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4" r:id="rId3"/>
    <p:sldMasterId id="2147483695" r:id="rId4"/>
    <p:sldMasterId id="2147483705" r:id="rId5"/>
    <p:sldMasterId id="2147483719" r:id="rId6"/>
  </p:sldMasterIdLst>
  <p:notesMasterIdLst>
    <p:notesMasterId r:id="rId35"/>
  </p:notesMasterIdLst>
  <p:sldIdLst>
    <p:sldId id="256" r:id="rId7"/>
    <p:sldId id="263" r:id="rId8"/>
    <p:sldId id="258" r:id="rId9"/>
    <p:sldId id="260" r:id="rId10"/>
    <p:sldId id="261" r:id="rId11"/>
    <p:sldId id="286" r:id="rId12"/>
    <p:sldId id="264" r:id="rId13"/>
    <p:sldId id="284" r:id="rId14"/>
    <p:sldId id="265" r:id="rId15"/>
    <p:sldId id="267" r:id="rId16"/>
    <p:sldId id="268" r:id="rId17"/>
    <p:sldId id="269" r:id="rId18"/>
    <p:sldId id="270" r:id="rId19"/>
    <p:sldId id="271" r:id="rId20"/>
    <p:sldId id="278" r:id="rId21"/>
    <p:sldId id="279" r:id="rId22"/>
    <p:sldId id="280" r:id="rId23"/>
    <p:sldId id="281" r:id="rId24"/>
    <p:sldId id="282" r:id="rId25"/>
    <p:sldId id="273" r:id="rId26"/>
    <p:sldId id="289" r:id="rId27"/>
    <p:sldId id="287" r:id="rId28"/>
    <p:sldId id="275" r:id="rId29"/>
    <p:sldId id="283" r:id="rId30"/>
    <p:sldId id="274" r:id="rId31"/>
    <p:sldId id="276" r:id="rId32"/>
    <p:sldId id="288"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03" autoAdjust="0"/>
  </p:normalViewPr>
  <p:slideViewPr>
    <p:cSldViewPr snapToGrid="0" showGuides="1">
      <p:cViewPr varScale="1">
        <p:scale>
          <a:sx n="70" d="100"/>
          <a:sy n="70" d="100"/>
        </p:scale>
        <p:origin x="95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2B164-7B78-4178-96BA-AEA05F9A29F5}" type="datetimeFigureOut">
              <a:rPr lang="en-US" smtClean="0"/>
              <a:t>7/23/2013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D9E75-5581-458C-8408-9595FFE8E97A}" type="slidenum">
              <a:rPr lang="en-US" smtClean="0"/>
              <a:t>‹#›</a:t>
            </a:fld>
            <a:endParaRPr lang="en-US"/>
          </a:p>
        </p:txBody>
      </p:sp>
    </p:spTree>
    <p:extLst>
      <p:ext uri="{BB962C8B-B14F-4D97-AF65-F5344CB8AC3E}">
        <p14:creationId xmlns:p14="http://schemas.microsoft.com/office/powerpoint/2010/main" val="242706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labofthings.codeplex.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1</a:t>
            </a:fld>
            <a:endParaRPr lang="en-US"/>
          </a:p>
        </p:txBody>
      </p:sp>
    </p:spTree>
    <p:extLst>
      <p:ext uri="{BB962C8B-B14F-4D97-AF65-F5344CB8AC3E}">
        <p14:creationId xmlns:p14="http://schemas.microsoft.com/office/powerpoint/2010/main" val="257361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extensibility and manageability</a:t>
            </a:r>
            <a:r>
              <a:rPr lang="en-US" baseline="0" dirty="0" smtClean="0"/>
              <a:t> easy </a:t>
            </a:r>
            <a:r>
              <a:rPr lang="en-US" dirty="0" smtClean="0"/>
              <a:t>is about finding the right abstractions. </a:t>
            </a:r>
            <a:r>
              <a:rPr lang="en-US" baseline="0" dirty="0" smtClean="0"/>
              <a:t>So, what are the main abstractions around which home technology is organized today? There are two.</a:t>
            </a:r>
          </a:p>
          <a:p>
            <a:endParaRPr lang="en-US" baseline="0" dirty="0" smtClean="0"/>
          </a:p>
          <a:p>
            <a:r>
              <a:rPr lang="en-US" baseline="0" dirty="0" smtClean="0"/>
              <a:t>The first abstraction is a network of devices. This viewpoint leads one to develop protocols by which devices can talk to each other, that is, interoperability protocols. It does not worry so much about how tasks are implemented on top of this network. </a:t>
            </a:r>
          </a:p>
          <a:p>
            <a:endParaRPr lang="en-US" baseline="0" dirty="0" smtClean="0"/>
          </a:p>
          <a:p>
            <a:r>
              <a:rPr lang="en-US" baseline="0" dirty="0" smtClean="0"/>
              <a:t>The second abstraction is of an appliance. This views technology as complete, closed systems. It leads to software that is coupled directly with the hardware and works only with the specific devices: vertical integration.</a:t>
            </a:r>
          </a:p>
        </p:txBody>
      </p:sp>
      <p:sp>
        <p:nvSpPr>
          <p:cNvPr id="4" name="Slide Number Placeholder 3"/>
          <p:cNvSpPr>
            <a:spLocks noGrp="1"/>
          </p:cNvSpPr>
          <p:nvPr>
            <p:ph type="sldNum" sz="quarter" idx="10"/>
          </p:nvPr>
        </p:nvSpPr>
        <p:spPr/>
        <p:txBody>
          <a:bodyPr/>
          <a:lstStyle/>
          <a:p>
            <a:fld id="{A2D4A376-B6F4-42E2-ABE2-255148FB0556}" type="slidenum">
              <a:rPr lang="en-US" smtClean="0"/>
              <a:t>11</a:t>
            </a:fld>
            <a:endParaRPr lang="en-US"/>
          </a:p>
        </p:txBody>
      </p:sp>
    </p:spTree>
    <p:extLst>
      <p:ext uri="{BB962C8B-B14F-4D97-AF65-F5344CB8AC3E}">
        <p14:creationId xmlns:p14="http://schemas.microsoft.com/office/powerpoint/2010/main" val="21815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different paradigm</a:t>
            </a:r>
            <a:r>
              <a:rPr lang="en-US" baseline="0" dirty="0" smtClean="0"/>
              <a:t> for organizing technology in the home</a:t>
            </a:r>
            <a:endParaRPr lang="en-US" dirty="0"/>
          </a:p>
        </p:txBody>
      </p:sp>
      <p:sp>
        <p:nvSpPr>
          <p:cNvPr id="4" name="Slide Number Placeholder 3"/>
          <p:cNvSpPr>
            <a:spLocks noGrp="1"/>
          </p:cNvSpPr>
          <p:nvPr>
            <p:ph type="sldNum" sz="quarter" idx="10"/>
          </p:nvPr>
        </p:nvSpPr>
        <p:spPr/>
        <p:txBody>
          <a:bodyPr/>
          <a:lstStyle/>
          <a:p>
            <a:fld id="{A2D4A376-B6F4-42E2-ABE2-255148FB0556}" type="slidenum">
              <a:rPr lang="en-US" smtClean="0"/>
              <a:t>12</a:t>
            </a:fld>
            <a:endParaRPr lang="en-US"/>
          </a:p>
        </p:txBody>
      </p:sp>
    </p:spTree>
    <p:extLst>
      <p:ext uri="{BB962C8B-B14F-4D97-AF65-F5344CB8AC3E}">
        <p14:creationId xmlns:p14="http://schemas.microsoft.com/office/powerpoint/2010/main" val="374940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1. </a:t>
            </a:r>
            <a:r>
              <a:rPr lang="en-US" dirty="0" err="1" smtClean="0"/>
              <a:t>HomeOS</a:t>
            </a:r>
            <a:r>
              <a:rPr lang="en-US" dirty="0" smtClean="0"/>
              <a:t> logically</a:t>
            </a:r>
            <a:r>
              <a:rPr lang="en-US" baseline="0" dirty="0" smtClean="0"/>
              <a:t> centralizes all technology in the home.</a:t>
            </a:r>
          </a:p>
          <a:p>
            <a:pPr marL="0" indent="0">
              <a:buFont typeface="+mj-lt"/>
              <a:buNone/>
            </a:pPr>
            <a:r>
              <a:rPr lang="en-US" baseline="0" dirty="0" smtClean="0"/>
              <a:t>2. Cross-device functionality is implemented by applications, not users or devices</a:t>
            </a:r>
          </a:p>
          <a:p>
            <a:pPr marL="0" indent="0">
              <a:buFont typeface="+mj-lt"/>
              <a:buNone/>
            </a:pPr>
            <a:r>
              <a:rPr lang="en-US" baseline="0" dirty="0" smtClean="0"/>
              <a:t>3. Users interact with HomeOS rather than individual devices, which makes them easy to manage.</a:t>
            </a:r>
          </a:p>
          <a:p>
            <a:pPr marL="0" indent="0">
              <a:buFont typeface="+mj-lt"/>
              <a:buNone/>
            </a:pPr>
            <a:r>
              <a:rPr lang="en-US" baseline="0" dirty="0" smtClean="0"/>
              <a:t>4. </a:t>
            </a:r>
            <a:r>
              <a:rPr lang="en-US" baseline="0" dirty="0" err="1" smtClean="0"/>
              <a:t>HomeOS</a:t>
            </a:r>
            <a:r>
              <a:rPr lang="en-US" baseline="0" dirty="0" smtClean="0"/>
              <a:t> provides applications simple APIs to access these devices</a:t>
            </a:r>
          </a:p>
          <a:p>
            <a:pPr marL="0" indent="0">
              <a:buFont typeface="+mj-lt"/>
              <a:buNone/>
            </a:pPr>
            <a:r>
              <a:rPr lang="en-US" baseline="0" dirty="0" smtClean="0"/>
              <a:t>5. </a:t>
            </a:r>
            <a:r>
              <a:rPr lang="en-US" baseline="0" dirty="0" err="1" smtClean="0"/>
              <a:t>HomeStore</a:t>
            </a:r>
            <a:r>
              <a:rPr lang="en-US" baseline="0" dirty="0" smtClean="0"/>
              <a:t> simplifies the tasks of finding compatible devices and applications.</a:t>
            </a:r>
          </a:p>
        </p:txBody>
      </p:sp>
      <p:sp>
        <p:nvSpPr>
          <p:cNvPr id="4" name="Slide Number Placeholder 3"/>
          <p:cNvSpPr>
            <a:spLocks noGrp="1"/>
          </p:cNvSpPr>
          <p:nvPr>
            <p:ph type="sldNum" sz="quarter" idx="10"/>
          </p:nvPr>
        </p:nvSpPr>
        <p:spPr/>
        <p:txBody>
          <a:bodyPr/>
          <a:lstStyle/>
          <a:p>
            <a:fld id="{2605C932-C127-4C34-9D8B-7EBC596AE205}" type="slidenum">
              <a:rPr lang="en-US" smtClean="0"/>
              <a:pPr/>
              <a:t>13</a:t>
            </a:fld>
            <a:endParaRPr lang="en-US"/>
          </a:p>
        </p:txBody>
      </p:sp>
    </p:spTree>
    <p:extLst>
      <p:ext uri="{BB962C8B-B14F-4D97-AF65-F5344CB8AC3E}">
        <p14:creationId xmlns:p14="http://schemas.microsoft.com/office/powerpoint/2010/main" val="240181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Implementing</a:t>
            </a:r>
            <a:r>
              <a:rPr lang="en-US" baseline="0" dirty="0" smtClean="0"/>
              <a:t> all those scenarios in a tractable manner requires a robust and flexible software architecture.</a:t>
            </a:r>
          </a:p>
          <a:p>
            <a:endParaRPr lang="en-US" baseline="0" dirty="0" smtClean="0"/>
          </a:p>
          <a:p>
            <a:r>
              <a:rPr lang="en-US" baseline="0" dirty="0" smtClean="0"/>
              <a:t>HomeOS architecture is composed of four layers.</a:t>
            </a:r>
            <a:endParaRPr lang="en-US" dirty="0"/>
          </a:p>
        </p:txBody>
      </p:sp>
      <p:sp>
        <p:nvSpPr>
          <p:cNvPr id="4" name="Slide Number Placeholder 3"/>
          <p:cNvSpPr>
            <a:spLocks noGrp="1"/>
          </p:cNvSpPr>
          <p:nvPr>
            <p:ph type="sldNum" sz="quarter" idx="10"/>
          </p:nvPr>
        </p:nvSpPr>
        <p:spPr/>
        <p:txBody>
          <a:bodyPr/>
          <a:lstStyle/>
          <a:p>
            <a:fld id="{9731BBD7-13C8-45D9-AA45-B4B257BC7984}" type="slidenum">
              <a:rPr lang="en-US" smtClean="0"/>
              <a:t>14</a:t>
            </a:fld>
            <a:endParaRPr lang="en-US"/>
          </a:p>
        </p:txBody>
      </p:sp>
    </p:spTree>
    <p:extLst>
      <p:ext uri="{BB962C8B-B14F-4D97-AF65-F5344CB8AC3E}">
        <p14:creationId xmlns:p14="http://schemas.microsoft.com/office/powerpoint/2010/main" val="2563219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PlanetLab</a:t>
            </a:r>
            <a:r>
              <a:rPr lang="en-US" dirty="0" smtClean="0"/>
              <a:t>:</a:t>
            </a:r>
            <a:r>
              <a:rPr lang="en-US" baseline="0" dirty="0" smtClean="0"/>
              <a:t> Test of time award!</a:t>
            </a:r>
            <a:endParaRPr lang="en-US" dirty="0" smtClean="0"/>
          </a:p>
        </p:txBody>
      </p:sp>
      <p:sp>
        <p:nvSpPr>
          <p:cNvPr id="4" name="Slide Number Placeholder 3"/>
          <p:cNvSpPr>
            <a:spLocks noGrp="1"/>
          </p:cNvSpPr>
          <p:nvPr>
            <p:ph type="sldNum" sz="quarter" idx="10"/>
          </p:nvPr>
        </p:nvSpPr>
        <p:spPr/>
        <p:txBody>
          <a:bodyPr/>
          <a:lstStyle/>
          <a:p>
            <a:fld id="{5E4D9E75-5581-458C-8408-9595FFE8E97A}" type="slidenum">
              <a:rPr lang="en-US" smtClean="0"/>
              <a:t>20</a:t>
            </a:fld>
            <a:endParaRPr lang="en-US"/>
          </a:p>
        </p:txBody>
      </p:sp>
    </p:spTree>
    <p:extLst>
      <p:ext uri="{BB962C8B-B14F-4D97-AF65-F5344CB8AC3E}">
        <p14:creationId xmlns:p14="http://schemas.microsoft.com/office/powerpoint/2010/main" val="289912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Use for your research and teaching</a:t>
            </a:r>
          </a:p>
          <a:p>
            <a:pPr marL="0" indent="0">
              <a:buNone/>
            </a:pPr>
            <a:r>
              <a:rPr lang="en-US" dirty="0" smtClean="0"/>
              <a:t>Source code available at </a:t>
            </a:r>
            <a:r>
              <a:rPr lang="en-US" dirty="0" smtClean="0">
                <a:hlinkClick r:id="rId3"/>
              </a:rPr>
              <a:t>labofthings.codeplex.com</a:t>
            </a:r>
            <a:endParaRPr lang="en-US" dirty="0" smtClean="0"/>
          </a:p>
          <a:p>
            <a:pPr marL="0" indent="0">
              <a:buNone/>
            </a:pPr>
            <a:r>
              <a:rPr lang="en-US" dirty="0" smtClean="0"/>
              <a:t>100+ students have already developed HomeOS apps and drivers</a:t>
            </a:r>
          </a:p>
          <a:p>
            <a:endParaRPr lang="en-US" baseline="0" dirty="0" smtClean="0"/>
          </a:p>
        </p:txBody>
      </p:sp>
      <p:sp>
        <p:nvSpPr>
          <p:cNvPr id="4" name="Slide Number Placeholder 3"/>
          <p:cNvSpPr>
            <a:spLocks noGrp="1"/>
          </p:cNvSpPr>
          <p:nvPr>
            <p:ph type="sldNum" sz="quarter" idx="10"/>
          </p:nvPr>
        </p:nvSpPr>
        <p:spPr/>
        <p:txBody>
          <a:bodyPr/>
          <a:lstStyle/>
          <a:p>
            <a:fld id="{5E4D9E75-5581-458C-8408-9595FFE8E97A}" type="slidenum">
              <a:rPr lang="en-US" smtClean="0"/>
              <a:t>22</a:t>
            </a:fld>
            <a:endParaRPr lang="en-US"/>
          </a:p>
        </p:txBody>
      </p:sp>
    </p:spTree>
    <p:extLst>
      <p:ext uri="{BB962C8B-B14F-4D97-AF65-F5344CB8AC3E}">
        <p14:creationId xmlns:p14="http://schemas.microsoft.com/office/powerpoint/2010/main" val="2630000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Kinect</a:t>
            </a:r>
            <a:r>
              <a:rPr lang="en-US" dirty="0" smtClean="0"/>
              <a:t> control, energy</a:t>
            </a:r>
            <a:r>
              <a:rPr lang="en-US" baseline="0" dirty="0" smtClean="0"/>
              <a:t> monitoring, Remote control of mobile camera, integrated home multimedia management, custom notifications</a:t>
            </a:r>
            <a:endParaRPr lang="en-US" dirty="0" smtClean="0"/>
          </a:p>
        </p:txBody>
      </p:sp>
      <p:sp>
        <p:nvSpPr>
          <p:cNvPr id="4" name="Slide Number Placeholder 3"/>
          <p:cNvSpPr>
            <a:spLocks noGrp="1"/>
          </p:cNvSpPr>
          <p:nvPr>
            <p:ph type="sldNum" sz="quarter" idx="10"/>
          </p:nvPr>
        </p:nvSpPr>
        <p:spPr/>
        <p:txBody>
          <a:bodyPr/>
          <a:lstStyle/>
          <a:p>
            <a:fld id="{A2D4A376-B6F4-42E2-ABE2-255148FB0556}" type="slidenum">
              <a:rPr lang="en-US" smtClean="0"/>
              <a:t>23</a:t>
            </a:fld>
            <a:endParaRPr lang="en-US"/>
          </a:p>
        </p:txBody>
      </p:sp>
    </p:spTree>
    <p:extLst>
      <p:ext uri="{BB962C8B-B14F-4D97-AF65-F5344CB8AC3E}">
        <p14:creationId xmlns:p14="http://schemas.microsoft.com/office/powerpoint/2010/main" val="233054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major imperative in the design of this layer for us was it be configurable by non-technical users. </a:t>
            </a:r>
          </a:p>
          <a:p>
            <a:r>
              <a:rPr lang="en-US" sz="1200" b="0" i="0" u="none" strike="noStrike" kern="1200" baseline="0" dirty="0" smtClean="0">
                <a:solidFill>
                  <a:schemeClr val="tx1"/>
                </a:solidFill>
                <a:latin typeface="+mn-lt"/>
                <a:ea typeface="+mn-ea"/>
                <a:cs typeface="+mn-cs"/>
              </a:rPr>
              <a:t> - Research shows that this requires primitives that are well-aligned with how users want to manage and control technology. Interfaces slapped on after the fact are not as effective. Instead, the design itself should reflect users’ mental models.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uncover these mental models in interviews of the same set of participants that I mentioned earlier. </a:t>
            </a:r>
          </a:p>
          <a:p>
            <a:r>
              <a:rPr lang="en-US" sz="1200" b="0" i="0" u="none" strike="noStrike" kern="1200" baseline="0" dirty="0" smtClean="0">
                <a:solidFill>
                  <a:schemeClr val="tx1"/>
                </a:solidFill>
                <a:latin typeface="+mn-lt"/>
                <a:ea typeface="+mn-ea"/>
                <a:cs typeface="+mn-cs"/>
              </a:rPr>
              <a:t> - We told them about a HomeOS-like system and asked them how they would like to control and manage it.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 summarize what we learned. </a:t>
            </a:r>
          </a:p>
          <a:p>
            <a:r>
              <a:rPr lang="en-US" sz="1200" b="0" i="0" u="none" strike="noStrike" kern="1200" baseline="0" dirty="0" smtClean="0">
                <a:solidFill>
                  <a:schemeClr val="tx1"/>
                </a:solidFill>
                <a:latin typeface="+mn-lt"/>
                <a:ea typeface="+mn-ea"/>
                <a:cs typeface="+mn-cs"/>
              </a:rPr>
              <a:t> - Of particular note is how the requirements primitives differ from those in current PC  </a:t>
            </a:r>
            <a:r>
              <a:rPr lang="en-US" sz="1200" b="0" i="0" u="none" strike="noStrike" kern="1200" baseline="0" dirty="0" err="1" smtClean="0">
                <a:solidFill>
                  <a:schemeClr val="tx1"/>
                </a:solidFill>
                <a:latin typeface="+mn-lt"/>
                <a:ea typeface="+mn-ea"/>
                <a:cs typeface="+mn-cs"/>
              </a:rPr>
              <a:t>OSes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pPr marL="228600" indent="-228600">
              <a:buAutoNum type="arabicPeriod"/>
            </a:pPr>
            <a:r>
              <a:rPr lang="en-US" dirty="0" smtClean="0"/>
              <a:t>Time-based access control Our participants wanted</a:t>
            </a:r>
            <a:r>
              <a:rPr lang="en-US" baseline="0" dirty="0" smtClean="0"/>
              <a:t> </a:t>
            </a:r>
            <a:r>
              <a:rPr lang="en-US" dirty="0" smtClean="0"/>
              <a:t>to control access to devices based on time. Parents mentioned restricting children from using certain devices after certain times (e.g., “If my daughter wanted watch</a:t>
            </a:r>
            <a:r>
              <a:rPr lang="en-US" baseline="0" dirty="0" smtClean="0"/>
              <a:t> </a:t>
            </a:r>
            <a:r>
              <a:rPr lang="en-US" dirty="0" smtClean="0"/>
              <a:t>[Curious] George at 11 o’clock at night, I wouldn’t want</a:t>
            </a:r>
            <a:r>
              <a:rPr lang="en-US" baseline="0" dirty="0" smtClean="0"/>
              <a:t> </a:t>
            </a:r>
            <a:r>
              <a:rPr lang="en-US" dirty="0" smtClean="0"/>
              <a:t>to do that”). While social interaction suffices to address</a:t>
            </a:r>
            <a:r>
              <a:rPr lang="en-US" baseline="0" dirty="0" smtClean="0"/>
              <a:t> </a:t>
            </a:r>
            <a:r>
              <a:rPr lang="en-US" dirty="0" smtClean="0"/>
              <a:t>some of these concerns, many parents asked for technical</a:t>
            </a:r>
            <a:r>
              <a:rPr lang="en-US" baseline="0" dirty="0" smtClean="0"/>
              <a:t> </a:t>
            </a:r>
            <a:r>
              <a:rPr lang="en-US" dirty="0" smtClean="0"/>
              <a:t>means as well. Time-based access control is also needed</a:t>
            </a:r>
            <a:r>
              <a:rPr lang="en-US" baseline="0" dirty="0" smtClean="0"/>
              <a:t> </a:t>
            </a:r>
            <a:r>
              <a:rPr lang="en-US" dirty="0" smtClean="0"/>
              <a:t>to give households an ability to grant a variety of access</a:t>
            </a:r>
            <a:r>
              <a:rPr lang="en-US" baseline="0" dirty="0" smtClean="0"/>
              <a:t> </a:t>
            </a:r>
            <a:r>
              <a:rPr lang="en-US" dirty="0" smtClean="0"/>
              <a:t>durations for guests (e.g., a few hours to babysitters and</a:t>
            </a:r>
            <a:r>
              <a:rPr lang="en-US" baseline="0" dirty="0" smtClean="0"/>
              <a:t> </a:t>
            </a:r>
            <a:r>
              <a:rPr lang="en-US" dirty="0" smtClean="0"/>
              <a:t>a few days to house guests).</a:t>
            </a:r>
            <a:br>
              <a:rPr lang="en-US" dirty="0" smtClean="0"/>
            </a:br>
            <a:r>
              <a:rPr lang="en-US" dirty="0" smtClean="0"/>
              <a:t/>
            </a:r>
            <a:br>
              <a:rPr lang="en-US" dirty="0" smtClean="0"/>
            </a:br>
            <a:r>
              <a:rPr lang="en-US" dirty="0" smtClean="0"/>
              <a:t>Current commodity </a:t>
            </a:r>
            <a:r>
              <a:rPr lang="en-US" dirty="0" err="1" smtClean="0"/>
              <a:t>OSes</a:t>
            </a:r>
            <a:r>
              <a:rPr lang="en-US" dirty="0" smtClean="0"/>
              <a:t> provide coarse-grained parental controls that can limit whole accounts to certain</a:t>
            </a:r>
            <a:r>
              <a:rPr lang="en-US" baseline="0" dirty="0" smtClean="0"/>
              <a:t> </a:t>
            </a:r>
            <a:r>
              <a:rPr lang="en-US" dirty="0" smtClean="0"/>
              <a:t>times of the day, but they lack flexible controls that can</a:t>
            </a:r>
            <a:r>
              <a:rPr lang="en-US" baseline="0" dirty="0" smtClean="0"/>
              <a:t> </a:t>
            </a:r>
            <a:r>
              <a:rPr lang="en-US" dirty="0" smtClean="0"/>
              <a:t>easily implement policies such as those above.</a:t>
            </a:r>
            <a:br>
              <a:rPr lang="en-US" dirty="0" smtClean="0"/>
            </a:br>
            <a:endParaRPr lang="en-US" dirty="0" smtClean="0"/>
          </a:p>
          <a:p>
            <a:pPr marL="228600" indent="-228600">
              <a:buAutoNum type="arabicPeriod"/>
            </a:pPr>
            <a:r>
              <a:rPr lang="en-US" dirty="0" smtClean="0"/>
              <a:t>Applications as security principals Users highlighted a desire to be able to limit applications’ abilities</a:t>
            </a:r>
            <a:r>
              <a:rPr lang="en-US" baseline="0" dirty="0" smtClean="0"/>
              <a:t> </a:t>
            </a:r>
            <a:r>
              <a:rPr lang="en-US" dirty="0" smtClean="0"/>
              <a:t>to access devices. One participant said “I don’t want to</a:t>
            </a:r>
            <a:r>
              <a:rPr lang="en-US" baseline="0" dirty="0" smtClean="0"/>
              <a:t> </a:t>
            </a:r>
            <a:r>
              <a:rPr lang="en-US" dirty="0" smtClean="0"/>
              <a:t>grant it [the application]</a:t>
            </a:r>
            <a:r>
              <a:rPr lang="en-US" baseline="0" dirty="0" smtClean="0"/>
              <a:t> </a:t>
            </a:r>
            <a:r>
              <a:rPr lang="en-US" dirty="0" smtClean="0"/>
              <a:t>access to everything, just my</a:t>
            </a:r>
            <a:r>
              <a:rPr lang="en-US" baseline="0" dirty="0" smtClean="0"/>
              <a:t> </a:t>
            </a:r>
            <a:r>
              <a:rPr lang="en-US" dirty="0" smtClean="0"/>
              <a:t>laptop.” A participant in a different home commented</a:t>
            </a:r>
            <a:r>
              <a:rPr lang="en-US" baseline="0" dirty="0" smtClean="0"/>
              <a:t> </a:t>
            </a:r>
            <a:r>
              <a:rPr lang="en-US" dirty="0" smtClean="0"/>
              <a:t>about another application: “if it said my DVR and my TV</a:t>
            </a:r>
            <a:r>
              <a:rPr lang="en-US" baseline="0" dirty="0" smtClean="0"/>
              <a:t> </a:t>
            </a:r>
            <a:r>
              <a:rPr lang="en-US" dirty="0" smtClean="0"/>
              <a:t>I would say fine, ... if it had my phone or my computer I</a:t>
            </a:r>
            <a:r>
              <a:rPr lang="en-US" baseline="0" dirty="0" smtClean="0"/>
              <a:t> </a:t>
            </a:r>
            <a:r>
              <a:rPr lang="en-US" dirty="0" smtClean="0"/>
              <a:t>would want to be able to choose [what it can access].”</a:t>
            </a:r>
            <a:r>
              <a:rPr lang="en-US" baseline="0" dirty="0" smtClean="0"/>
              <a:t> </a:t>
            </a:r>
            <a:r>
              <a:rPr lang="en-US" dirty="0" smtClean="0"/>
              <a:t>This observation requires treating applications as</a:t>
            </a:r>
            <a:r>
              <a:rPr lang="en-US" baseline="0" dirty="0" smtClean="0"/>
              <a:t> </a:t>
            </a:r>
            <a:r>
              <a:rPr lang="en-US" dirty="0" smtClean="0"/>
              <a:t>first-order security principals, in addition to users. In</a:t>
            </a:r>
            <a:r>
              <a:rPr lang="en-US" baseline="0" dirty="0" smtClean="0"/>
              <a:t> </a:t>
            </a:r>
            <a:r>
              <a:rPr lang="en-US" dirty="0" smtClean="0"/>
              <a:t>current PC </a:t>
            </a:r>
            <a:r>
              <a:rPr lang="en-US" dirty="0" err="1" smtClean="0"/>
              <a:t>OSes</a:t>
            </a:r>
            <a:r>
              <a:rPr lang="en-US" dirty="0" smtClean="0"/>
              <a:t>, users alone are the primary security</a:t>
            </a:r>
            <a:r>
              <a:rPr lang="en-US" baseline="0" dirty="0" smtClean="0"/>
              <a:t> </a:t>
            </a:r>
            <a:r>
              <a:rPr lang="en-US" dirty="0" smtClean="0"/>
              <a:t>principals (with some exceptions such as firewall rules in Windows), and applications simply inherit users’ privileges. While smartphone </a:t>
            </a:r>
            <a:r>
              <a:rPr lang="en-US" dirty="0" err="1" smtClean="0"/>
              <a:t>OSes</a:t>
            </a:r>
            <a:r>
              <a:rPr lang="en-US" dirty="0" smtClean="0"/>
              <a:t> treat applications as security principals, they are solving the simpler problem of regulating single-user, self-contained resources.</a:t>
            </a:r>
            <a:br>
              <a:rPr lang="en-US" dirty="0" smtClean="0"/>
            </a:br>
            <a:endParaRPr lang="en-US" sz="1200" b="0" i="0" u="none" strike="noStrike" kern="1200" baseline="0" dirty="0" smtClean="0">
              <a:solidFill>
                <a:schemeClr val="tx1"/>
              </a:solidFill>
              <a:latin typeface="+mn-lt"/>
              <a:ea typeface="+mn-ea"/>
              <a:cs typeface="+mn-cs"/>
            </a:endParaRPr>
          </a:p>
          <a:p>
            <a:pPr marL="228600" indent="-228600">
              <a:buAutoNum type="arabicPeriod"/>
            </a:pPr>
            <a:r>
              <a:rPr lang="en-US" dirty="0" smtClean="0"/>
              <a:t>Easy-to-understand, </a:t>
            </a:r>
            <a:r>
              <a:rPr lang="en-US" dirty="0" err="1" smtClean="0"/>
              <a:t>queryable</a:t>
            </a:r>
            <a:r>
              <a:rPr lang="en-US" dirty="0" smtClean="0"/>
              <a:t> settings As expected, users complained about complicated interfaces</a:t>
            </a:r>
            <a:r>
              <a:rPr lang="en-US" baseline="0" dirty="0" smtClean="0"/>
              <a:t> </a:t>
            </a:r>
            <a:r>
              <a:rPr lang="en-US" dirty="0" smtClean="0"/>
              <a:t>to configure devices (and especially security), but they</a:t>
            </a:r>
            <a:r>
              <a:rPr lang="en-US" baseline="0" dirty="0" smtClean="0"/>
              <a:t> </a:t>
            </a:r>
            <a:r>
              <a:rPr lang="en-US" dirty="0" smtClean="0"/>
              <a:t>also bemoaned the lack of a simple way to verify security settings. They had no way convince themselves that</a:t>
            </a:r>
            <a:r>
              <a:rPr lang="en-US" baseline="0" dirty="0" smtClean="0"/>
              <a:t> </a:t>
            </a:r>
            <a:r>
              <a:rPr lang="en-US" dirty="0" smtClean="0"/>
              <a:t>they had correctly configured their settings. For example, to ask if guests can access security devices or if a</a:t>
            </a:r>
            <a:r>
              <a:rPr lang="en-US" baseline="0" dirty="0" smtClean="0"/>
              <a:t> </a:t>
            </a:r>
            <a:r>
              <a:rPr lang="en-US" dirty="0" smtClean="0"/>
              <a:t>given application cannot unlock the door after 10 PM.</a:t>
            </a:r>
            <a:br>
              <a:rPr lang="en-US" dirty="0" smtClean="0"/>
            </a:br>
            <a:r>
              <a:rPr lang="en-US" dirty="0" smtClean="0"/>
              <a:t/>
            </a:r>
            <a:br>
              <a:rPr lang="en-US" dirty="0" smtClean="0"/>
            </a:br>
            <a:r>
              <a:rPr lang="en-US" dirty="0" smtClean="0"/>
              <a:t>Providing reliable answers to such questions is difficult in current </a:t>
            </a:r>
            <a:r>
              <a:rPr lang="en-US" dirty="0" err="1" smtClean="0"/>
              <a:t>OSes</a:t>
            </a:r>
            <a:r>
              <a:rPr lang="en-US" dirty="0" smtClean="0"/>
              <a:t> due to issues such as dynamic delegation [10]. In the home, the consequences of incorrect</a:t>
            </a:r>
            <a:r>
              <a:rPr lang="en-US" baseline="0" dirty="0" smtClean="0"/>
              <a:t> </a:t>
            </a:r>
            <a:r>
              <a:rPr lang="en-US" dirty="0" smtClean="0"/>
              <a:t>configurations can be severe, requiring even more confidence in security. The lack of such a capability can</a:t>
            </a:r>
            <a:r>
              <a:rPr lang="en-US" baseline="0" dirty="0" smtClean="0"/>
              <a:t> </a:t>
            </a:r>
            <a:r>
              <a:rPr lang="en-US" dirty="0" smtClean="0"/>
              <a:t>scare users away from the idea of using new or potentially dangerous capabilities, even if it is possible they</a:t>
            </a:r>
            <a:r>
              <a:rPr lang="en-US" baseline="0" dirty="0" smtClean="0"/>
              <a:t> </a:t>
            </a:r>
            <a:r>
              <a:rPr lang="en-US" dirty="0" smtClean="0"/>
              <a:t>are correctly configured. For instance, a participant with</a:t>
            </a:r>
            <a:r>
              <a:rPr lang="en-US" baseline="0" dirty="0" smtClean="0"/>
              <a:t> </a:t>
            </a:r>
            <a:r>
              <a:rPr lang="en-US" dirty="0" smtClean="0"/>
              <a:t>electronic door locks said he had not hooked up remote</a:t>
            </a:r>
            <a:r>
              <a:rPr lang="en-US" baseline="0" dirty="0" smtClean="0"/>
              <a:t> </a:t>
            </a:r>
            <a:r>
              <a:rPr lang="en-US" dirty="0" smtClean="0"/>
              <a:t>access because he was not “100% certain of its security.</a:t>
            </a:r>
            <a:br>
              <a:rPr lang="en-US" dirty="0" smtClean="0"/>
            </a:br>
            <a:endParaRPr lang="en-US" dirty="0" smtClean="0"/>
          </a:p>
          <a:p>
            <a:pPr marL="228600" indent="-228600">
              <a:buAutoNum type="arabicPeriod"/>
            </a:pPr>
            <a:r>
              <a:rPr lang="en-US" dirty="0" smtClean="0"/>
              <a:t>Extra sensitive devices Our users showed heightened sensitivity for the security and use of certain devices</a:t>
            </a:r>
            <a:r>
              <a:rPr lang="en-US" baseline="0" dirty="0" smtClean="0"/>
              <a:t> </a:t>
            </a:r>
            <a:r>
              <a:rPr lang="en-US" dirty="0" smtClean="0"/>
              <a:t>(e.g., locks and cameras). They wanted support to ensure</a:t>
            </a:r>
            <a:r>
              <a:rPr lang="en-US" baseline="0" dirty="0" smtClean="0"/>
              <a:t> </a:t>
            </a:r>
            <a:r>
              <a:rPr lang="en-US" dirty="0" smtClean="0"/>
              <a:t>accidentally granting access to such devices was difficult.</a:t>
            </a:r>
          </a:p>
        </p:txBody>
      </p:sp>
      <p:sp>
        <p:nvSpPr>
          <p:cNvPr id="4" name="Slide Number Placeholder 3"/>
          <p:cNvSpPr>
            <a:spLocks noGrp="1"/>
          </p:cNvSpPr>
          <p:nvPr>
            <p:ph type="sldNum" sz="quarter" idx="10"/>
          </p:nvPr>
        </p:nvSpPr>
        <p:spPr/>
        <p:txBody>
          <a:bodyPr/>
          <a:lstStyle/>
          <a:p>
            <a:fld id="{A2D4A376-B6F4-42E2-ABE2-255148FB0556}" type="slidenum">
              <a:rPr lang="en-US" smtClean="0"/>
              <a:t>24</a:t>
            </a:fld>
            <a:endParaRPr lang="en-US"/>
          </a:p>
        </p:txBody>
      </p:sp>
    </p:spTree>
    <p:extLst>
      <p:ext uri="{BB962C8B-B14F-4D97-AF65-F5344CB8AC3E}">
        <p14:creationId xmlns:p14="http://schemas.microsoft.com/office/powerpoint/2010/main" val="2556901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 broad question:</a:t>
            </a:r>
            <a:r>
              <a:rPr lang="en-US" baseline="0" dirty="0" smtClean="0"/>
              <a:t> decided to use c</a:t>
            </a:r>
            <a:r>
              <a:rPr lang="en-US" dirty="0" smtClean="0"/>
              <a:t>ameras; rich</a:t>
            </a:r>
            <a:r>
              <a:rPr lang="en-US" baseline="0" dirty="0" smtClean="0"/>
              <a:t> sensor</a:t>
            </a:r>
          </a:p>
          <a:p>
            <a:endParaRPr lang="en-US" baseline="0" dirty="0" smtClean="0"/>
          </a:p>
          <a:p>
            <a:r>
              <a:rPr lang="en-US" baseline="0" dirty="0" smtClean="0"/>
              <a:t>Motivated by one of our colleagues, we looked at DNW</a:t>
            </a:r>
          </a:p>
          <a:p>
            <a:pPr marL="514350" indent="-514350">
              <a:buAutoNum type="arabicParenR"/>
            </a:pPr>
            <a:r>
              <a:rPr lang="en-US" dirty="0" smtClean="0"/>
              <a:t>Providing digital evidence of incidents</a:t>
            </a:r>
          </a:p>
          <a:p>
            <a:pPr marL="514350" indent="-514350">
              <a:buAutoNum type="arabicParenR"/>
            </a:pPr>
            <a:r>
              <a:rPr lang="en-US" dirty="0" smtClean="0"/>
              <a:t>Increasing visibility of neighborhood activity</a:t>
            </a:r>
          </a:p>
          <a:p>
            <a:pPr marL="514350" indent="-514350">
              <a:buAutoNum type="arabicParenR"/>
            </a:pPr>
            <a:r>
              <a:rPr lang="en-US" dirty="0" smtClean="0"/>
              <a:t>Automatically detecting and alerting for suspicious events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Different attitudes towards law enforcement and commercial entities</a:t>
            </a:r>
          </a:p>
          <a:p>
            <a:endParaRPr lang="en-US" dirty="0" smtClean="0"/>
          </a:p>
          <a:p>
            <a:r>
              <a:rPr lang="en-US" dirty="0" smtClean="0"/>
              <a:t>Ongoing work: secure matching and deployment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25</a:t>
            </a:fld>
            <a:endParaRPr lang="en-US"/>
          </a:p>
        </p:txBody>
      </p:sp>
    </p:spTree>
    <p:extLst>
      <p:ext uri="{BB962C8B-B14F-4D97-AF65-F5344CB8AC3E}">
        <p14:creationId xmlns:p14="http://schemas.microsoft.com/office/powerpoint/2010/main" val="174327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series data</a:t>
            </a:r>
          </a:p>
          <a:p>
            <a:endParaRPr lang="en-US" dirty="0" smtClean="0"/>
          </a:p>
          <a:p>
            <a:r>
              <a:rPr lang="en-US" dirty="0" smtClean="0"/>
              <a:t>Different </a:t>
            </a:r>
            <a:r>
              <a:rPr lang="en-US" dirty="0" smtClean="0"/>
              <a:t>preferences</a:t>
            </a:r>
          </a:p>
          <a:p>
            <a:endParaRPr lang="en-US" dirty="0" smtClean="0"/>
          </a:p>
          <a:p>
            <a:r>
              <a:rPr lang="en-US" dirty="0" smtClean="0"/>
              <a:t>Trust in cloud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26</a:t>
            </a:fld>
            <a:endParaRPr lang="en-US"/>
          </a:p>
        </p:txBody>
      </p:sp>
    </p:spTree>
    <p:extLst>
      <p:ext uri="{BB962C8B-B14F-4D97-AF65-F5344CB8AC3E}">
        <p14:creationId xmlns:p14="http://schemas.microsoft.com/office/powerpoint/2010/main" val="355306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2008: more things than</a:t>
            </a:r>
            <a:r>
              <a:rPr lang="en-US" baseline="0" dirty="0" smtClean="0"/>
              <a:t> people</a:t>
            </a:r>
          </a:p>
          <a:p>
            <a:r>
              <a:rPr lang="en-US" baseline="0" dirty="0" smtClean="0"/>
              <a:t>2020: 50 billion</a:t>
            </a:r>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3</a:t>
            </a:fld>
            <a:endParaRPr lang="en-US"/>
          </a:p>
        </p:txBody>
      </p:sp>
    </p:spTree>
    <p:extLst>
      <p:ext uri="{BB962C8B-B14F-4D97-AF65-F5344CB8AC3E}">
        <p14:creationId xmlns:p14="http://schemas.microsoft.com/office/powerpoint/2010/main" val="3166265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 sampler;</a:t>
            </a:r>
            <a:r>
              <a:rPr lang="en-US" baseline="0" dirty="0" smtClean="0"/>
              <a:t> I am sure that you can come up with more.</a:t>
            </a:r>
            <a:endParaRPr lang="en-US" dirty="0" smtClean="0"/>
          </a:p>
          <a:p>
            <a:endParaRPr lang="en-US" dirty="0" smtClean="0"/>
          </a:p>
          <a:p>
            <a:r>
              <a:rPr lang="en-US" dirty="0" smtClean="0"/>
              <a:t>Irrespective</a:t>
            </a:r>
            <a:r>
              <a:rPr lang="en-US" baseline="0" dirty="0" smtClean="0"/>
              <a:t> of how secure you make the underlying system, unwanted data will leave the home (misconfigurations and bugs)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 </a:t>
            </a:r>
            <a:r>
              <a:rPr lang="en-US" baseline="0" dirty="0" err="1" smtClean="0"/>
              <a:t>webcamera</a:t>
            </a:r>
            <a:r>
              <a:rPr lang="en-US" baseline="0" dirty="0" smtClean="0"/>
              <a:t> attacks: </a:t>
            </a:r>
            <a:r>
              <a:rPr lang="en-US" sz="1200" kern="1200" dirty="0" smtClean="0">
                <a:solidFill>
                  <a:schemeClr val="tx1"/>
                </a:solidFill>
                <a:effectLst/>
                <a:latin typeface="+mn-lt"/>
                <a:ea typeface="+mn-ea"/>
                <a:cs typeface="+mn-cs"/>
              </a:rPr>
              <a:t>Access to a  woman’s camera female owner is sold at $1 per camera. (but with the same money you can buy access to 100 machines owned by men!)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 firmware bugs:</a:t>
            </a:r>
          </a:p>
          <a:p>
            <a:r>
              <a:rPr lang="en-US" baseline="0" dirty="0" smtClean="0"/>
              <a:t>Develop anomaly detection techniques on information leakage</a:t>
            </a:r>
          </a:p>
          <a:p>
            <a:r>
              <a:rPr lang="en-US" baseline="0" dirty="0" smtClean="0"/>
              <a:t>    - akin to intrusion detection but with differences</a:t>
            </a:r>
          </a:p>
          <a:p>
            <a:endParaRPr lang="en-US" baseline="0" dirty="0" smtClean="0"/>
          </a:p>
          <a:p>
            <a:r>
              <a:rPr lang="en-US" baseline="0" dirty="0" smtClean="0"/>
              <a:t>Brings out the conflict between security and privacy (due to logging).</a:t>
            </a:r>
          </a:p>
          <a:p>
            <a:endParaRPr lang="en-US" baseline="0" dirty="0" smtClean="0"/>
          </a:p>
          <a:p>
            <a:r>
              <a:rPr lang="en-US" dirty="0" smtClean="0"/>
              <a:t>Currently, we give</a:t>
            </a:r>
            <a:r>
              <a:rPr lang="en-US" baseline="0" dirty="0" smtClean="0"/>
              <a:t> access to the entire data streams from a device</a:t>
            </a:r>
          </a:p>
          <a:p>
            <a:r>
              <a:rPr lang="en-US" baseline="0" dirty="0" smtClean="0"/>
              <a:t>Indirect inferences make it a risky proposition</a:t>
            </a:r>
          </a:p>
          <a:p>
            <a:r>
              <a:rPr lang="en-US" baseline="0" dirty="0" smtClean="0"/>
              <a:t>    - e.g., TV channels from energy data</a:t>
            </a:r>
          </a:p>
          <a:p>
            <a:r>
              <a:rPr lang="en-US" baseline="0" dirty="0" smtClean="0"/>
              <a:t>Can we do better?</a:t>
            </a:r>
            <a:endParaRPr lang="en-US" dirty="0" smtClean="0"/>
          </a:p>
          <a:p>
            <a:r>
              <a:rPr lang="en-US" dirty="0" smtClean="0"/>
              <a:t>    - Trusted filters</a:t>
            </a:r>
          </a:p>
          <a:p>
            <a:endParaRPr lang="en-US" dirty="0" smtClean="0"/>
          </a:p>
          <a:p>
            <a:r>
              <a:rPr lang="en-US" dirty="0" smtClean="0"/>
              <a:t>Devices</a:t>
            </a:r>
            <a:r>
              <a:rPr lang="en-US" baseline="0" dirty="0" smtClean="0"/>
              <a:t> protocols like </a:t>
            </a:r>
            <a:r>
              <a:rPr lang="en-US" baseline="0" dirty="0" err="1" smtClean="0"/>
              <a:t>z-wave</a:t>
            </a:r>
            <a:r>
              <a:rPr lang="en-US" baseline="0" dirty="0" smtClean="0"/>
              <a:t> and </a:t>
            </a:r>
            <a:r>
              <a:rPr lang="en-US" baseline="0" dirty="0" err="1" smtClean="0"/>
              <a:t>zigbee</a:t>
            </a:r>
            <a:r>
              <a:rPr lang="en-US" baseline="0" dirty="0" smtClean="0"/>
              <a:t> have really not been analyzed rigorously for security, as far as I know. </a:t>
            </a:r>
          </a:p>
          <a:p>
            <a:r>
              <a:rPr lang="en-US" baseline="0" dirty="0" smtClean="0"/>
              <a:t>Many of the devices don’t even use basic encryption; I bet I can stand outside your home and muck with your lights</a:t>
            </a:r>
          </a:p>
          <a:p>
            <a:r>
              <a:rPr lang="en-US" baseline="0" dirty="0" smtClean="0"/>
              <a:t>We need security experts to take a close look and develop usable secure mechanisms for such devices</a:t>
            </a:r>
          </a:p>
          <a:p>
            <a:r>
              <a:rPr lang="en-US" baseline="0" dirty="0" smtClean="0"/>
              <a:t>Smartphones and tags present a good opportunity</a:t>
            </a:r>
          </a:p>
        </p:txBody>
      </p:sp>
      <p:sp>
        <p:nvSpPr>
          <p:cNvPr id="4" name="Slide Number Placeholder 3"/>
          <p:cNvSpPr>
            <a:spLocks noGrp="1"/>
          </p:cNvSpPr>
          <p:nvPr>
            <p:ph type="sldNum" sz="quarter" idx="10"/>
          </p:nvPr>
        </p:nvSpPr>
        <p:spPr/>
        <p:txBody>
          <a:bodyPr/>
          <a:lstStyle/>
          <a:p>
            <a:fld id="{5E4D9E75-5581-458C-8408-9595FFE8E97A}" type="slidenum">
              <a:rPr lang="en-US" smtClean="0"/>
              <a:t>27</a:t>
            </a:fld>
            <a:endParaRPr lang="en-US"/>
          </a:p>
        </p:txBody>
      </p:sp>
    </p:spTree>
    <p:extLst>
      <p:ext uri="{BB962C8B-B14F-4D97-AF65-F5344CB8AC3E}">
        <p14:creationId xmlns:p14="http://schemas.microsoft.com/office/powerpoint/2010/main" val="3048496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Impact: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   - The time is right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   - Lots of hard and important problems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Lower barrier: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   - Simplifies prototype development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   - Simplifies </a:t>
            </a:r>
            <a:r>
              <a:rPr lang="en-US" dirty="0" smtClean="0"/>
              <a:t>deployment management, </a:t>
            </a:r>
            <a:br>
              <a:rPr lang="en-US" dirty="0" smtClean="0"/>
            </a:br>
            <a:r>
              <a:rPr lang="en-US" dirty="0" smtClean="0"/>
              <a:t>   - Enables sharing of code,</a:t>
            </a:r>
            <a:r>
              <a:rPr lang="en-US" baseline="0" dirty="0" smtClean="0"/>
              <a:t> data, and participants</a:t>
            </a:r>
            <a:endParaRPr lang="en-US" dirty="0" smtClean="0"/>
          </a:p>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28</a:t>
            </a:fld>
            <a:endParaRPr lang="en-US"/>
          </a:p>
        </p:txBody>
      </p:sp>
    </p:spTree>
    <p:extLst>
      <p:ext uri="{BB962C8B-B14F-4D97-AF65-F5344CB8AC3E}">
        <p14:creationId xmlns:p14="http://schemas.microsoft.com/office/powerpoint/2010/main" val="357259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4</a:t>
            </a:fld>
            <a:endParaRPr lang="en-US"/>
          </a:p>
        </p:txBody>
      </p:sp>
    </p:spTree>
    <p:extLst>
      <p:ext uri="{BB962C8B-B14F-4D97-AF65-F5344CB8AC3E}">
        <p14:creationId xmlns:p14="http://schemas.microsoft.com/office/powerpoint/2010/main" val="178467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A small sampling of headlines over the past year or so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90M</a:t>
            </a:r>
            <a:r>
              <a:rPr lang="en-US" baseline="0" dirty="0" smtClean="0"/>
              <a:t> smart homes; market cap of $6 bn.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p:txBody>
      </p:sp>
      <p:sp>
        <p:nvSpPr>
          <p:cNvPr id="4" name="Slide Number Placeholder 3"/>
          <p:cNvSpPr>
            <a:spLocks noGrp="1"/>
          </p:cNvSpPr>
          <p:nvPr>
            <p:ph type="sldNum" sz="quarter" idx="10"/>
          </p:nvPr>
        </p:nvSpPr>
        <p:spPr/>
        <p:txBody>
          <a:bodyPr/>
          <a:lstStyle/>
          <a:p>
            <a:fld id="{54FC9F6D-6293-8343-AA03-4C25E0BADE9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86147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We </a:t>
            </a:r>
            <a:r>
              <a:rPr lang="en-US" baseline="0" dirty="0" smtClean="0"/>
              <a:t>have a small window of opportunity to get things right: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           </a:t>
            </a:r>
            <a:r>
              <a:rPr lang="en-US" dirty="0" smtClean="0"/>
              <a:t>Security, privacy, manageability, reliability,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Much harder after the deployed base becomes huge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6</a:t>
            </a:fld>
            <a:endParaRPr lang="en-US"/>
          </a:p>
        </p:txBody>
      </p:sp>
    </p:spTree>
    <p:extLst>
      <p:ext uri="{BB962C8B-B14F-4D97-AF65-F5344CB8AC3E}">
        <p14:creationId xmlns:p14="http://schemas.microsoft.com/office/powerpoint/2010/main" val="214211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Devices, software, what works and what doesn’t, custom</a:t>
            </a:r>
            <a:r>
              <a:rPr lang="en-US" baseline="0" dirty="0" smtClean="0"/>
              <a:t> protocols, etc.</a:t>
            </a:r>
            <a:endParaRPr lang="en-US" dirty="0" smtClean="0"/>
          </a:p>
          <a:p>
            <a:r>
              <a:rPr lang="en-US" dirty="0" smtClean="0"/>
              <a:t>2. Managing</a:t>
            </a:r>
            <a:r>
              <a:rPr lang="en-US" baseline="0" dirty="0" smtClean="0"/>
              <a:t> studies – updating software, collecting, data, etc. </a:t>
            </a:r>
          </a:p>
          <a:p>
            <a:r>
              <a:rPr lang="en-US" baseline="0" dirty="0" smtClean="0"/>
              <a:t>3. Ability to go beyond a dozen houses in your neighborhood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Overall, the engineering effort is HUGE</a:t>
            </a:r>
          </a:p>
          <a:p>
            <a:endParaRPr lang="en-US" baseline="0" dirty="0" smtClean="0"/>
          </a:p>
          <a:p>
            <a:r>
              <a:rPr lang="en-US" baseline="0" dirty="0" smtClean="0"/>
              <a:t>I come from a systems/networking background:</a:t>
            </a:r>
          </a:p>
          <a:p>
            <a:r>
              <a:rPr lang="en-US" baseline="0" dirty="0" smtClean="0"/>
              <a:t>    - easy to commandeer 100s of machines</a:t>
            </a:r>
          </a:p>
          <a:p>
            <a:r>
              <a:rPr lang="en-US" baseline="0" dirty="0" smtClean="0"/>
              <a:t>    - used to mock </a:t>
            </a:r>
            <a:r>
              <a:rPr lang="en-US" baseline="0" dirty="0" err="1" smtClean="0"/>
              <a:t>hci</a:t>
            </a:r>
            <a:r>
              <a:rPr lang="en-US" baseline="0" dirty="0" smtClean="0"/>
              <a:t> work with 10 homes</a:t>
            </a:r>
          </a:p>
          <a:p>
            <a:r>
              <a:rPr lang="en-US" baseline="0" dirty="0" smtClean="0"/>
              <a:t>    - but I am reformed now.</a:t>
            </a:r>
          </a:p>
          <a:p>
            <a:endParaRPr lang="en-US" baseline="0" dirty="0" smtClean="0"/>
          </a:p>
          <a:p>
            <a:r>
              <a:rPr lang="en-US" baseline="0" dirty="0" smtClean="0"/>
              <a:t>Not many groups have the expertise. </a:t>
            </a:r>
          </a:p>
          <a:p>
            <a:r>
              <a:rPr lang="en-US" baseline="0" dirty="0" smtClean="0"/>
              <a:t>   - They shouldn’t need the expertise!</a:t>
            </a:r>
          </a:p>
          <a:p>
            <a:endParaRPr lang="en-US" baseline="0" dirty="0" smtClean="0"/>
          </a:p>
          <a:p>
            <a:r>
              <a:rPr lang="en-US" baseline="0" dirty="0" smtClean="0"/>
              <a:t>If we have lower the barrier, non-CS folks can also start playing in the domain</a:t>
            </a:r>
          </a:p>
          <a:p>
            <a:r>
              <a:rPr lang="en-US" baseline="0" dirty="0" smtClean="0"/>
              <a:t>   - Think of medical experts, energy experts, vision experts, …..</a:t>
            </a:r>
          </a:p>
        </p:txBody>
      </p:sp>
      <p:sp>
        <p:nvSpPr>
          <p:cNvPr id="4" name="Slide Number Placeholder 3"/>
          <p:cNvSpPr>
            <a:spLocks noGrp="1"/>
          </p:cNvSpPr>
          <p:nvPr>
            <p:ph type="sldNum" sz="quarter" idx="10"/>
          </p:nvPr>
        </p:nvSpPr>
        <p:spPr/>
        <p:txBody>
          <a:bodyPr/>
          <a:lstStyle/>
          <a:p>
            <a:fld id="{5E4D9E75-5581-458C-8408-9595FFE8E97A}" type="slidenum">
              <a:rPr lang="en-US" smtClean="0"/>
              <a:t>7</a:t>
            </a:fld>
            <a:endParaRPr lang="en-US"/>
          </a:p>
        </p:txBody>
      </p:sp>
    </p:spTree>
    <p:extLst>
      <p:ext uri="{BB962C8B-B14F-4D97-AF65-F5344CB8AC3E}">
        <p14:creationId xmlns:p14="http://schemas.microsoft.com/office/powerpoint/2010/main" val="632542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This is where </a:t>
            </a:r>
            <a:r>
              <a:rPr lang="en-US" dirty="0" err="1" smtClean="0"/>
              <a:t>LoT</a:t>
            </a:r>
            <a:r>
              <a:rPr lang="en-US" baseline="0" dirty="0" smtClean="0"/>
              <a:t> comes in!</a:t>
            </a:r>
          </a:p>
          <a:p>
            <a:pPr marL="0" indent="0">
              <a:buNone/>
            </a:pPr>
            <a:endParaRPr lang="en-US" dirty="0" smtClean="0"/>
          </a:p>
          <a:p>
            <a:pPr marL="0" indent="0">
              <a:buNone/>
            </a:pPr>
            <a:r>
              <a:rPr lang="en-US" dirty="0" smtClean="0"/>
              <a:t>A flexible platform for experimental research that uses connected devices</a:t>
            </a:r>
          </a:p>
          <a:p>
            <a:pPr marL="514350" indent="-514350">
              <a:buFont typeface="+mj-lt"/>
              <a:buAutoNum type="arabicPeriod"/>
            </a:pPr>
            <a:r>
              <a:rPr lang="en-US" dirty="0" smtClean="0"/>
              <a:t>Simplifies</a:t>
            </a:r>
            <a:r>
              <a:rPr lang="en-US" baseline="0" dirty="0" smtClean="0"/>
              <a:t> prototype development: </a:t>
            </a:r>
            <a:r>
              <a:rPr lang="en-US" dirty="0" smtClean="0"/>
              <a:t>easy interconnection of devices and implementation of application scenarios</a:t>
            </a:r>
          </a:p>
          <a:p>
            <a:pPr marL="514350" indent="-514350">
              <a:buFont typeface="+mj-lt"/>
              <a:buAutoNum type="arabicPeriod"/>
            </a:pPr>
            <a:r>
              <a:rPr lang="en-US" dirty="0" smtClean="0"/>
              <a:t>Simplifies</a:t>
            </a:r>
            <a:r>
              <a:rPr lang="en-US" baseline="0" dirty="0" smtClean="0"/>
              <a:t> deployment management through cloud services that </a:t>
            </a:r>
            <a:r>
              <a:rPr lang="en-US" dirty="0" smtClean="0"/>
              <a:t>monitoring field studies and collect data</a:t>
            </a:r>
          </a:p>
          <a:p>
            <a:pPr marL="514350" indent="-514350">
              <a:buFont typeface="+mj-lt"/>
              <a:buAutoNum type="arabicPeriod"/>
            </a:pPr>
            <a:r>
              <a:rPr lang="en-US" dirty="0" smtClean="0"/>
              <a:t>Enables easy sharing of data, code, and participants </a:t>
            </a:r>
          </a:p>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8</a:t>
            </a:fld>
            <a:endParaRPr lang="en-US"/>
          </a:p>
        </p:txBody>
      </p:sp>
    </p:spTree>
    <p:extLst>
      <p:ext uri="{BB962C8B-B14F-4D97-AF65-F5344CB8AC3E}">
        <p14:creationId xmlns:p14="http://schemas.microsoft.com/office/powerpoint/2010/main" val="168562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E4D9E75-5581-458C-8408-9595FFE8E97A}" type="slidenum">
              <a:rPr lang="en-US" smtClean="0"/>
              <a:t>9</a:t>
            </a:fld>
            <a:endParaRPr lang="en-US"/>
          </a:p>
        </p:txBody>
      </p:sp>
    </p:spTree>
    <p:extLst>
      <p:ext uri="{BB962C8B-B14F-4D97-AF65-F5344CB8AC3E}">
        <p14:creationId xmlns:p14="http://schemas.microsoft.com/office/powerpoint/2010/main" val="421054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D4A376-B6F4-42E2-ABE2-255148FB0556}" type="slidenum">
              <a:rPr lang="en-US" smtClean="0"/>
              <a:t>10</a:t>
            </a:fld>
            <a:endParaRPr lang="en-US"/>
          </a:p>
        </p:txBody>
      </p:sp>
    </p:spTree>
    <p:extLst>
      <p:ext uri="{BB962C8B-B14F-4D97-AF65-F5344CB8AC3E}">
        <p14:creationId xmlns:p14="http://schemas.microsoft.com/office/powerpoint/2010/main" val="346647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solidFill>
                  <a:srgbClr val="C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ABAE87-0387-44F0-9AAE-0FBF4D38CCA8}" type="datetimeFigureOut">
              <a:rPr lang="en-US" smtClean="0"/>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172171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BAE87-0387-44F0-9AAE-0FBF4D38CCA8}" type="datetimeFigureOut">
              <a:rPr lang="en-US" smtClean="0"/>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409484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BAE87-0387-44F0-9AAE-0FBF4D38CCA8}" type="datetimeFigureOut">
              <a:rPr lang="en-US" smtClean="0"/>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178663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ext slide BLU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24549" r="1017" b="69178"/>
          <a:stretch/>
        </p:blipFill>
        <p:spPr>
          <a:xfrm>
            <a:off x="1" y="6408004"/>
            <a:ext cx="12191999" cy="449997"/>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D0A747F5-5A6F-45FE-9574-31A6DA1F93D5}" type="slidenum">
              <a:rPr lang="en-US" smtClean="0"/>
              <a:t>‹#›</a:t>
            </a:fld>
            <a:endParaRPr lang="en-US"/>
          </a:p>
        </p:txBody>
      </p:sp>
      <p:sp>
        <p:nvSpPr>
          <p:cNvPr id="9" name="Title 8"/>
          <p:cNvSpPr>
            <a:spLocks noGrp="1"/>
          </p:cNvSpPr>
          <p:nvPr>
            <p:ph type="title" hasCustomPrompt="1"/>
          </p:nvPr>
        </p:nvSpPr>
        <p:spPr>
          <a:xfrm>
            <a:off x="160867" y="449184"/>
            <a:ext cx="10972800" cy="1143000"/>
          </a:xfrm>
        </p:spPr>
        <p:txBody>
          <a:bodyPr/>
          <a:lstStyle>
            <a:lvl1pPr>
              <a:defRPr sz="4800">
                <a:solidFill>
                  <a:srgbClr val="003F8F"/>
                </a:solidFill>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67" y="2220538"/>
            <a:ext cx="10972800" cy="806795"/>
          </a:xfrm>
        </p:spPr>
        <p:txBody>
          <a:bodyPr/>
          <a:lstStyle>
            <a:lvl1pPr marL="0" indent="0">
              <a:buNone/>
              <a:defRPr sz="3600" b="0" i="0">
                <a:solidFill>
                  <a:srgbClr val="003F8F"/>
                </a:solidFill>
                <a:latin typeface="Segoe Light"/>
                <a:cs typeface="Segoe Light"/>
              </a:defRPr>
            </a:lvl1pPr>
          </a:lstStyle>
          <a:p>
            <a:pPr lvl="0"/>
            <a:r>
              <a:rPr lang="en-US" dirty="0" smtClean="0"/>
              <a:t>subhead</a:t>
            </a:r>
          </a:p>
        </p:txBody>
      </p:sp>
      <p:sp>
        <p:nvSpPr>
          <p:cNvPr id="4" name="Text Placeholder 3"/>
          <p:cNvSpPr>
            <a:spLocks noGrp="1"/>
          </p:cNvSpPr>
          <p:nvPr>
            <p:ph type="body" sz="quarter" idx="15" hasCustomPrompt="1"/>
          </p:nvPr>
        </p:nvSpPr>
        <p:spPr>
          <a:xfrm>
            <a:off x="166213" y="2950831"/>
            <a:ext cx="10967455" cy="2867027"/>
          </a:xfrm>
        </p:spPr>
        <p:txBody>
          <a:bodyPr/>
          <a:lstStyle>
            <a:lvl1pPr marL="0" indent="0">
              <a:buNone/>
              <a:defRPr>
                <a:solidFill>
                  <a:srgbClr val="003F8F"/>
                </a:solidFill>
              </a:defRPr>
            </a:lvl1pPr>
          </a:lstStyle>
          <a:p>
            <a:pPr lvl="0"/>
            <a:r>
              <a:rPr lang="en-US" dirty="0" smtClean="0"/>
              <a:t>Click to add text</a:t>
            </a:r>
          </a:p>
        </p:txBody>
      </p:sp>
    </p:spTree>
    <p:extLst>
      <p:ext uri="{BB962C8B-B14F-4D97-AF65-F5344CB8AC3E}">
        <p14:creationId xmlns:p14="http://schemas.microsoft.com/office/powerpoint/2010/main" val="10873783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8" y="1768477"/>
            <a:ext cx="11231365" cy="914417"/>
          </a:xfrm>
        </p:spPr>
        <p:txBody>
          <a:bodyPr/>
          <a:lstStyle>
            <a:lvl1pPr marL="0" indent="0">
              <a:buNone/>
              <a:defRPr sz="6602"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897" y="3219166"/>
            <a:ext cx="7515595" cy="332527"/>
          </a:xfrm>
        </p:spPr>
        <p:txBody>
          <a:bodyPr/>
          <a:lstStyle>
            <a:lvl1pPr marL="0" indent="0">
              <a:buNone/>
              <a:defRPr spc="-75"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665" y="6307019"/>
            <a:ext cx="1065860" cy="305517"/>
          </a:xfrm>
          <a:prstGeom prst="rect">
            <a:avLst/>
          </a:prstGeom>
        </p:spPr>
      </p:pic>
    </p:spTree>
    <p:extLst>
      <p:ext uri="{BB962C8B-B14F-4D97-AF65-F5344CB8AC3E}">
        <p14:creationId xmlns:p14="http://schemas.microsoft.com/office/powerpoint/2010/main" val="1935535010"/>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8" y="1768477"/>
            <a:ext cx="11231365" cy="914417"/>
          </a:xfrm>
        </p:spPr>
        <p:txBody>
          <a:bodyPr/>
          <a:lstStyle>
            <a:lvl1pPr marL="0" indent="0">
              <a:buNone/>
              <a:defRPr sz="6602"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12897" y="3219167"/>
            <a:ext cx="7515595" cy="332527"/>
          </a:xfrm>
        </p:spPr>
        <p:txBody>
          <a:bodyPr/>
          <a:lstStyle>
            <a:lvl1pPr marL="0" indent="0">
              <a:buNone/>
              <a:defRPr lang="en-US" sz="2401"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5955"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665" y="6307019"/>
            <a:ext cx="1065860" cy="305517"/>
          </a:xfrm>
          <a:prstGeom prst="rect">
            <a:avLst/>
          </a:prstGeom>
        </p:spPr>
      </p:pic>
    </p:spTree>
    <p:extLst>
      <p:ext uri="{BB962C8B-B14F-4D97-AF65-F5344CB8AC3E}">
        <p14:creationId xmlns:p14="http://schemas.microsoft.com/office/powerpoint/2010/main" val="4193199867"/>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8" y="1768477"/>
            <a:ext cx="11231365" cy="914417"/>
          </a:xfrm>
        </p:spPr>
        <p:txBody>
          <a:bodyPr/>
          <a:lstStyle>
            <a:lvl1pPr marL="0" indent="0">
              <a:buNone/>
              <a:defRPr lang="en-US" sz="6602"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5955"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897" y="3219167"/>
            <a:ext cx="7515595" cy="332527"/>
          </a:xfrm>
        </p:spPr>
        <p:txBody>
          <a:bodyPr/>
          <a:lstStyle>
            <a:lvl1pPr marL="0" indent="0">
              <a:buNone/>
              <a:defRPr lang="en-US" sz="2401"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5955"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665" y="6307019"/>
            <a:ext cx="1065860" cy="305517"/>
          </a:xfrm>
          <a:prstGeom prst="rect">
            <a:avLst/>
          </a:prstGeom>
        </p:spPr>
      </p:pic>
    </p:spTree>
    <p:extLst>
      <p:ext uri="{BB962C8B-B14F-4D97-AF65-F5344CB8AC3E}">
        <p14:creationId xmlns:p14="http://schemas.microsoft.com/office/powerpoint/2010/main" val="224724981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8" y="1768477"/>
            <a:ext cx="11231365" cy="914417"/>
          </a:xfrm>
        </p:spPr>
        <p:txBody>
          <a:bodyPr/>
          <a:lstStyle>
            <a:lvl1pPr marL="0" indent="0">
              <a:buNone/>
              <a:defRPr lang="en-US" sz="6602"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5955"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897" y="3219167"/>
            <a:ext cx="7515595" cy="332527"/>
          </a:xfrm>
        </p:spPr>
        <p:txBody>
          <a:bodyPr/>
          <a:lstStyle>
            <a:lvl1pPr marL="0" indent="0">
              <a:buNone/>
              <a:defRPr lang="en-US" sz="2401"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5955"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665" y="6307019"/>
            <a:ext cx="1065860" cy="305517"/>
          </a:xfrm>
          <a:prstGeom prst="rect">
            <a:avLst/>
          </a:prstGeom>
        </p:spPr>
      </p:pic>
    </p:spTree>
    <p:extLst>
      <p:ext uri="{BB962C8B-B14F-4D97-AF65-F5344CB8AC3E}">
        <p14:creationId xmlns:p14="http://schemas.microsoft.com/office/powerpoint/2010/main" val="780436164"/>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8" y="1768477"/>
            <a:ext cx="11231365" cy="914417"/>
          </a:xfrm>
        </p:spPr>
        <p:txBody>
          <a:bodyPr/>
          <a:lstStyle>
            <a:lvl1pPr marL="0" indent="0">
              <a:buNone/>
              <a:defRPr lang="en-US" sz="6602"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5955"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897" y="3219167"/>
            <a:ext cx="7515595" cy="332527"/>
          </a:xfrm>
        </p:spPr>
        <p:txBody>
          <a:bodyPr/>
          <a:lstStyle>
            <a:lvl1pPr marL="0" indent="0">
              <a:buNone/>
              <a:defRPr lang="en-US" sz="2401"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5955"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665" y="6307019"/>
            <a:ext cx="1065860" cy="305517"/>
          </a:xfrm>
          <a:prstGeom prst="rect">
            <a:avLst/>
          </a:prstGeom>
        </p:spPr>
      </p:pic>
    </p:spTree>
    <p:extLst>
      <p:ext uri="{BB962C8B-B14F-4D97-AF65-F5344CB8AC3E}">
        <p14:creationId xmlns:p14="http://schemas.microsoft.com/office/powerpoint/2010/main" val="90211895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3036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42491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BAE87-0387-44F0-9AAE-0FBF4D38CCA8}" type="datetimeFigureOut">
              <a:rPr lang="en-US" smtClean="0"/>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3709873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0722"/>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0377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01737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6" name="Picture 5" descr="OrangeTextureSmall.jpg"/>
          <p:cNvPicPr>
            <a:picLocks noChangeAspect="1"/>
          </p:cNvPicPr>
          <p:nvPr userDrawn="1"/>
        </p:nvPicPr>
        <p:blipFill>
          <a:blip r:embed="rId2"/>
          <a:srcRect l="3704"/>
          <a:stretch>
            <a:fillRect/>
          </a:stretch>
        </p:blipFill>
        <p:spPr>
          <a:xfrm>
            <a:off x="0" y="0"/>
            <a:ext cx="12192000" cy="6858000"/>
          </a:xfrm>
          <a:prstGeom prst="rect">
            <a:avLst/>
          </a:prstGeom>
        </p:spPr>
      </p:pic>
      <p:sp>
        <p:nvSpPr>
          <p:cNvPr id="2" name="Title 1"/>
          <p:cNvSpPr>
            <a:spLocks noGrp="1"/>
          </p:cNvSpPr>
          <p:nvPr>
            <p:ph type="ctrTitle"/>
          </p:nvPr>
        </p:nvSpPr>
        <p:spPr>
          <a:xfrm>
            <a:off x="1826698" y="3200408"/>
            <a:ext cx="10242551" cy="1523495"/>
          </a:xfrm>
        </p:spPr>
        <p:txBody>
          <a:bodyPr>
            <a:noAutofit/>
          </a:bodyPr>
          <a:lstStyle>
            <a:lvl1pPr>
              <a:lnSpc>
                <a:spcPct val="90000"/>
              </a:lnSpc>
              <a:defRPr sz="39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6698" y="4953007"/>
            <a:ext cx="10242551" cy="461665"/>
          </a:xfrm>
        </p:spPr>
        <p:txBody>
          <a:bodyPr>
            <a:noAutofit/>
          </a:bodyPr>
          <a:lstStyle>
            <a:lvl1pPr marL="0" indent="0" algn="l">
              <a:lnSpc>
                <a:spcPct val="90000"/>
              </a:lnSpc>
              <a:spcBef>
                <a:spcPts val="0"/>
              </a:spcBef>
              <a:buNone/>
              <a:defRPr sz="260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2995601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60"/>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533892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791372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3861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6708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5807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62"/>
            <a:ext cx="11176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33604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BAE87-0387-44F0-9AAE-0FBF4D38CCA8}" type="datetimeFigureOut">
              <a:rPr lang="en-US" smtClean="0"/>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384462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62"/>
            <a:ext cx="11176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7" y="6238877"/>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val="413268387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gradFill>
                  <a:gsLst>
                    <a:gs pos="0">
                      <a:schemeClr val="bg1"/>
                    </a:gs>
                    <a:gs pos="100000">
                      <a:schemeClr val="bg1"/>
                    </a:gs>
                  </a:gsLst>
                  <a:lin ang="5400000" scaled="0"/>
                </a:gra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gradFill>
                  <a:gsLst>
                    <a:gs pos="0">
                      <a:schemeClr val="bg1"/>
                    </a:gs>
                    <a:gs pos="100000">
                      <a:schemeClr val="bg1"/>
                    </a:gs>
                  </a:gsLst>
                  <a:lin ang="5400000" scaled="0"/>
                </a:gradFill>
              </a:defRPr>
            </a:lvl1pPr>
            <a:lvl2pPr>
              <a:defRPr>
                <a:gradFill>
                  <a:gsLst>
                    <a:gs pos="0">
                      <a:schemeClr val="bg1"/>
                    </a:gs>
                    <a:gs pos="100000">
                      <a:schemeClr val="bg1"/>
                    </a:gs>
                  </a:gsLst>
                  <a:lin ang="5400000" scaled="0"/>
                </a:gradFill>
              </a:defRPr>
            </a:lvl2pPr>
            <a:lvl3pPr>
              <a:defRPr>
                <a:gradFill>
                  <a:gsLst>
                    <a:gs pos="0">
                      <a:schemeClr val="bg1"/>
                    </a:gs>
                    <a:gs pos="100000">
                      <a:schemeClr val="bg1"/>
                    </a:gs>
                  </a:gsLst>
                  <a:lin ang="5400000" scaled="0"/>
                </a:gradFill>
              </a:defRPr>
            </a:lvl3pPr>
            <a:lvl4pPr>
              <a:defRPr>
                <a:gradFill>
                  <a:gsLst>
                    <a:gs pos="0">
                      <a:schemeClr val="bg1"/>
                    </a:gs>
                    <a:gs pos="100000">
                      <a:schemeClr val="bg1"/>
                    </a:gs>
                  </a:gsLst>
                  <a:lin ang="5400000" scaled="0"/>
                </a:gradFill>
              </a:defRPr>
            </a:lvl4pPr>
            <a:lvl5pPr>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48251"/>
            <a:ext cx="1807779" cy="373228"/>
          </a:xfrm>
          <a:prstGeom prst="rect">
            <a:avLst/>
          </a:prstGeom>
        </p:spPr>
        <p:txBody>
          <a:bodyPr lIns="68589" tIns="34295" rIns="68589" bIns="34295"/>
          <a:lstStyle/>
          <a:p>
            <a:pPr defTabSz="914363"/>
            <a:r>
              <a:rPr lang="en-US" smtClean="0">
                <a:solidFill>
                  <a:srgbClr val="FFFFFF"/>
                </a:solidFill>
              </a:rPr>
              <a:t>ratul | rws | june '12</a:t>
            </a:r>
            <a:endParaRPr lang="en-US" dirty="0">
              <a:solidFill>
                <a:srgbClr val="FFFFFF"/>
              </a:solidFill>
            </a:endParaRPr>
          </a:p>
        </p:txBody>
      </p:sp>
      <p:sp>
        <p:nvSpPr>
          <p:cNvPr id="5" name="Footer Placeholder 4"/>
          <p:cNvSpPr>
            <a:spLocks noGrp="1"/>
          </p:cNvSpPr>
          <p:nvPr>
            <p:ph type="ftr" sz="quarter" idx="11"/>
          </p:nvPr>
        </p:nvSpPr>
        <p:spPr>
          <a:xfrm>
            <a:off x="2483945" y="6356353"/>
            <a:ext cx="3860800" cy="365125"/>
          </a:xfrm>
          <a:prstGeom prst="rect">
            <a:avLst/>
          </a:prstGeom>
        </p:spPr>
        <p:txBody>
          <a:bodyPr lIns="68589" tIns="34295" rIns="68589" bIns="34295"/>
          <a:lstStyle/>
          <a:p>
            <a:pPr defTabSz="914363"/>
            <a:endParaRPr lang="en-US" dirty="0">
              <a:solidFill>
                <a:srgbClr val="FFFFFF"/>
              </a:solidFill>
            </a:endParaRPr>
          </a:p>
        </p:txBody>
      </p:sp>
      <p:sp>
        <p:nvSpPr>
          <p:cNvPr id="6" name="Slide Number Placeholder 5"/>
          <p:cNvSpPr>
            <a:spLocks noGrp="1"/>
          </p:cNvSpPr>
          <p:nvPr>
            <p:ph type="sldNum" sz="quarter" idx="12"/>
          </p:nvPr>
        </p:nvSpPr>
        <p:spPr>
          <a:xfrm>
            <a:off x="6425325" y="6356353"/>
            <a:ext cx="2844800" cy="365125"/>
          </a:xfrm>
          <a:prstGeom prst="rect">
            <a:avLst/>
          </a:prstGeom>
        </p:spPr>
        <p:txBody>
          <a:bodyPr lIns="68589" tIns="34295" rIns="68589" bIns="34295"/>
          <a:lstStyle/>
          <a:p>
            <a:pPr defTabSz="914363"/>
            <a:fld id="{70A744D2-D199-45C4-B9AC-203973B41C93}" type="slidenum">
              <a:rPr lang="en-US" smtClean="0">
                <a:solidFill>
                  <a:srgbClr val="FFFFFF"/>
                </a:solidFill>
              </a:rPr>
              <a:pPr defTabSz="914363"/>
              <a:t>‹#›</a:t>
            </a:fld>
            <a:endParaRPr lang="en-US" dirty="0">
              <a:solidFill>
                <a:srgbClr val="FFFFFF"/>
              </a:solidFill>
            </a:endParaRPr>
          </a:p>
        </p:txBody>
      </p:sp>
    </p:spTree>
    <p:extLst>
      <p:ext uri="{BB962C8B-B14F-4D97-AF65-F5344CB8AC3E}">
        <p14:creationId xmlns:p14="http://schemas.microsoft.com/office/powerpoint/2010/main" val="210988825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gradFill>
                  <a:gsLst>
                    <a:gs pos="0">
                      <a:schemeClr val="bg1"/>
                    </a:gs>
                    <a:gs pos="100000">
                      <a:schemeClr val="bg1"/>
                    </a:gs>
                  </a:gsLst>
                  <a:lin ang="5400000" scaled="0"/>
                </a:gra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gradFill>
                  <a:gsLst>
                    <a:gs pos="0">
                      <a:schemeClr val="bg1"/>
                    </a:gs>
                    <a:gs pos="100000">
                      <a:schemeClr val="bg1"/>
                    </a:gs>
                  </a:gsLst>
                  <a:lin ang="5400000" scaled="0"/>
                </a:gradFill>
              </a:defRPr>
            </a:lvl1pPr>
            <a:lvl2pPr>
              <a:defRPr>
                <a:gradFill>
                  <a:gsLst>
                    <a:gs pos="0">
                      <a:schemeClr val="bg1"/>
                    </a:gs>
                    <a:gs pos="100000">
                      <a:schemeClr val="bg1"/>
                    </a:gs>
                  </a:gsLst>
                  <a:lin ang="5400000" scaled="0"/>
                </a:gradFill>
              </a:defRPr>
            </a:lvl2pPr>
            <a:lvl3pPr>
              <a:defRPr>
                <a:gradFill>
                  <a:gsLst>
                    <a:gs pos="0">
                      <a:schemeClr val="bg1"/>
                    </a:gs>
                    <a:gs pos="100000">
                      <a:schemeClr val="bg1"/>
                    </a:gs>
                  </a:gsLst>
                  <a:lin ang="5400000" scaled="0"/>
                </a:gradFill>
              </a:defRPr>
            </a:lvl3pPr>
            <a:lvl4pPr>
              <a:defRPr>
                <a:gradFill>
                  <a:gsLst>
                    <a:gs pos="0">
                      <a:schemeClr val="bg1"/>
                    </a:gs>
                    <a:gs pos="100000">
                      <a:schemeClr val="bg1"/>
                    </a:gs>
                  </a:gsLst>
                  <a:lin ang="5400000" scaled="0"/>
                </a:gradFill>
              </a:defRPr>
            </a:lvl4pPr>
            <a:lvl5pPr>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48251"/>
            <a:ext cx="1807779" cy="373228"/>
          </a:xfrm>
          <a:prstGeom prst="rect">
            <a:avLst/>
          </a:prstGeom>
        </p:spPr>
        <p:txBody>
          <a:bodyPr lIns="68589" tIns="34295" rIns="68589" bIns="34295"/>
          <a:lstStyle/>
          <a:p>
            <a:pPr defTabSz="914363"/>
            <a:r>
              <a:rPr lang="en-US" smtClean="0">
                <a:solidFill>
                  <a:srgbClr val="FFFFFF"/>
                </a:solidFill>
              </a:rPr>
              <a:t>ratul | rws | june '12</a:t>
            </a:r>
            <a:endParaRPr lang="en-US" dirty="0">
              <a:solidFill>
                <a:srgbClr val="FFFFFF"/>
              </a:solidFill>
            </a:endParaRPr>
          </a:p>
        </p:txBody>
      </p:sp>
      <p:sp>
        <p:nvSpPr>
          <p:cNvPr id="5" name="Footer Placeholder 4"/>
          <p:cNvSpPr>
            <a:spLocks noGrp="1"/>
          </p:cNvSpPr>
          <p:nvPr>
            <p:ph type="ftr" sz="quarter" idx="11"/>
          </p:nvPr>
        </p:nvSpPr>
        <p:spPr>
          <a:xfrm>
            <a:off x="2483945" y="6356353"/>
            <a:ext cx="3860800" cy="365125"/>
          </a:xfrm>
          <a:prstGeom prst="rect">
            <a:avLst/>
          </a:prstGeom>
        </p:spPr>
        <p:txBody>
          <a:bodyPr lIns="68589" tIns="34295" rIns="68589" bIns="34295"/>
          <a:lstStyle/>
          <a:p>
            <a:pPr defTabSz="914363"/>
            <a:endParaRPr lang="en-US" dirty="0">
              <a:solidFill>
                <a:srgbClr val="FFFFFF"/>
              </a:solidFill>
            </a:endParaRPr>
          </a:p>
        </p:txBody>
      </p:sp>
      <p:sp>
        <p:nvSpPr>
          <p:cNvPr id="6" name="Slide Number Placeholder 5"/>
          <p:cNvSpPr>
            <a:spLocks noGrp="1"/>
          </p:cNvSpPr>
          <p:nvPr>
            <p:ph type="sldNum" sz="quarter" idx="12"/>
          </p:nvPr>
        </p:nvSpPr>
        <p:spPr>
          <a:xfrm>
            <a:off x="6425325" y="6356353"/>
            <a:ext cx="2844800" cy="365125"/>
          </a:xfrm>
          <a:prstGeom prst="rect">
            <a:avLst/>
          </a:prstGeom>
        </p:spPr>
        <p:txBody>
          <a:bodyPr lIns="68589" tIns="34295" rIns="68589" bIns="34295"/>
          <a:lstStyle/>
          <a:p>
            <a:pPr defTabSz="914363"/>
            <a:fld id="{70A744D2-D199-45C4-B9AC-203973B41C93}" type="slidenum">
              <a:rPr lang="en-US" smtClean="0">
                <a:solidFill>
                  <a:srgbClr val="FFFFFF"/>
                </a:solidFill>
              </a:rPr>
              <a:pPr defTabSz="914363"/>
              <a:t>‹#›</a:t>
            </a:fld>
            <a:endParaRPr lang="en-US" dirty="0">
              <a:solidFill>
                <a:srgbClr val="FFFFFF"/>
              </a:solidFill>
            </a:endParaRPr>
          </a:p>
        </p:txBody>
      </p:sp>
    </p:spTree>
    <p:extLst>
      <p:ext uri="{BB962C8B-B14F-4D97-AF65-F5344CB8AC3E}">
        <p14:creationId xmlns:p14="http://schemas.microsoft.com/office/powerpoint/2010/main" val="272360301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6" name="Picture 5" descr="OrangeTextureSmall.jpg"/>
          <p:cNvPicPr>
            <a:picLocks noChangeAspect="1"/>
          </p:cNvPicPr>
          <p:nvPr userDrawn="1"/>
        </p:nvPicPr>
        <p:blipFill>
          <a:blip r:embed="rId2"/>
          <a:srcRect l="3704"/>
          <a:stretch>
            <a:fillRect/>
          </a:stretch>
        </p:blipFill>
        <p:spPr>
          <a:xfrm>
            <a:off x="0" y="0"/>
            <a:ext cx="12192000" cy="6858000"/>
          </a:xfrm>
          <a:prstGeom prst="rect">
            <a:avLst/>
          </a:prstGeom>
        </p:spPr>
      </p:pic>
      <p:sp>
        <p:nvSpPr>
          <p:cNvPr id="2" name="Title 1"/>
          <p:cNvSpPr>
            <a:spLocks noGrp="1"/>
          </p:cNvSpPr>
          <p:nvPr>
            <p:ph type="ctrTitle"/>
          </p:nvPr>
        </p:nvSpPr>
        <p:spPr>
          <a:xfrm>
            <a:off x="1826693" y="3200405"/>
            <a:ext cx="10242551" cy="1523495"/>
          </a:xfrm>
        </p:spPr>
        <p:txBody>
          <a:bodyPr>
            <a:noAutofit/>
          </a:bodyPr>
          <a:lstStyle>
            <a:lvl1pPr>
              <a:lnSpc>
                <a:spcPct val="90000"/>
              </a:lnSpc>
              <a:defRPr sz="39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6693" y="4953005"/>
            <a:ext cx="10242551" cy="461665"/>
          </a:xfrm>
        </p:spPr>
        <p:txBody>
          <a:bodyPr>
            <a:noAutofit/>
          </a:bodyPr>
          <a:lstStyle>
            <a:lvl1pPr marL="0" indent="0" algn="l">
              <a:lnSpc>
                <a:spcPct val="90000"/>
              </a:lnSpc>
              <a:spcBef>
                <a:spcPts val="0"/>
              </a:spcBef>
              <a:buNone/>
              <a:defRPr sz="260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542024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8"/>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546871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6778570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59801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35167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76579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9"/>
            <a:ext cx="11176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518221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ABAE87-0387-44F0-9AAE-0FBF4D38CCA8}" type="datetimeFigureOut">
              <a:rPr lang="en-US" smtClean="0"/>
              <a:t>7/23/2013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2442102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9"/>
            <a:ext cx="11176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 y="6238877"/>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val="238736278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gradFill>
                  <a:gsLst>
                    <a:gs pos="0">
                      <a:schemeClr val="bg1"/>
                    </a:gs>
                    <a:gs pos="100000">
                      <a:schemeClr val="bg1"/>
                    </a:gs>
                  </a:gsLst>
                  <a:lin ang="5400000" scaled="0"/>
                </a:gra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gradFill>
                  <a:gsLst>
                    <a:gs pos="0">
                      <a:schemeClr val="bg1"/>
                    </a:gs>
                    <a:gs pos="100000">
                      <a:schemeClr val="bg1"/>
                    </a:gs>
                  </a:gsLst>
                  <a:lin ang="5400000" scaled="0"/>
                </a:gradFill>
              </a:defRPr>
            </a:lvl1pPr>
            <a:lvl2pPr>
              <a:defRPr>
                <a:gradFill>
                  <a:gsLst>
                    <a:gs pos="0">
                      <a:schemeClr val="bg1"/>
                    </a:gs>
                    <a:gs pos="100000">
                      <a:schemeClr val="bg1"/>
                    </a:gs>
                  </a:gsLst>
                  <a:lin ang="5400000" scaled="0"/>
                </a:gradFill>
              </a:defRPr>
            </a:lvl2pPr>
            <a:lvl3pPr>
              <a:defRPr>
                <a:gradFill>
                  <a:gsLst>
                    <a:gs pos="0">
                      <a:schemeClr val="bg1"/>
                    </a:gs>
                    <a:gs pos="100000">
                      <a:schemeClr val="bg1"/>
                    </a:gs>
                  </a:gsLst>
                  <a:lin ang="5400000" scaled="0"/>
                </a:gradFill>
              </a:defRPr>
            </a:lvl3pPr>
            <a:lvl4pPr>
              <a:defRPr>
                <a:gradFill>
                  <a:gsLst>
                    <a:gs pos="0">
                      <a:schemeClr val="bg1"/>
                    </a:gs>
                    <a:gs pos="100000">
                      <a:schemeClr val="bg1"/>
                    </a:gs>
                  </a:gsLst>
                  <a:lin ang="5400000" scaled="0"/>
                </a:gradFill>
              </a:defRPr>
            </a:lvl4pPr>
            <a:lvl5pPr>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48251"/>
            <a:ext cx="1807779" cy="373228"/>
          </a:xfrm>
          <a:prstGeom prst="rect">
            <a:avLst/>
          </a:prstGeom>
        </p:spPr>
        <p:txBody>
          <a:bodyPr lIns="68589" tIns="34295" rIns="68589" bIns="34295"/>
          <a:lstStyle/>
          <a:p>
            <a:pPr defTabSz="914363"/>
            <a:r>
              <a:rPr lang="en-US" smtClean="0">
                <a:solidFill>
                  <a:srgbClr val="FFFFFF"/>
                </a:solidFill>
              </a:rPr>
              <a:t>ratul | rws | june '12</a:t>
            </a:r>
            <a:endParaRPr lang="en-US" dirty="0">
              <a:solidFill>
                <a:srgbClr val="FFFFFF"/>
              </a:solidFill>
            </a:endParaRPr>
          </a:p>
        </p:txBody>
      </p:sp>
      <p:sp>
        <p:nvSpPr>
          <p:cNvPr id="5" name="Footer Placeholder 4"/>
          <p:cNvSpPr>
            <a:spLocks noGrp="1"/>
          </p:cNvSpPr>
          <p:nvPr>
            <p:ph type="ftr" sz="quarter" idx="11"/>
          </p:nvPr>
        </p:nvSpPr>
        <p:spPr>
          <a:xfrm>
            <a:off x="2483945" y="6356353"/>
            <a:ext cx="3860800" cy="365125"/>
          </a:xfrm>
          <a:prstGeom prst="rect">
            <a:avLst/>
          </a:prstGeom>
        </p:spPr>
        <p:txBody>
          <a:bodyPr lIns="68589" tIns="34295" rIns="68589" bIns="34295"/>
          <a:lstStyle/>
          <a:p>
            <a:pPr defTabSz="914363"/>
            <a:endParaRPr lang="en-US" dirty="0">
              <a:solidFill>
                <a:srgbClr val="FFFFFF"/>
              </a:solidFill>
            </a:endParaRPr>
          </a:p>
        </p:txBody>
      </p:sp>
      <p:sp>
        <p:nvSpPr>
          <p:cNvPr id="6" name="Slide Number Placeholder 5"/>
          <p:cNvSpPr>
            <a:spLocks noGrp="1"/>
          </p:cNvSpPr>
          <p:nvPr>
            <p:ph type="sldNum" sz="quarter" idx="12"/>
          </p:nvPr>
        </p:nvSpPr>
        <p:spPr>
          <a:xfrm>
            <a:off x="6425325" y="6356353"/>
            <a:ext cx="2844800" cy="365125"/>
          </a:xfrm>
          <a:prstGeom prst="rect">
            <a:avLst/>
          </a:prstGeom>
        </p:spPr>
        <p:txBody>
          <a:bodyPr lIns="68589" tIns="34295" rIns="68589" bIns="34295"/>
          <a:lstStyle/>
          <a:p>
            <a:pPr defTabSz="914363"/>
            <a:fld id="{70A744D2-D199-45C4-B9AC-203973B41C93}" type="slidenum">
              <a:rPr lang="en-US" smtClean="0">
                <a:solidFill>
                  <a:srgbClr val="FFFFFF"/>
                </a:solidFill>
              </a:rPr>
              <a:pPr defTabSz="914363"/>
              <a:t>‹#›</a:t>
            </a:fld>
            <a:endParaRPr lang="en-US" dirty="0">
              <a:solidFill>
                <a:srgbClr val="FFFFFF"/>
              </a:solidFill>
            </a:endParaRPr>
          </a:p>
        </p:txBody>
      </p:sp>
    </p:spTree>
    <p:extLst>
      <p:ext uri="{BB962C8B-B14F-4D97-AF65-F5344CB8AC3E}">
        <p14:creationId xmlns:p14="http://schemas.microsoft.com/office/powerpoint/2010/main" val="228567588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solidFill>
                  <a:srgbClr val="C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730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391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82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496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927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70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643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027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ABAE87-0387-44F0-9AAE-0FBF4D38CCA8}" type="datetimeFigureOut">
              <a:rPr lang="en-US" smtClean="0"/>
              <a:t>7/23/2013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1840015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685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243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48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ext slide BLUE">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EF83519-0986-6A4F-9867-35DB47F5FA02}" type="slidenum">
              <a:rPr lang="en-US" smtClean="0">
                <a:solidFill>
                  <a:prstClr val="white"/>
                </a:solidFill>
              </a:rPr>
              <a:pPr/>
              <a:t>‹#›</a:t>
            </a:fld>
            <a:endParaRPr lang="en-US" dirty="0">
              <a:solidFill>
                <a:prstClr val="white"/>
              </a:solidFill>
            </a:endParaRPr>
          </a:p>
        </p:txBody>
      </p:sp>
      <p:sp>
        <p:nvSpPr>
          <p:cNvPr id="9" name="Title 8"/>
          <p:cNvSpPr>
            <a:spLocks noGrp="1"/>
          </p:cNvSpPr>
          <p:nvPr>
            <p:ph type="title" hasCustomPrompt="1"/>
          </p:nvPr>
        </p:nvSpPr>
        <p:spPr>
          <a:xfrm>
            <a:off x="160867" y="449184"/>
            <a:ext cx="10972800" cy="1143000"/>
          </a:xfrm>
        </p:spPr>
        <p:txBody>
          <a:bodyPr/>
          <a:lstStyle>
            <a:lvl1pPr>
              <a:defRPr sz="4800">
                <a:solidFill>
                  <a:srgbClr val="003F8F"/>
                </a:solidFill>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67" y="2220538"/>
            <a:ext cx="10972800" cy="806795"/>
          </a:xfrm>
        </p:spPr>
        <p:txBody>
          <a:bodyPr/>
          <a:lstStyle>
            <a:lvl1pPr marL="0" indent="0">
              <a:buNone/>
              <a:defRPr sz="3600" b="0" i="0">
                <a:solidFill>
                  <a:srgbClr val="003F8F"/>
                </a:solidFill>
                <a:latin typeface="Segoe Light"/>
                <a:cs typeface="Segoe Light"/>
              </a:defRPr>
            </a:lvl1pPr>
          </a:lstStyle>
          <a:p>
            <a:pPr lvl="0"/>
            <a:r>
              <a:rPr lang="en-US" dirty="0" smtClean="0"/>
              <a:t>subhead</a:t>
            </a:r>
          </a:p>
        </p:txBody>
      </p:sp>
      <p:sp>
        <p:nvSpPr>
          <p:cNvPr id="4" name="Text Placeholder 3"/>
          <p:cNvSpPr>
            <a:spLocks noGrp="1"/>
          </p:cNvSpPr>
          <p:nvPr>
            <p:ph type="body" sz="quarter" idx="15" hasCustomPrompt="1"/>
          </p:nvPr>
        </p:nvSpPr>
        <p:spPr>
          <a:xfrm>
            <a:off x="166213" y="2950831"/>
            <a:ext cx="10967455" cy="2867027"/>
          </a:xfrm>
        </p:spPr>
        <p:txBody>
          <a:bodyPr/>
          <a:lstStyle>
            <a:lvl1pPr marL="0" indent="0">
              <a:buNone/>
              <a:defRPr>
                <a:solidFill>
                  <a:srgbClr val="003F8F"/>
                </a:solidFill>
              </a:defRPr>
            </a:lvl1pPr>
          </a:lstStyle>
          <a:p>
            <a:pPr lvl="0"/>
            <a:r>
              <a:rPr lang="en-US" dirty="0" smtClean="0"/>
              <a:t>Click to add text</a:t>
            </a:r>
          </a:p>
        </p:txBody>
      </p:sp>
    </p:spTree>
    <p:extLst>
      <p:ext uri="{BB962C8B-B14F-4D97-AF65-F5344CB8AC3E}">
        <p14:creationId xmlns:p14="http://schemas.microsoft.com/office/powerpoint/2010/main" val="62224250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584997"/>
            <a:ext cx="11653523" cy="1656210"/>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1699074"/>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chemeClr val="bg1"/>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7996997" y="5708882"/>
            <a:ext cx="2446493" cy="882544"/>
          </a:xfrm>
          <a:custGeom>
            <a:avLst/>
            <a:gdLst>
              <a:gd name="T0" fmla="*/ 188 w 203"/>
              <a:gd name="T1" fmla="*/ 35 h 73"/>
              <a:gd name="T2" fmla="*/ 201 w 203"/>
              <a:gd name="T3" fmla="*/ 17 h 73"/>
              <a:gd name="T4" fmla="*/ 179 w 203"/>
              <a:gd name="T5" fmla="*/ 0 h 73"/>
              <a:gd name="T6" fmla="*/ 163 w 203"/>
              <a:gd name="T7" fmla="*/ 16 h 73"/>
              <a:gd name="T8" fmla="*/ 186 w 203"/>
              <a:gd name="T9" fmla="*/ 20 h 73"/>
              <a:gd name="T10" fmla="*/ 167 w 203"/>
              <a:gd name="T11" fmla="*/ 30 h 73"/>
              <a:gd name="T12" fmla="*/ 173 w 203"/>
              <a:gd name="T13" fmla="*/ 42 h 73"/>
              <a:gd name="T14" fmla="*/ 188 w 203"/>
              <a:gd name="T15" fmla="*/ 51 h 73"/>
              <a:gd name="T16" fmla="*/ 176 w 203"/>
              <a:gd name="T17" fmla="*/ 61 h 73"/>
              <a:gd name="T18" fmla="*/ 160 w 203"/>
              <a:gd name="T19" fmla="*/ 70 h 73"/>
              <a:gd name="T20" fmla="*/ 197 w 203"/>
              <a:gd name="T21" fmla="*/ 67 h 73"/>
              <a:gd name="T22" fmla="*/ 199 w 203"/>
              <a:gd name="T23" fmla="*/ 41 h 73"/>
              <a:gd name="T24" fmla="*/ 138 w 203"/>
              <a:gd name="T25" fmla="*/ 60 h 73"/>
              <a:gd name="T26" fmla="*/ 108 w 203"/>
              <a:gd name="T27" fmla="*/ 6 h 73"/>
              <a:gd name="T28" fmla="*/ 123 w 203"/>
              <a:gd name="T29" fmla="*/ 15 h 73"/>
              <a:gd name="T30" fmla="*/ 109 w 203"/>
              <a:gd name="T31" fmla="*/ 60 h 73"/>
              <a:gd name="T32" fmla="*/ 151 w 203"/>
              <a:gd name="T33" fmla="*/ 72 h 73"/>
              <a:gd name="T34" fmla="*/ 76 w 203"/>
              <a:gd name="T35" fmla="*/ 61 h 73"/>
              <a:gd name="T36" fmla="*/ 76 w 203"/>
              <a:gd name="T37" fmla="*/ 12 h 73"/>
              <a:gd name="T38" fmla="*/ 76 w 203"/>
              <a:gd name="T39" fmla="*/ 61 h 73"/>
              <a:gd name="T40" fmla="*/ 58 w 203"/>
              <a:gd name="T41" fmla="*/ 9 h 73"/>
              <a:gd name="T42" fmla="*/ 75 w 203"/>
              <a:gd name="T43" fmla="*/ 73 h 73"/>
              <a:gd name="T44" fmla="*/ 100 w 203"/>
              <a:gd name="T45" fmla="*/ 36 h 73"/>
              <a:gd name="T46" fmla="*/ 45 w 203"/>
              <a:gd name="T47" fmla="*/ 59 h 73"/>
              <a:gd name="T48" fmla="*/ 18 w 203"/>
              <a:gd name="T49" fmla="*/ 59 h 73"/>
              <a:gd name="T50" fmla="*/ 46 w 203"/>
              <a:gd name="T51" fmla="*/ 20 h 73"/>
              <a:gd name="T52" fmla="*/ 24 w 203"/>
              <a:gd name="T53" fmla="*/ 0 h 73"/>
              <a:gd name="T54" fmla="*/ 4 w 203"/>
              <a:gd name="T55" fmla="*/ 20 h 73"/>
              <a:gd name="T56" fmla="*/ 30 w 203"/>
              <a:gd name="T57" fmla="*/ 22 h 73"/>
              <a:gd name="T58" fmla="*/ 20 w 203"/>
              <a:gd name="T59" fmla="*/ 40 h 73"/>
              <a:gd name="T60" fmla="*/ 0 w 203"/>
              <a:gd name="T61" fmla="*/ 72 h 73"/>
              <a:gd name="T62" fmla="*/ 45 w 203"/>
              <a:gd name="T6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73">
                <a:moveTo>
                  <a:pt x="199" y="41"/>
                </a:moveTo>
                <a:cubicBezTo>
                  <a:pt x="197" y="38"/>
                  <a:pt x="193" y="36"/>
                  <a:pt x="188" y="35"/>
                </a:cubicBezTo>
                <a:cubicBezTo>
                  <a:pt x="188" y="35"/>
                  <a:pt x="188" y="35"/>
                  <a:pt x="188" y="35"/>
                </a:cubicBezTo>
                <a:cubicBezTo>
                  <a:pt x="197" y="33"/>
                  <a:pt x="201" y="27"/>
                  <a:pt x="201" y="17"/>
                </a:cubicBezTo>
                <a:cubicBezTo>
                  <a:pt x="201" y="13"/>
                  <a:pt x="200" y="9"/>
                  <a:pt x="196" y="6"/>
                </a:cubicBezTo>
                <a:cubicBezTo>
                  <a:pt x="192" y="2"/>
                  <a:pt x="187" y="0"/>
                  <a:pt x="179" y="0"/>
                </a:cubicBezTo>
                <a:cubicBezTo>
                  <a:pt x="173" y="0"/>
                  <a:pt x="168" y="1"/>
                  <a:pt x="163" y="4"/>
                </a:cubicBezTo>
                <a:cubicBezTo>
                  <a:pt x="163" y="16"/>
                  <a:pt x="163" y="16"/>
                  <a:pt x="163" y="16"/>
                </a:cubicBezTo>
                <a:cubicBezTo>
                  <a:pt x="167" y="13"/>
                  <a:pt x="171" y="12"/>
                  <a:pt x="176" y="12"/>
                </a:cubicBezTo>
                <a:cubicBezTo>
                  <a:pt x="183" y="12"/>
                  <a:pt x="186" y="15"/>
                  <a:pt x="186" y="20"/>
                </a:cubicBezTo>
                <a:cubicBezTo>
                  <a:pt x="186" y="27"/>
                  <a:pt x="182" y="30"/>
                  <a:pt x="173" y="30"/>
                </a:cubicBezTo>
                <a:cubicBezTo>
                  <a:pt x="167" y="30"/>
                  <a:pt x="167" y="30"/>
                  <a:pt x="167" y="30"/>
                </a:cubicBezTo>
                <a:cubicBezTo>
                  <a:pt x="167" y="42"/>
                  <a:pt x="167" y="42"/>
                  <a:pt x="167" y="42"/>
                </a:cubicBezTo>
                <a:cubicBezTo>
                  <a:pt x="173" y="42"/>
                  <a:pt x="173" y="42"/>
                  <a:pt x="173" y="42"/>
                </a:cubicBezTo>
                <a:cubicBezTo>
                  <a:pt x="178" y="42"/>
                  <a:pt x="181" y="42"/>
                  <a:pt x="184" y="44"/>
                </a:cubicBezTo>
                <a:cubicBezTo>
                  <a:pt x="187" y="46"/>
                  <a:pt x="188" y="48"/>
                  <a:pt x="188" y="51"/>
                </a:cubicBezTo>
                <a:cubicBezTo>
                  <a:pt x="188" y="54"/>
                  <a:pt x="187" y="57"/>
                  <a:pt x="185" y="59"/>
                </a:cubicBezTo>
                <a:cubicBezTo>
                  <a:pt x="183" y="60"/>
                  <a:pt x="180" y="61"/>
                  <a:pt x="176" y="61"/>
                </a:cubicBezTo>
                <a:cubicBezTo>
                  <a:pt x="170" y="61"/>
                  <a:pt x="165" y="59"/>
                  <a:pt x="160" y="56"/>
                </a:cubicBezTo>
                <a:cubicBezTo>
                  <a:pt x="160" y="70"/>
                  <a:pt x="160" y="70"/>
                  <a:pt x="160" y="70"/>
                </a:cubicBezTo>
                <a:cubicBezTo>
                  <a:pt x="165" y="72"/>
                  <a:pt x="170" y="73"/>
                  <a:pt x="177" y="73"/>
                </a:cubicBezTo>
                <a:cubicBezTo>
                  <a:pt x="186" y="73"/>
                  <a:pt x="192" y="71"/>
                  <a:pt x="197" y="67"/>
                </a:cubicBezTo>
                <a:cubicBezTo>
                  <a:pt x="201" y="63"/>
                  <a:pt x="203" y="58"/>
                  <a:pt x="203" y="52"/>
                </a:cubicBezTo>
                <a:cubicBezTo>
                  <a:pt x="203" y="47"/>
                  <a:pt x="202" y="44"/>
                  <a:pt x="199" y="41"/>
                </a:cubicBezTo>
                <a:moveTo>
                  <a:pt x="151" y="60"/>
                </a:moveTo>
                <a:cubicBezTo>
                  <a:pt x="138" y="60"/>
                  <a:pt x="138" y="60"/>
                  <a:pt x="138" y="60"/>
                </a:cubicBezTo>
                <a:cubicBezTo>
                  <a:pt x="138" y="0"/>
                  <a:pt x="138" y="0"/>
                  <a:pt x="138" y="0"/>
                </a:cubicBezTo>
                <a:cubicBezTo>
                  <a:pt x="108" y="6"/>
                  <a:pt x="108" y="6"/>
                  <a:pt x="108" y="6"/>
                </a:cubicBezTo>
                <a:cubicBezTo>
                  <a:pt x="108" y="19"/>
                  <a:pt x="108" y="19"/>
                  <a:pt x="108" y="19"/>
                </a:cubicBezTo>
                <a:cubicBezTo>
                  <a:pt x="123" y="15"/>
                  <a:pt x="123" y="15"/>
                  <a:pt x="123" y="15"/>
                </a:cubicBezTo>
                <a:cubicBezTo>
                  <a:pt x="123" y="60"/>
                  <a:pt x="123" y="60"/>
                  <a:pt x="123" y="60"/>
                </a:cubicBezTo>
                <a:cubicBezTo>
                  <a:pt x="109" y="60"/>
                  <a:pt x="109" y="60"/>
                  <a:pt x="109" y="60"/>
                </a:cubicBezTo>
                <a:cubicBezTo>
                  <a:pt x="109" y="72"/>
                  <a:pt x="109" y="72"/>
                  <a:pt x="109" y="72"/>
                </a:cubicBezTo>
                <a:cubicBezTo>
                  <a:pt x="151" y="72"/>
                  <a:pt x="151" y="72"/>
                  <a:pt x="151" y="72"/>
                </a:cubicBezTo>
                <a:lnTo>
                  <a:pt x="151" y="60"/>
                </a:lnTo>
                <a:close/>
                <a:moveTo>
                  <a:pt x="76" y="61"/>
                </a:moveTo>
                <a:cubicBezTo>
                  <a:pt x="70" y="61"/>
                  <a:pt x="66" y="53"/>
                  <a:pt x="66" y="37"/>
                </a:cubicBezTo>
                <a:cubicBezTo>
                  <a:pt x="66" y="20"/>
                  <a:pt x="70" y="12"/>
                  <a:pt x="76" y="12"/>
                </a:cubicBezTo>
                <a:cubicBezTo>
                  <a:pt x="82" y="12"/>
                  <a:pt x="85" y="20"/>
                  <a:pt x="85" y="36"/>
                </a:cubicBezTo>
                <a:cubicBezTo>
                  <a:pt x="85" y="53"/>
                  <a:pt x="82" y="61"/>
                  <a:pt x="76" y="61"/>
                </a:cubicBezTo>
                <a:moveTo>
                  <a:pt x="77" y="0"/>
                </a:moveTo>
                <a:cubicBezTo>
                  <a:pt x="69" y="0"/>
                  <a:pt x="62" y="3"/>
                  <a:pt x="58" y="9"/>
                </a:cubicBezTo>
                <a:cubicBezTo>
                  <a:pt x="54" y="16"/>
                  <a:pt x="51" y="25"/>
                  <a:pt x="51" y="38"/>
                </a:cubicBezTo>
                <a:cubicBezTo>
                  <a:pt x="51" y="61"/>
                  <a:pt x="59" y="73"/>
                  <a:pt x="75" y="73"/>
                </a:cubicBezTo>
                <a:cubicBezTo>
                  <a:pt x="83" y="73"/>
                  <a:pt x="89" y="70"/>
                  <a:pt x="94" y="64"/>
                </a:cubicBezTo>
                <a:cubicBezTo>
                  <a:pt x="98" y="57"/>
                  <a:pt x="100" y="48"/>
                  <a:pt x="100" y="36"/>
                </a:cubicBezTo>
                <a:cubicBezTo>
                  <a:pt x="100" y="12"/>
                  <a:pt x="92" y="0"/>
                  <a:pt x="77" y="0"/>
                </a:cubicBezTo>
                <a:moveTo>
                  <a:pt x="45" y="59"/>
                </a:moveTo>
                <a:cubicBezTo>
                  <a:pt x="18" y="59"/>
                  <a:pt x="18" y="59"/>
                  <a:pt x="18" y="59"/>
                </a:cubicBezTo>
                <a:cubicBezTo>
                  <a:pt x="18" y="59"/>
                  <a:pt x="18" y="59"/>
                  <a:pt x="18" y="59"/>
                </a:cubicBezTo>
                <a:cubicBezTo>
                  <a:pt x="31" y="46"/>
                  <a:pt x="31" y="46"/>
                  <a:pt x="31" y="46"/>
                </a:cubicBezTo>
                <a:cubicBezTo>
                  <a:pt x="41" y="37"/>
                  <a:pt x="46" y="28"/>
                  <a:pt x="46" y="20"/>
                </a:cubicBezTo>
                <a:cubicBezTo>
                  <a:pt x="46" y="14"/>
                  <a:pt x="44" y="9"/>
                  <a:pt x="40" y="6"/>
                </a:cubicBezTo>
                <a:cubicBezTo>
                  <a:pt x="36" y="2"/>
                  <a:pt x="31" y="0"/>
                  <a:pt x="24" y="0"/>
                </a:cubicBezTo>
                <a:cubicBezTo>
                  <a:pt x="16" y="0"/>
                  <a:pt x="10" y="2"/>
                  <a:pt x="4" y="6"/>
                </a:cubicBezTo>
                <a:cubicBezTo>
                  <a:pt x="4" y="20"/>
                  <a:pt x="4" y="20"/>
                  <a:pt x="4" y="20"/>
                </a:cubicBezTo>
                <a:cubicBezTo>
                  <a:pt x="9" y="15"/>
                  <a:pt x="15" y="12"/>
                  <a:pt x="20" y="12"/>
                </a:cubicBezTo>
                <a:cubicBezTo>
                  <a:pt x="27" y="12"/>
                  <a:pt x="30" y="16"/>
                  <a:pt x="30" y="22"/>
                </a:cubicBezTo>
                <a:cubicBezTo>
                  <a:pt x="30" y="25"/>
                  <a:pt x="30" y="28"/>
                  <a:pt x="28" y="30"/>
                </a:cubicBezTo>
                <a:cubicBezTo>
                  <a:pt x="27" y="33"/>
                  <a:pt x="24" y="36"/>
                  <a:pt x="20" y="40"/>
                </a:cubicBezTo>
                <a:cubicBezTo>
                  <a:pt x="0" y="60"/>
                  <a:pt x="0" y="60"/>
                  <a:pt x="0" y="60"/>
                </a:cubicBezTo>
                <a:cubicBezTo>
                  <a:pt x="0" y="72"/>
                  <a:pt x="0" y="72"/>
                  <a:pt x="0" y="72"/>
                </a:cubicBezTo>
                <a:cubicBezTo>
                  <a:pt x="45" y="72"/>
                  <a:pt x="45" y="72"/>
                  <a:pt x="45" y="72"/>
                </a:cubicBezTo>
                <a:lnTo>
                  <a:pt x="45" y="5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 name="Freeform 7"/>
          <p:cNvSpPr>
            <a:spLocks noEditPoints="1"/>
          </p:cNvSpPr>
          <p:nvPr userDrawn="1"/>
        </p:nvSpPr>
        <p:spPr bwMode="auto">
          <a:xfrm>
            <a:off x="5623651" y="4104117"/>
            <a:ext cx="4832291" cy="1256107"/>
          </a:xfrm>
          <a:custGeom>
            <a:avLst/>
            <a:gdLst>
              <a:gd name="T0" fmla="*/ 392 w 401"/>
              <a:gd name="T1" fmla="*/ 97 h 104"/>
              <a:gd name="T2" fmla="*/ 382 w 401"/>
              <a:gd name="T3" fmla="*/ 83 h 104"/>
              <a:gd name="T4" fmla="*/ 401 w 401"/>
              <a:gd name="T5" fmla="*/ 36 h 104"/>
              <a:gd name="T6" fmla="*/ 382 w 401"/>
              <a:gd name="T7" fmla="*/ 31 h 104"/>
              <a:gd name="T8" fmla="*/ 379 w 401"/>
              <a:gd name="T9" fmla="*/ 11 h 104"/>
              <a:gd name="T10" fmla="*/ 376 w 401"/>
              <a:gd name="T11" fmla="*/ 31 h 104"/>
              <a:gd name="T12" fmla="*/ 363 w 401"/>
              <a:gd name="T13" fmla="*/ 36 h 104"/>
              <a:gd name="T14" fmla="*/ 376 w 401"/>
              <a:gd name="T15" fmla="*/ 84 h 104"/>
              <a:gd name="T16" fmla="*/ 401 w 401"/>
              <a:gd name="T17" fmla="*/ 101 h 104"/>
              <a:gd name="T18" fmla="*/ 355 w 401"/>
              <a:gd name="T19" fmla="*/ 31 h 104"/>
              <a:gd name="T20" fmla="*/ 349 w 401"/>
              <a:gd name="T21" fmla="*/ 102 h 104"/>
              <a:gd name="T22" fmla="*/ 355 w 401"/>
              <a:gd name="T23" fmla="*/ 31 h 104"/>
              <a:gd name="T24" fmla="*/ 358 w 401"/>
              <a:gd name="T25" fmla="*/ 7 h 104"/>
              <a:gd name="T26" fmla="*/ 352 w 401"/>
              <a:gd name="T27" fmla="*/ 2 h 104"/>
              <a:gd name="T28" fmla="*/ 347 w 401"/>
              <a:gd name="T29" fmla="*/ 7 h 104"/>
              <a:gd name="T30" fmla="*/ 352 w 401"/>
              <a:gd name="T31" fmla="*/ 13 h 104"/>
              <a:gd name="T32" fmla="*/ 336 w 401"/>
              <a:gd name="T33" fmla="*/ 102 h 104"/>
              <a:gd name="T34" fmla="*/ 313 w 401"/>
              <a:gd name="T35" fmla="*/ 29 h 104"/>
              <a:gd name="T36" fmla="*/ 290 w 401"/>
              <a:gd name="T37" fmla="*/ 45 h 104"/>
              <a:gd name="T38" fmla="*/ 269 w 401"/>
              <a:gd name="T39" fmla="*/ 29 h 104"/>
              <a:gd name="T40" fmla="*/ 247 w 401"/>
              <a:gd name="T41" fmla="*/ 42 h 104"/>
              <a:gd name="T42" fmla="*/ 240 w 401"/>
              <a:gd name="T43" fmla="*/ 31 h 104"/>
              <a:gd name="T44" fmla="*/ 247 w 401"/>
              <a:gd name="T45" fmla="*/ 102 h 104"/>
              <a:gd name="T46" fmla="*/ 253 w 401"/>
              <a:gd name="T47" fmla="*/ 42 h 104"/>
              <a:gd name="T48" fmla="*/ 285 w 401"/>
              <a:gd name="T49" fmla="*/ 58 h 104"/>
              <a:gd name="T50" fmla="*/ 292 w 401"/>
              <a:gd name="T51" fmla="*/ 102 h 104"/>
              <a:gd name="T52" fmla="*/ 298 w 401"/>
              <a:gd name="T53" fmla="*/ 42 h 104"/>
              <a:gd name="T54" fmla="*/ 326 w 401"/>
              <a:gd name="T55" fmla="*/ 40 h 104"/>
              <a:gd name="T56" fmla="*/ 330 w 401"/>
              <a:gd name="T57" fmla="*/ 102 h 104"/>
              <a:gd name="T58" fmla="*/ 228 w 401"/>
              <a:gd name="T59" fmla="*/ 102 h 104"/>
              <a:gd name="T60" fmla="*/ 204 w 401"/>
              <a:gd name="T61" fmla="*/ 29 h 104"/>
              <a:gd name="T62" fmla="*/ 181 w 401"/>
              <a:gd name="T63" fmla="*/ 45 h 104"/>
              <a:gd name="T64" fmla="*/ 160 w 401"/>
              <a:gd name="T65" fmla="*/ 29 h 104"/>
              <a:gd name="T66" fmla="*/ 138 w 401"/>
              <a:gd name="T67" fmla="*/ 42 h 104"/>
              <a:gd name="T68" fmla="*/ 132 w 401"/>
              <a:gd name="T69" fmla="*/ 31 h 104"/>
              <a:gd name="T70" fmla="*/ 138 w 401"/>
              <a:gd name="T71" fmla="*/ 102 h 104"/>
              <a:gd name="T72" fmla="*/ 144 w 401"/>
              <a:gd name="T73" fmla="*/ 42 h 104"/>
              <a:gd name="T74" fmla="*/ 177 w 401"/>
              <a:gd name="T75" fmla="*/ 58 h 104"/>
              <a:gd name="T76" fmla="*/ 183 w 401"/>
              <a:gd name="T77" fmla="*/ 102 h 104"/>
              <a:gd name="T78" fmla="*/ 189 w 401"/>
              <a:gd name="T79" fmla="*/ 42 h 104"/>
              <a:gd name="T80" fmla="*/ 217 w 401"/>
              <a:gd name="T81" fmla="*/ 40 h 104"/>
              <a:gd name="T82" fmla="*/ 221 w 401"/>
              <a:gd name="T83" fmla="*/ 102 h 104"/>
              <a:gd name="T84" fmla="*/ 118 w 401"/>
              <a:gd name="T85" fmla="*/ 102 h 104"/>
              <a:gd name="T86" fmla="*/ 111 w 401"/>
              <a:gd name="T87" fmla="*/ 31 h 104"/>
              <a:gd name="T88" fmla="*/ 105 w 401"/>
              <a:gd name="T89" fmla="*/ 90 h 104"/>
              <a:gd name="T90" fmla="*/ 74 w 401"/>
              <a:gd name="T91" fmla="*/ 91 h 104"/>
              <a:gd name="T92" fmla="*/ 69 w 401"/>
              <a:gd name="T93" fmla="*/ 31 h 104"/>
              <a:gd name="T94" fmla="*/ 63 w 401"/>
              <a:gd name="T95" fmla="*/ 72 h 104"/>
              <a:gd name="T96" fmla="*/ 111 w 401"/>
              <a:gd name="T97" fmla="*/ 89 h 104"/>
              <a:gd name="T98" fmla="*/ 111 w 401"/>
              <a:gd name="T99" fmla="*/ 102 h 104"/>
              <a:gd name="T100" fmla="*/ 10 w 401"/>
              <a:gd name="T101" fmla="*/ 102 h 104"/>
              <a:gd name="T102" fmla="*/ 45 w 401"/>
              <a:gd name="T103" fmla="*/ 96 h 104"/>
              <a:gd name="T104" fmla="*/ 48 w 401"/>
              <a:gd name="T105" fmla="*/ 63 h 104"/>
              <a:gd name="T106" fmla="*/ 12 w 401"/>
              <a:gd name="T107" fmla="*/ 37 h 104"/>
              <a:gd name="T108" fmla="*/ 14 w 401"/>
              <a:gd name="T109" fmla="*/ 12 h 104"/>
              <a:gd name="T110" fmla="*/ 49 w 401"/>
              <a:gd name="T111" fmla="*/ 11 h 104"/>
              <a:gd name="T112" fmla="*/ 31 w 401"/>
              <a:gd name="T113" fmla="*/ 0 h 104"/>
              <a:gd name="T114" fmla="*/ 1 w 401"/>
              <a:gd name="T115" fmla="*/ 26 h 104"/>
              <a:gd name="T116" fmla="*/ 24 w 401"/>
              <a:gd name="T117" fmla="*/ 54 h 104"/>
              <a:gd name="T118" fmla="*/ 46 w 401"/>
              <a:gd name="T119" fmla="*/ 79 h 104"/>
              <a:gd name="T120" fmla="*/ 22 w 401"/>
              <a:gd name="T121" fmla="*/ 97 h 104"/>
              <a:gd name="T122" fmla="*/ 0 w 401"/>
              <a:gd name="T123"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04">
                <a:moveTo>
                  <a:pt x="401" y="95"/>
                </a:moveTo>
                <a:cubicBezTo>
                  <a:pt x="398" y="97"/>
                  <a:pt x="395" y="97"/>
                  <a:pt x="392" y="97"/>
                </a:cubicBezTo>
                <a:cubicBezTo>
                  <a:pt x="388" y="97"/>
                  <a:pt x="386" y="96"/>
                  <a:pt x="384" y="94"/>
                </a:cubicBezTo>
                <a:cubicBezTo>
                  <a:pt x="383" y="92"/>
                  <a:pt x="382" y="88"/>
                  <a:pt x="382" y="83"/>
                </a:cubicBezTo>
                <a:cubicBezTo>
                  <a:pt x="382" y="36"/>
                  <a:pt x="382" y="36"/>
                  <a:pt x="382" y="36"/>
                </a:cubicBezTo>
                <a:cubicBezTo>
                  <a:pt x="401" y="36"/>
                  <a:pt x="401" y="36"/>
                  <a:pt x="401" y="36"/>
                </a:cubicBezTo>
                <a:cubicBezTo>
                  <a:pt x="401" y="31"/>
                  <a:pt x="401" y="31"/>
                  <a:pt x="401" y="31"/>
                </a:cubicBezTo>
                <a:cubicBezTo>
                  <a:pt x="382" y="31"/>
                  <a:pt x="382" y="31"/>
                  <a:pt x="382" y="31"/>
                </a:cubicBezTo>
                <a:cubicBezTo>
                  <a:pt x="382" y="10"/>
                  <a:pt x="382" y="10"/>
                  <a:pt x="382" y="10"/>
                </a:cubicBezTo>
                <a:cubicBezTo>
                  <a:pt x="381" y="10"/>
                  <a:pt x="380" y="11"/>
                  <a:pt x="379" y="11"/>
                </a:cubicBezTo>
                <a:cubicBezTo>
                  <a:pt x="378" y="11"/>
                  <a:pt x="377" y="12"/>
                  <a:pt x="376" y="12"/>
                </a:cubicBezTo>
                <a:cubicBezTo>
                  <a:pt x="376" y="31"/>
                  <a:pt x="376" y="31"/>
                  <a:pt x="376" y="31"/>
                </a:cubicBezTo>
                <a:cubicBezTo>
                  <a:pt x="363" y="31"/>
                  <a:pt x="363" y="31"/>
                  <a:pt x="363" y="31"/>
                </a:cubicBezTo>
                <a:cubicBezTo>
                  <a:pt x="363" y="36"/>
                  <a:pt x="363" y="36"/>
                  <a:pt x="363" y="36"/>
                </a:cubicBezTo>
                <a:cubicBezTo>
                  <a:pt x="376" y="36"/>
                  <a:pt x="376" y="36"/>
                  <a:pt x="376" y="36"/>
                </a:cubicBezTo>
                <a:cubicBezTo>
                  <a:pt x="376" y="84"/>
                  <a:pt x="376" y="84"/>
                  <a:pt x="376" y="84"/>
                </a:cubicBezTo>
                <a:cubicBezTo>
                  <a:pt x="376" y="97"/>
                  <a:pt x="381" y="103"/>
                  <a:pt x="391" y="103"/>
                </a:cubicBezTo>
                <a:cubicBezTo>
                  <a:pt x="394" y="103"/>
                  <a:pt x="397" y="102"/>
                  <a:pt x="401" y="101"/>
                </a:cubicBezTo>
                <a:lnTo>
                  <a:pt x="401" y="95"/>
                </a:lnTo>
                <a:close/>
                <a:moveTo>
                  <a:pt x="355" y="31"/>
                </a:moveTo>
                <a:cubicBezTo>
                  <a:pt x="349" y="31"/>
                  <a:pt x="349" y="31"/>
                  <a:pt x="349" y="31"/>
                </a:cubicBezTo>
                <a:cubicBezTo>
                  <a:pt x="349" y="102"/>
                  <a:pt x="349" y="102"/>
                  <a:pt x="349" y="102"/>
                </a:cubicBezTo>
                <a:cubicBezTo>
                  <a:pt x="355" y="102"/>
                  <a:pt x="355" y="102"/>
                  <a:pt x="355" y="102"/>
                </a:cubicBezTo>
                <a:lnTo>
                  <a:pt x="355" y="31"/>
                </a:lnTo>
                <a:close/>
                <a:moveTo>
                  <a:pt x="356" y="11"/>
                </a:moveTo>
                <a:cubicBezTo>
                  <a:pt x="357" y="10"/>
                  <a:pt x="358" y="9"/>
                  <a:pt x="358" y="7"/>
                </a:cubicBezTo>
                <a:cubicBezTo>
                  <a:pt x="358" y="6"/>
                  <a:pt x="357" y="4"/>
                  <a:pt x="356" y="3"/>
                </a:cubicBezTo>
                <a:cubicBezTo>
                  <a:pt x="355" y="3"/>
                  <a:pt x="354" y="2"/>
                  <a:pt x="352" y="2"/>
                </a:cubicBezTo>
                <a:cubicBezTo>
                  <a:pt x="351" y="2"/>
                  <a:pt x="350" y="3"/>
                  <a:pt x="348" y="3"/>
                </a:cubicBezTo>
                <a:cubicBezTo>
                  <a:pt x="347" y="4"/>
                  <a:pt x="347" y="6"/>
                  <a:pt x="347" y="7"/>
                </a:cubicBezTo>
                <a:cubicBezTo>
                  <a:pt x="347" y="9"/>
                  <a:pt x="347" y="10"/>
                  <a:pt x="348" y="11"/>
                </a:cubicBezTo>
                <a:cubicBezTo>
                  <a:pt x="350" y="12"/>
                  <a:pt x="351" y="13"/>
                  <a:pt x="352" y="13"/>
                </a:cubicBezTo>
                <a:cubicBezTo>
                  <a:pt x="354" y="13"/>
                  <a:pt x="355" y="12"/>
                  <a:pt x="356" y="11"/>
                </a:cubicBezTo>
                <a:moveTo>
                  <a:pt x="336" y="102"/>
                </a:moveTo>
                <a:cubicBezTo>
                  <a:pt x="336" y="58"/>
                  <a:pt x="336" y="58"/>
                  <a:pt x="336" y="58"/>
                </a:cubicBezTo>
                <a:cubicBezTo>
                  <a:pt x="336" y="38"/>
                  <a:pt x="328" y="29"/>
                  <a:pt x="313" y="29"/>
                </a:cubicBezTo>
                <a:cubicBezTo>
                  <a:pt x="308" y="29"/>
                  <a:pt x="303" y="30"/>
                  <a:pt x="299" y="33"/>
                </a:cubicBezTo>
                <a:cubicBezTo>
                  <a:pt x="295" y="36"/>
                  <a:pt x="292" y="40"/>
                  <a:pt x="290" y="45"/>
                </a:cubicBezTo>
                <a:cubicBezTo>
                  <a:pt x="288" y="40"/>
                  <a:pt x="286" y="36"/>
                  <a:pt x="282" y="33"/>
                </a:cubicBezTo>
                <a:cubicBezTo>
                  <a:pt x="279" y="30"/>
                  <a:pt x="274" y="29"/>
                  <a:pt x="269" y="29"/>
                </a:cubicBezTo>
                <a:cubicBezTo>
                  <a:pt x="259" y="29"/>
                  <a:pt x="252" y="33"/>
                  <a:pt x="247" y="42"/>
                </a:cubicBezTo>
                <a:cubicBezTo>
                  <a:pt x="247" y="42"/>
                  <a:pt x="247" y="42"/>
                  <a:pt x="247" y="42"/>
                </a:cubicBezTo>
                <a:cubicBezTo>
                  <a:pt x="247" y="31"/>
                  <a:pt x="247" y="31"/>
                  <a:pt x="247" y="31"/>
                </a:cubicBezTo>
                <a:cubicBezTo>
                  <a:pt x="240" y="31"/>
                  <a:pt x="240" y="31"/>
                  <a:pt x="240" y="31"/>
                </a:cubicBezTo>
                <a:cubicBezTo>
                  <a:pt x="240" y="102"/>
                  <a:pt x="240" y="102"/>
                  <a:pt x="240" y="102"/>
                </a:cubicBezTo>
                <a:cubicBezTo>
                  <a:pt x="247" y="102"/>
                  <a:pt x="247" y="102"/>
                  <a:pt x="247" y="102"/>
                </a:cubicBezTo>
                <a:cubicBezTo>
                  <a:pt x="247" y="61"/>
                  <a:pt x="247" y="61"/>
                  <a:pt x="247" y="61"/>
                </a:cubicBezTo>
                <a:cubicBezTo>
                  <a:pt x="247" y="53"/>
                  <a:pt x="249" y="47"/>
                  <a:pt x="253" y="42"/>
                </a:cubicBezTo>
                <a:cubicBezTo>
                  <a:pt x="256" y="37"/>
                  <a:pt x="261" y="35"/>
                  <a:pt x="267" y="35"/>
                </a:cubicBezTo>
                <a:cubicBezTo>
                  <a:pt x="279" y="35"/>
                  <a:pt x="285" y="43"/>
                  <a:pt x="285" y="58"/>
                </a:cubicBezTo>
                <a:cubicBezTo>
                  <a:pt x="285" y="102"/>
                  <a:pt x="285" y="102"/>
                  <a:pt x="285" y="102"/>
                </a:cubicBezTo>
                <a:cubicBezTo>
                  <a:pt x="292" y="102"/>
                  <a:pt x="292" y="102"/>
                  <a:pt x="292" y="102"/>
                </a:cubicBezTo>
                <a:cubicBezTo>
                  <a:pt x="292" y="60"/>
                  <a:pt x="292" y="60"/>
                  <a:pt x="292" y="60"/>
                </a:cubicBezTo>
                <a:cubicBezTo>
                  <a:pt x="292" y="53"/>
                  <a:pt x="294" y="47"/>
                  <a:pt x="298" y="42"/>
                </a:cubicBezTo>
                <a:cubicBezTo>
                  <a:pt x="302" y="37"/>
                  <a:pt x="307" y="35"/>
                  <a:pt x="312" y="35"/>
                </a:cubicBezTo>
                <a:cubicBezTo>
                  <a:pt x="318" y="35"/>
                  <a:pt x="323" y="36"/>
                  <a:pt x="326" y="40"/>
                </a:cubicBezTo>
                <a:cubicBezTo>
                  <a:pt x="328" y="44"/>
                  <a:pt x="330" y="50"/>
                  <a:pt x="330" y="59"/>
                </a:cubicBezTo>
                <a:cubicBezTo>
                  <a:pt x="330" y="102"/>
                  <a:pt x="330" y="102"/>
                  <a:pt x="330" y="102"/>
                </a:cubicBezTo>
                <a:lnTo>
                  <a:pt x="336" y="102"/>
                </a:lnTo>
                <a:close/>
                <a:moveTo>
                  <a:pt x="228" y="102"/>
                </a:moveTo>
                <a:cubicBezTo>
                  <a:pt x="228" y="58"/>
                  <a:pt x="228" y="58"/>
                  <a:pt x="228" y="58"/>
                </a:cubicBezTo>
                <a:cubicBezTo>
                  <a:pt x="228" y="38"/>
                  <a:pt x="220" y="29"/>
                  <a:pt x="204" y="29"/>
                </a:cubicBezTo>
                <a:cubicBezTo>
                  <a:pt x="199" y="29"/>
                  <a:pt x="195" y="30"/>
                  <a:pt x="191" y="33"/>
                </a:cubicBezTo>
                <a:cubicBezTo>
                  <a:pt x="187" y="36"/>
                  <a:pt x="183" y="40"/>
                  <a:pt x="181" y="45"/>
                </a:cubicBezTo>
                <a:cubicBezTo>
                  <a:pt x="180" y="40"/>
                  <a:pt x="177" y="36"/>
                  <a:pt x="174" y="33"/>
                </a:cubicBezTo>
                <a:cubicBezTo>
                  <a:pt x="170" y="30"/>
                  <a:pt x="166" y="29"/>
                  <a:pt x="160" y="29"/>
                </a:cubicBezTo>
                <a:cubicBezTo>
                  <a:pt x="151" y="29"/>
                  <a:pt x="144" y="33"/>
                  <a:pt x="139" y="42"/>
                </a:cubicBezTo>
                <a:cubicBezTo>
                  <a:pt x="138" y="42"/>
                  <a:pt x="138" y="42"/>
                  <a:pt x="138" y="42"/>
                </a:cubicBezTo>
                <a:cubicBezTo>
                  <a:pt x="138" y="31"/>
                  <a:pt x="138" y="31"/>
                  <a:pt x="138" y="31"/>
                </a:cubicBezTo>
                <a:cubicBezTo>
                  <a:pt x="132" y="31"/>
                  <a:pt x="132" y="31"/>
                  <a:pt x="132" y="31"/>
                </a:cubicBezTo>
                <a:cubicBezTo>
                  <a:pt x="132" y="102"/>
                  <a:pt x="132" y="102"/>
                  <a:pt x="132" y="102"/>
                </a:cubicBezTo>
                <a:cubicBezTo>
                  <a:pt x="138" y="102"/>
                  <a:pt x="138" y="102"/>
                  <a:pt x="138" y="102"/>
                </a:cubicBezTo>
                <a:cubicBezTo>
                  <a:pt x="138" y="61"/>
                  <a:pt x="138" y="61"/>
                  <a:pt x="138" y="61"/>
                </a:cubicBezTo>
                <a:cubicBezTo>
                  <a:pt x="138" y="53"/>
                  <a:pt x="140" y="47"/>
                  <a:pt x="144" y="42"/>
                </a:cubicBezTo>
                <a:cubicBezTo>
                  <a:pt x="148" y="37"/>
                  <a:pt x="153" y="35"/>
                  <a:pt x="159" y="35"/>
                </a:cubicBezTo>
                <a:cubicBezTo>
                  <a:pt x="171" y="35"/>
                  <a:pt x="177" y="43"/>
                  <a:pt x="177" y="58"/>
                </a:cubicBezTo>
                <a:cubicBezTo>
                  <a:pt x="177" y="102"/>
                  <a:pt x="177" y="102"/>
                  <a:pt x="177" y="102"/>
                </a:cubicBezTo>
                <a:cubicBezTo>
                  <a:pt x="183" y="102"/>
                  <a:pt x="183" y="102"/>
                  <a:pt x="183" y="102"/>
                </a:cubicBezTo>
                <a:cubicBezTo>
                  <a:pt x="183" y="60"/>
                  <a:pt x="183" y="60"/>
                  <a:pt x="183" y="60"/>
                </a:cubicBezTo>
                <a:cubicBezTo>
                  <a:pt x="183" y="53"/>
                  <a:pt x="185" y="47"/>
                  <a:pt x="189" y="42"/>
                </a:cubicBezTo>
                <a:cubicBezTo>
                  <a:pt x="193" y="37"/>
                  <a:pt x="198" y="35"/>
                  <a:pt x="204" y="35"/>
                </a:cubicBezTo>
                <a:cubicBezTo>
                  <a:pt x="210" y="35"/>
                  <a:pt x="214" y="36"/>
                  <a:pt x="217" y="40"/>
                </a:cubicBezTo>
                <a:cubicBezTo>
                  <a:pt x="220" y="44"/>
                  <a:pt x="221" y="50"/>
                  <a:pt x="221" y="59"/>
                </a:cubicBezTo>
                <a:cubicBezTo>
                  <a:pt x="221" y="102"/>
                  <a:pt x="221" y="102"/>
                  <a:pt x="221" y="102"/>
                </a:cubicBezTo>
                <a:lnTo>
                  <a:pt x="228" y="102"/>
                </a:lnTo>
                <a:close/>
                <a:moveTo>
                  <a:pt x="118" y="102"/>
                </a:moveTo>
                <a:cubicBezTo>
                  <a:pt x="118" y="31"/>
                  <a:pt x="118" y="31"/>
                  <a:pt x="118" y="31"/>
                </a:cubicBezTo>
                <a:cubicBezTo>
                  <a:pt x="111" y="31"/>
                  <a:pt x="111" y="31"/>
                  <a:pt x="111" y="31"/>
                </a:cubicBezTo>
                <a:cubicBezTo>
                  <a:pt x="111" y="71"/>
                  <a:pt x="111" y="71"/>
                  <a:pt x="111" y="71"/>
                </a:cubicBezTo>
                <a:cubicBezTo>
                  <a:pt x="111" y="79"/>
                  <a:pt x="109" y="86"/>
                  <a:pt x="105" y="90"/>
                </a:cubicBezTo>
                <a:cubicBezTo>
                  <a:pt x="101" y="95"/>
                  <a:pt x="96" y="98"/>
                  <a:pt x="89" y="98"/>
                </a:cubicBezTo>
                <a:cubicBezTo>
                  <a:pt x="82" y="98"/>
                  <a:pt x="77" y="96"/>
                  <a:pt x="74" y="91"/>
                </a:cubicBezTo>
                <a:cubicBezTo>
                  <a:pt x="71" y="87"/>
                  <a:pt x="69" y="80"/>
                  <a:pt x="69" y="70"/>
                </a:cubicBezTo>
                <a:cubicBezTo>
                  <a:pt x="69" y="31"/>
                  <a:pt x="69" y="31"/>
                  <a:pt x="69" y="31"/>
                </a:cubicBezTo>
                <a:cubicBezTo>
                  <a:pt x="63" y="31"/>
                  <a:pt x="63" y="31"/>
                  <a:pt x="63" y="31"/>
                </a:cubicBezTo>
                <a:cubicBezTo>
                  <a:pt x="63" y="72"/>
                  <a:pt x="63" y="72"/>
                  <a:pt x="63" y="72"/>
                </a:cubicBezTo>
                <a:cubicBezTo>
                  <a:pt x="63" y="93"/>
                  <a:pt x="71" y="104"/>
                  <a:pt x="88" y="104"/>
                </a:cubicBezTo>
                <a:cubicBezTo>
                  <a:pt x="98" y="104"/>
                  <a:pt x="106" y="99"/>
                  <a:pt x="111" y="89"/>
                </a:cubicBezTo>
                <a:cubicBezTo>
                  <a:pt x="111" y="89"/>
                  <a:pt x="111" y="89"/>
                  <a:pt x="111" y="89"/>
                </a:cubicBezTo>
                <a:cubicBezTo>
                  <a:pt x="111" y="102"/>
                  <a:pt x="111" y="102"/>
                  <a:pt x="111" y="102"/>
                </a:cubicBezTo>
                <a:lnTo>
                  <a:pt x="118" y="102"/>
                </a:lnTo>
                <a:close/>
                <a:moveTo>
                  <a:pt x="10" y="102"/>
                </a:moveTo>
                <a:cubicBezTo>
                  <a:pt x="15" y="103"/>
                  <a:pt x="19" y="104"/>
                  <a:pt x="22" y="104"/>
                </a:cubicBezTo>
                <a:cubicBezTo>
                  <a:pt x="32" y="104"/>
                  <a:pt x="40" y="101"/>
                  <a:pt x="45" y="96"/>
                </a:cubicBezTo>
                <a:cubicBezTo>
                  <a:pt x="50" y="91"/>
                  <a:pt x="53" y="85"/>
                  <a:pt x="53" y="78"/>
                </a:cubicBezTo>
                <a:cubicBezTo>
                  <a:pt x="53" y="72"/>
                  <a:pt x="51" y="68"/>
                  <a:pt x="48" y="63"/>
                </a:cubicBezTo>
                <a:cubicBezTo>
                  <a:pt x="45" y="59"/>
                  <a:pt x="39" y="55"/>
                  <a:pt x="30" y="49"/>
                </a:cubicBezTo>
                <a:cubicBezTo>
                  <a:pt x="21" y="44"/>
                  <a:pt x="15" y="40"/>
                  <a:pt x="12" y="37"/>
                </a:cubicBezTo>
                <a:cubicBezTo>
                  <a:pt x="9" y="34"/>
                  <a:pt x="8" y="30"/>
                  <a:pt x="8" y="25"/>
                </a:cubicBezTo>
                <a:cubicBezTo>
                  <a:pt x="8" y="20"/>
                  <a:pt x="10" y="15"/>
                  <a:pt x="14" y="12"/>
                </a:cubicBezTo>
                <a:cubicBezTo>
                  <a:pt x="18" y="8"/>
                  <a:pt x="23" y="7"/>
                  <a:pt x="30" y="7"/>
                </a:cubicBezTo>
                <a:cubicBezTo>
                  <a:pt x="37" y="7"/>
                  <a:pt x="43" y="8"/>
                  <a:pt x="49" y="11"/>
                </a:cubicBezTo>
                <a:cubicBezTo>
                  <a:pt x="49" y="3"/>
                  <a:pt x="49" y="3"/>
                  <a:pt x="49" y="3"/>
                </a:cubicBezTo>
                <a:cubicBezTo>
                  <a:pt x="43" y="1"/>
                  <a:pt x="37" y="0"/>
                  <a:pt x="31" y="0"/>
                </a:cubicBezTo>
                <a:cubicBezTo>
                  <a:pt x="22" y="0"/>
                  <a:pt x="14" y="3"/>
                  <a:pt x="9" y="8"/>
                </a:cubicBezTo>
                <a:cubicBezTo>
                  <a:pt x="4" y="13"/>
                  <a:pt x="1" y="19"/>
                  <a:pt x="1" y="26"/>
                </a:cubicBezTo>
                <a:cubicBezTo>
                  <a:pt x="1" y="31"/>
                  <a:pt x="2" y="35"/>
                  <a:pt x="5" y="39"/>
                </a:cubicBezTo>
                <a:cubicBezTo>
                  <a:pt x="8" y="43"/>
                  <a:pt x="14" y="48"/>
                  <a:pt x="24" y="54"/>
                </a:cubicBezTo>
                <a:cubicBezTo>
                  <a:pt x="33" y="59"/>
                  <a:pt x="39" y="64"/>
                  <a:pt x="42" y="67"/>
                </a:cubicBezTo>
                <a:cubicBezTo>
                  <a:pt x="44" y="70"/>
                  <a:pt x="46" y="74"/>
                  <a:pt x="46" y="79"/>
                </a:cubicBezTo>
                <a:cubicBezTo>
                  <a:pt x="46" y="85"/>
                  <a:pt x="44" y="89"/>
                  <a:pt x="40" y="92"/>
                </a:cubicBezTo>
                <a:cubicBezTo>
                  <a:pt x="36" y="96"/>
                  <a:pt x="30" y="97"/>
                  <a:pt x="22" y="97"/>
                </a:cubicBezTo>
                <a:cubicBezTo>
                  <a:pt x="15" y="97"/>
                  <a:pt x="7" y="95"/>
                  <a:pt x="0" y="90"/>
                </a:cubicBezTo>
                <a:cubicBezTo>
                  <a:pt x="0" y="98"/>
                  <a:pt x="0" y="98"/>
                  <a:pt x="0" y="98"/>
                </a:cubicBezTo>
                <a:cubicBezTo>
                  <a:pt x="3" y="100"/>
                  <a:pt x="6" y="101"/>
                  <a:pt x="10" y="10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 name="Freeform 8"/>
          <p:cNvSpPr>
            <a:spLocks noEditPoints="1"/>
          </p:cNvSpPr>
          <p:nvPr userDrawn="1"/>
        </p:nvSpPr>
        <p:spPr bwMode="auto">
          <a:xfrm>
            <a:off x="5659446" y="2570951"/>
            <a:ext cx="4230005" cy="1677922"/>
          </a:xfrm>
          <a:custGeom>
            <a:avLst/>
            <a:gdLst>
              <a:gd name="T0" fmla="*/ 344 w 351"/>
              <a:gd name="T1" fmla="*/ 34 h 139"/>
              <a:gd name="T2" fmla="*/ 319 w 351"/>
              <a:gd name="T3" fmla="*/ 97 h 139"/>
              <a:gd name="T4" fmla="*/ 318 w 351"/>
              <a:gd name="T5" fmla="*/ 95 h 139"/>
              <a:gd name="T6" fmla="*/ 296 w 351"/>
              <a:gd name="T7" fmla="*/ 34 h 139"/>
              <a:gd name="T8" fmla="*/ 316 w 351"/>
              <a:gd name="T9" fmla="*/ 105 h 139"/>
              <a:gd name="T10" fmla="*/ 296 w 351"/>
              <a:gd name="T11" fmla="*/ 133 h 139"/>
              <a:gd name="T12" fmla="*/ 290 w 351"/>
              <a:gd name="T13" fmla="*/ 138 h 139"/>
              <a:gd name="T14" fmla="*/ 307 w 351"/>
              <a:gd name="T15" fmla="*/ 134 h 139"/>
              <a:gd name="T16" fmla="*/ 351 w 351"/>
              <a:gd name="T17" fmla="*/ 34 h 139"/>
              <a:gd name="T18" fmla="*/ 282 w 351"/>
              <a:gd name="T19" fmla="*/ 101 h 139"/>
              <a:gd name="T20" fmla="*/ 272 w 351"/>
              <a:gd name="T21" fmla="*/ 87 h 139"/>
              <a:gd name="T22" fmla="*/ 290 w 351"/>
              <a:gd name="T23" fmla="*/ 40 h 139"/>
              <a:gd name="T24" fmla="*/ 272 w 351"/>
              <a:gd name="T25" fmla="*/ 34 h 139"/>
              <a:gd name="T26" fmla="*/ 268 w 351"/>
              <a:gd name="T27" fmla="*/ 15 h 139"/>
              <a:gd name="T28" fmla="*/ 265 w 351"/>
              <a:gd name="T29" fmla="*/ 34 h 139"/>
              <a:gd name="T30" fmla="*/ 252 w 351"/>
              <a:gd name="T31" fmla="*/ 40 h 139"/>
              <a:gd name="T32" fmla="*/ 265 w 351"/>
              <a:gd name="T33" fmla="*/ 88 h 139"/>
              <a:gd name="T34" fmla="*/ 290 w 351"/>
              <a:gd name="T35" fmla="*/ 104 h 139"/>
              <a:gd name="T36" fmla="*/ 245 w 351"/>
              <a:gd name="T37" fmla="*/ 0 h 139"/>
              <a:gd name="T38" fmla="*/ 239 w 351"/>
              <a:gd name="T39" fmla="*/ 105 h 139"/>
              <a:gd name="T40" fmla="*/ 245 w 351"/>
              <a:gd name="T41" fmla="*/ 0 h 139"/>
              <a:gd name="T42" fmla="*/ 224 w 351"/>
              <a:gd name="T43" fmla="*/ 34 h 139"/>
              <a:gd name="T44" fmla="*/ 218 w 351"/>
              <a:gd name="T45" fmla="*/ 75 h 139"/>
              <a:gd name="T46" fmla="*/ 196 w 351"/>
              <a:gd name="T47" fmla="*/ 101 h 139"/>
              <a:gd name="T48" fmla="*/ 176 w 351"/>
              <a:gd name="T49" fmla="*/ 74 h 139"/>
              <a:gd name="T50" fmla="*/ 169 w 351"/>
              <a:gd name="T51" fmla="*/ 34 h 139"/>
              <a:gd name="T52" fmla="*/ 195 w 351"/>
              <a:gd name="T53" fmla="*/ 107 h 139"/>
              <a:gd name="T54" fmla="*/ 218 w 351"/>
              <a:gd name="T55" fmla="*/ 93 h 139"/>
              <a:gd name="T56" fmla="*/ 224 w 351"/>
              <a:gd name="T57" fmla="*/ 105 h 139"/>
              <a:gd name="T58" fmla="*/ 138 w 351"/>
              <a:gd name="T59" fmla="*/ 101 h 139"/>
              <a:gd name="T60" fmla="*/ 112 w 351"/>
              <a:gd name="T61" fmla="*/ 71 h 139"/>
              <a:gd name="T62" fmla="*/ 140 w 351"/>
              <a:gd name="T63" fmla="*/ 38 h 139"/>
              <a:gd name="T64" fmla="*/ 157 w 351"/>
              <a:gd name="T65" fmla="*/ 36 h 139"/>
              <a:gd name="T66" fmla="*/ 115 w 351"/>
              <a:gd name="T67" fmla="*/ 43 h 139"/>
              <a:gd name="T68" fmla="*/ 114 w 351"/>
              <a:gd name="T69" fmla="*/ 97 h 139"/>
              <a:gd name="T70" fmla="*/ 157 w 351"/>
              <a:gd name="T71" fmla="*/ 102 h 139"/>
              <a:gd name="T72" fmla="*/ 91 w 351"/>
              <a:gd name="T73" fmla="*/ 67 h 139"/>
              <a:gd name="T74" fmla="*/ 84 w 351"/>
              <a:gd name="T75" fmla="*/ 94 h 139"/>
              <a:gd name="T76" fmla="*/ 56 w 351"/>
              <a:gd name="T77" fmla="*/ 97 h 139"/>
              <a:gd name="T78" fmla="*/ 56 w 351"/>
              <a:gd name="T79" fmla="*/ 75 h 139"/>
              <a:gd name="T80" fmla="*/ 91 w 351"/>
              <a:gd name="T81" fmla="*/ 67 h 139"/>
              <a:gd name="T82" fmla="*/ 98 w 351"/>
              <a:gd name="T83" fmla="*/ 59 h 139"/>
              <a:gd name="T84" fmla="*/ 75 w 351"/>
              <a:gd name="T85" fmla="*/ 32 h 139"/>
              <a:gd name="T86" fmla="*/ 51 w 351"/>
              <a:gd name="T87" fmla="*/ 40 h 139"/>
              <a:gd name="T88" fmla="*/ 74 w 351"/>
              <a:gd name="T89" fmla="*/ 38 h 139"/>
              <a:gd name="T90" fmla="*/ 69 w 351"/>
              <a:gd name="T91" fmla="*/ 65 h 139"/>
              <a:gd name="T92" fmla="*/ 51 w 351"/>
              <a:gd name="T93" fmla="*/ 101 h 139"/>
              <a:gd name="T94" fmla="*/ 81 w 351"/>
              <a:gd name="T95" fmla="*/ 103 h 139"/>
              <a:gd name="T96" fmla="*/ 91 w 351"/>
              <a:gd name="T97" fmla="*/ 91 h 139"/>
              <a:gd name="T98" fmla="*/ 98 w 351"/>
              <a:gd name="T99" fmla="*/ 105 h 139"/>
              <a:gd name="T100" fmla="*/ 47 w 351"/>
              <a:gd name="T101" fmla="*/ 6 h 139"/>
              <a:gd name="T102" fmla="*/ 0 w 351"/>
              <a:gd name="T103" fmla="*/ 105 h 139"/>
              <a:gd name="T104" fmla="*/ 7 w 351"/>
              <a:gd name="T105" fmla="*/ 59 h 139"/>
              <a:gd name="T106" fmla="*/ 44 w 351"/>
              <a:gd name="T107" fmla="*/ 53 h 139"/>
              <a:gd name="T108" fmla="*/ 7 w 351"/>
              <a:gd name="T109"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 h="139">
                <a:moveTo>
                  <a:pt x="351" y="34"/>
                </a:moveTo>
                <a:cubicBezTo>
                  <a:pt x="344" y="34"/>
                  <a:pt x="344" y="34"/>
                  <a:pt x="344" y="34"/>
                </a:cubicBezTo>
                <a:cubicBezTo>
                  <a:pt x="321" y="93"/>
                  <a:pt x="321" y="93"/>
                  <a:pt x="321" y="93"/>
                </a:cubicBezTo>
                <a:cubicBezTo>
                  <a:pt x="319" y="97"/>
                  <a:pt x="319" y="97"/>
                  <a:pt x="319" y="97"/>
                </a:cubicBezTo>
                <a:cubicBezTo>
                  <a:pt x="319" y="97"/>
                  <a:pt x="319" y="97"/>
                  <a:pt x="319" y="97"/>
                </a:cubicBezTo>
                <a:cubicBezTo>
                  <a:pt x="319" y="97"/>
                  <a:pt x="319" y="96"/>
                  <a:pt x="318" y="95"/>
                </a:cubicBezTo>
                <a:cubicBezTo>
                  <a:pt x="318" y="94"/>
                  <a:pt x="318" y="93"/>
                  <a:pt x="317" y="92"/>
                </a:cubicBezTo>
                <a:cubicBezTo>
                  <a:pt x="296" y="34"/>
                  <a:pt x="296" y="34"/>
                  <a:pt x="296" y="34"/>
                </a:cubicBezTo>
                <a:cubicBezTo>
                  <a:pt x="289" y="34"/>
                  <a:pt x="289" y="34"/>
                  <a:pt x="289" y="34"/>
                </a:cubicBezTo>
                <a:cubicBezTo>
                  <a:pt x="316" y="105"/>
                  <a:pt x="316" y="105"/>
                  <a:pt x="316" y="105"/>
                </a:cubicBezTo>
                <a:cubicBezTo>
                  <a:pt x="309" y="121"/>
                  <a:pt x="309" y="121"/>
                  <a:pt x="309" y="121"/>
                </a:cubicBezTo>
                <a:cubicBezTo>
                  <a:pt x="306" y="129"/>
                  <a:pt x="301" y="133"/>
                  <a:pt x="296" y="133"/>
                </a:cubicBezTo>
                <a:cubicBezTo>
                  <a:pt x="293" y="133"/>
                  <a:pt x="291" y="132"/>
                  <a:pt x="290" y="132"/>
                </a:cubicBezTo>
                <a:cubicBezTo>
                  <a:pt x="290" y="138"/>
                  <a:pt x="290" y="138"/>
                  <a:pt x="290" y="138"/>
                </a:cubicBezTo>
                <a:cubicBezTo>
                  <a:pt x="291" y="139"/>
                  <a:pt x="293" y="139"/>
                  <a:pt x="295" y="139"/>
                </a:cubicBezTo>
                <a:cubicBezTo>
                  <a:pt x="300" y="139"/>
                  <a:pt x="304" y="137"/>
                  <a:pt x="307" y="134"/>
                </a:cubicBezTo>
                <a:cubicBezTo>
                  <a:pt x="311" y="131"/>
                  <a:pt x="314" y="126"/>
                  <a:pt x="316" y="120"/>
                </a:cubicBezTo>
                <a:lnTo>
                  <a:pt x="351" y="34"/>
                </a:lnTo>
                <a:close/>
                <a:moveTo>
                  <a:pt x="290" y="98"/>
                </a:moveTo>
                <a:cubicBezTo>
                  <a:pt x="287" y="100"/>
                  <a:pt x="284" y="101"/>
                  <a:pt x="282" y="101"/>
                </a:cubicBezTo>
                <a:cubicBezTo>
                  <a:pt x="278" y="101"/>
                  <a:pt x="275" y="100"/>
                  <a:pt x="274" y="98"/>
                </a:cubicBezTo>
                <a:cubicBezTo>
                  <a:pt x="272" y="96"/>
                  <a:pt x="272" y="92"/>
                  <a:pt x="272" y="87"/>
                </a:cubicBezTo>
                <a:cubicBezTo>
                  <a:pt x="272" y="40"/>
                  <a:pt x="272" y="40"/>
                  <a:pt x="272" y="40"/>
                </a:cubicBezTo>
                <a:cubicBezTo>
                  <a:pt x="290" y="40"/>
                  <a:pt x="290" y="40"/>
                  <a:pt x="290" y="40"/>
                </a:cubicBezTo>
                <a:cubicBezTo>
                  <a:pt x="290" y="34"/>
                  <a:pt x="290" y="34"/>
                  <a:pt x="290" y="34"/>
                </a:cubicBezTo>
                <a:cubicBezTo>
                  <a:pt x="272" y="34"/>
                  <a:pt x="272" y="34"/>
                  <a:pt x="272" y="34"/>
                </a:cubicBezTo>
                <a:cubicBezTo>
                  <a:pt x="272" y="14"/>
                  <a:pt x="272" y="14"/>
                  <a:pt x="272" y="14"/>
                </a:cubicBezTo>
                <a:cubicBezTo>
                  <a:pt x="270" y="14"/>
                  <a:pt x="269" y="14"/>
                  <a:pt x="268" y="15"/>
                </a:cubicBezTo>
                <a:cubicBezTo>
                  <a:pt x="267" y="15"/>
                  <a:pt x="266" y="15"/>
                  <a:pt x="265" y="16"/>
                </a:cubicBezTo>
                <a:cubicBezTo>
                  <a:pt x="265" y="34"/>
                  <a:pt x="265" y="34"/>
                  <a:pt x="265" y="34"/>
                </a:cubicBezTo>
                <a:cubicBezTo>
                  <a:pt x="252" y="34"/>
                  <a:pt x="252" y="34"/>
                  <a:pt x="252" y="34"/>
                </a:cubicBezTo>
                <a:cubicBezTo>
                  <a:pt x="252" y="40"/>
                  <a:pt x="252" y="40"/>
                  <a:pt x="252" y="40"/>
                </a:cubicBezTo>
                <a:cubicBezTo>
                  <a:pt x="265" y="40"/>
                  <a:pt x="265" y="40"/>
                  <a:pt x="265" y="40"/>
                </a:cubicBezTo>
                <a:cubicBezTo>
                  <a:pt x="265" y="88"/>
                  <a:pt x="265" y="88"/>
                  <a:pt x="265" y="88"/>
                </a:cubicBezTo>
                <a:cubicBezTo>
                  <a:pt x="265" y="101"/>
                  <a:pt x="270" y="107"/>
                  <a:pt x="281" y="107"/>
                </a:cubicBezTo>
                <a:cubicBezTo>
                  <a:pt x="284" y="107"/>
                  <a:pt x="287" y="106"/>
                  <a:pt x="290" y="104"/>
                </a:cubicBezTo>
                <a:lnTo>
                  <a:pt x="290" y="98"/>
                </a:lnTo>
                <a:close/>
                <a:moveTo>
                  <a:pt x="245" y="0"/>
                </a:moveTo>
                <a:cubicBezTo>
                  <a:pt x="239" y="0"/>
                  <a:pt x="239" y="0"/>
                  <a:pt x="239" y="0"/>
                </a:cubicBezTo>
                <a:cubicBezTo>
                  <a:pt x="239" y="105"/>
                  <a:pt x="239" y="105"/>
                  <a:pt x="239" y="105"/>
                </a:cubicBezTo>
                <a:cubicBezTo>
                  <a:pt x="245" y="105"/>
                  <a:pt x="245" y="105"/>
                  <a:pt x="245" y="105"/>
                </a:cubicBezTo>
                <a:lnTo>
                  <a:pt x="245" y="0"/>
                </a:lnTo>
                <a:close/>
                <a:moveTo>
                  <a:pt x="224" y="105"/>
                </a:moveTo>
                <a:cubicBezTo>
                  <a:pt x="224" y="34"/>
                  <a:pt x="224" y="34"/>
                  <a:pt x="224" y="34"/>
                </a:cubicBezTo>
                <a:cubicBezTo>
                  <a:pt x="218" y="34"/>
                  <a:pt x="218" y="34"/>
                  <a:pt x="218" y="34"/>
                </a:cubicBezTo>
                <a:cubicBezTo>
                  <a:pt x="218" y="75"/>
                  <a:pt x="218" y="75"/>
                  <a:pt x="218" y="75"/>
                </a:cubicBezTo>
                <a:cubicBezTo>
                  <a:pt x="218" y="83"/>
                  <a:pt x="216" y="89"/>
                  <a:pt x="212" y="94"/>
                </a:cubicBezTo>
                <a:cubicBezTo>
                  <a:pt x="208" y="99"/>
                  <a:pt x="202" y="101"/>
                  <a:pt x="196" y="101"/>
                </a:cubicBezTo>
                <a:cubicBezTo>
                  <a:pt x="189" y="101"/>
                  <a:pt x="184" y="99"/>
                  <a:pt x="181" y="95"/>
                </a:cubicBezTo>
                <a:cubicBezTo>
                  <a:pt x="177" y="90"/>
                  <a:pt x="176" y="83"/>
                  <a:pt x="176" y="74"/>
                </a:cubicBezTo>
                <a:cubicBezTo>
                  <a:pt x="176" y="34"/>
                  <a:pt x="176" y="34"/>
                  <a:pt x="176" y="34"/>
                </a:cubicBezTo>
                <a:cubicBezTo>
                  <a:pt x="169" y="34"/>
                  <a:pt x="169" y="34"/>
                  <a:pt x="169" y="34"/>
                </a:cubicBezTo>
                <a:cubicBezTo>
                  <a:pt x="169" y="75"/>
                  <a:pt x="169" y="75"/>
                  <a:pt x="169" y="75"/>
                </a:cubicBezTo>
                <a:cubicBezTo>
                  <a:pt x="169" y="97"/>
                  <a:pt x="178" y="107"/>
                  <a:pt x="195" y="107"/>
                </a:cubicBezTo>
                <a:cubicBezTo>
                  <a:pt x="205" y="107"/>
                  <a:pt x="213" y="102"/>
                  <a:pt x="218" y="93"/>
                </a:cubicBezTo>
                <a:cubicBezTo>
                  <a:pt x="218" y="93"/>
                  <a:pt x="218" y="93"/>
                  <a:pt x="218" y="93"/>
                </a:cubicBezTo>
                <a:cubicBezTo>
                  <a:pt x="218" y="105"/>
                  <a:pt x="218" y="105"/>
                  <a:pt x="218" y="105"/>
                </a:cubicBezTo>
                <a:lnTo>
                  <a:pt x="224" y="105"/>
                </a:lnTo>
                <a:close/>
                <a:moveTo>
                  <a:pt x="157" y="96"/>
                </a:moveTo>
                <a:cubicBezTo>
                  <a:pt x="151" y="99"/>
                  <a:pt x="145" y="101"/>
                  <a:pt x="138" y="101"/>
                </a:cubicBezTo>
                <a:cubicBezTo>
                  <a:pt x="130" y="101"/>
                  <a:pt x="124" y="99"/>
                  <a:pt x="119" y="93"/>
                </a:cubicBezTo>
                <a:cubicBezTo>
                  <a:pt x="114" y="87"/>
                  <a:pt x="112" y="80"/>
                  <a:pt x="112" y="71"/>
                </a:cubicBezTo>
                <a:cubicBezTo>
                  <a:pt x="112" y="61"/>
                  <a:pt x="115" y="53"/>
                  <a:pt x="120" y="47"/>
                </a:cubicBezTo>
                <a:cubicBezTo>
                  <a:pt x="125" y="41"/>
                  <a:pt x="132" y="38"/>
                  <a:pt x="140" y="38"/>
                </a:cubicBezTo>
                <a:cubicBezTo>
                  <a:pt x="146" y="38"/>
                  <a:pt x="152" y="40"/>
                  <a:pt x="157" y="43"/>
                </a:cubicBezTo>
                <a:cubicBezTo>
                  <a:pt x="157" y="36"/>
                  <a:pt x="157" y="36"/>
                  <a:pt x="157" y="36"/>
                </a:cubicBezTo>
                <a:cubicBezTo>
                  <a:pt x="152" y="34"/>
                  <a:pt x="147" y="32"/>
                  <a:pt x="141" y="32"/>
                </a:cubicBezTo>
                <a:cubicBezTo>
                  <a:pt x="131" y="32"/>
                  <a:pt x="122" y="36"/>
                  <a:pt x="115" y="43"/>
                </a:cubicBezTo>
                <a:cubicBezTo>
                  <a:pt x="109" y="51"/>
                  <a:pt x="105" y="60"/>
                  <a:pt x="105" y="71"/>
                </a:cubicBezTo>
                <a:cubicBezTo>
                  <a:pt x="105" y="82"/>
                  <a:pt x="108" y="91"/>
                  <a:pt x="114" y="97"/>
                </a:cubicBezTo>
                <a:cubicBezTo>
                  <a:pt x="120" y="104"/>
                  <a:pt x="128" y="107"/>
                  <a:pt x="138" y="107"/>
                </a:cubicBezTo>
                <a:cubicBezTo>
                  <a:pt x="145" y="107"/>
                  <a:pt x="151" y="106"/>
                  <a:pt x="157" y="102"/>
                </a:cubicBezTo>
                <a:lnTo>
                  <a:pt x="157" y="96"/>
                </a:lnTo>
                <a:close/>
                <a:moveTo>
                  <a:pt x="91" y="67"/>
                </a:moveTo>
                <a:cubicBezTo>
                  <a:pt x="91" y="74"/>
                  <a:pt x="91" y="74"/>
                  <a:pt x="91" y="74"/>
                </a:cubicBezTo>
                <a:cubicBezTo>
                  <a:pt x="91" y="82"/>
                  <a:pt x="89" y="89"/>
                  <a:pt x="84" y="94"/>
                </a:cubicBezTo>
                <a:cubicBezTo>
                  <a:pt x="80" y="99"/>
                  <a:pt x="74" y="101"/>
                  <a:pt x="67" y="101"/>
                </a:cubicBezTo>
                <a:cubicBezTo>
                  <a:pt x="62" y="101"/>
                  <a:pt x="58" y="100"/>
                  <a:pt x="56" y="97"/>
                </a:cubicBezTo>
                <a:cubicBezTo>
                  <a:pt x="53" y="95"/>
                  <a:pt x="51" y="91"/>
                  <a:pt x="51" y="87"/>
                </a:cubicBezTo>
                <a:cubicBezTo>
                  <a:pt x="51" y="81"/>
                  <a:pt x="53" y="78"/>
                  <a:pt x="56" y="75"/>
                </a:cubicBezTo>
                <a:cubicBezTo>
                  <a:pt x="59" y="73"/>
                  <a:pt x="64" y="71"/>
                  <a:pt x="72" y="70"/>
                </a:cubicBezTo>
                <a:lnTo>
                  <a:pt x="91" y="67"/>
                </a:lnTo>
                <a:close/>
                <a:moveTo>
                  <a:pt x="98" y="105"/>
                </a:moveTo>
                <a:cubicBezTo>
                  <a:pt x="98" y="59"/>
                  <a:pt x="98" y="59"/>
                  <a:pt x="98" y="59"/>
                </a:cubicBezTo>
                <a:cubicBezTo>
                  <a:pt x="98" y="50"/>
                  <a:pt x="96" y="44"/>
                  <a:pt x="92" y="39"/>
                </a:cubicBezTo>
                <a:cubicBezTo>
                  <a:pt x="88" y="35"/>
                  <a:pt x="82" y="32"/>
                  <a:pt x="75" y="32"/>
                </a:cubicBezTo>
                <a:cubicBezTo>
                  <a:pt x="71" y="32"/>
                  <a:pt x="66" y="33"/>
                  <a:pt x="62" y="35"/>
                </a:cubicBezTo>
                <a:cubicBezTo>
                  <a:pt x="57" y="36"/>
                  <a:pt x="54" y="38"/>
                  <a:pt x="51" y="40"/>
                </a:cubicBezTo>
                <a:cubicBezTo>
                  <a:pt x="51" y="48"/>
                  <a:pt x="51" y="48"/>
                  <a:pt x="51" y="48"/>
                </a:cubicBezTo>
                <a:cubicBezTo>
                  <a:pt x="59" y="41"/>
                  <a:pt x="66" y="38"/>
                  <a:pt x="74" y="38"/>
                </a:cubicBezTo>
                <a:cubicBezTo>
                  <a:pt x="85" y="38"/>
                  <a:pt x="91" y="46"/>
                  <a:pt x="91" y="61"/>
                </a:cubicBezTo>
                <a:cubicBezTo>
                  <a:pt x="69" y="65"/>
                  <a:pt x="69" y="65"/>
                  <a:pt x="69" y="65"/>
                </a:cubicBezTo>
                <a:cubicBezTo>
                  <a:pt x="53" y="67"/>
                  <a:pt x="45" y="75"/>
                  <a:pt x="45" y="87"/>
                </a:cubicBezTo>
                <a:cubicBezTo>
                  <a:pt x="45" y="93"/>
                  <a:pt x="47" y="98"/>
                  <a:pt x="51" y="101"/>
                </a:cubicBezTo>
                <a:cubicBezTo>
                  <a:pt x="54" y="105"/>
                  <a:pt x="60" y="107"/>
                  <a:pt x="67" y="107"/>
                </a:cubicBezTo>
                <a:cubicBezTo>
                  <a:pt x="72" y="107"/>
                  <a:pt x="77" y="106"/>
                  <a:pt x="81" y="103"/>
                </a:cubicBezTo>
                <a:cubicBezTo>
                  <a:pt x="85" y="100"/>
                  <a:pt x="89" y="96"/>
                  <a:pt x="91" y="91"/>
                </a:cubicBezTo>
                <a:cubicBezTo>
                  <a:pt x="91" y="91"/>
                  <a:pt x="91" y="91"/>
                  <a:pt x="91" y="91"/>
                </a:cubicBezTo>
                <a:cubicBezTo>
                  <a:pt x="91" y="105"/>
                  <a:pt x="91" y="105"/>
                  <a:pt x="91" y="105"/>
                </a:cubicBezTo>
                <a:lnTo>
                  <a:pt x="98" y="105"/>
                </a:lnTo>
                <a:close/>
                <a:moveTo>
                  <a:pt x="47" y="12"/>
                </a:moveTo>
                <a:cubicBezTo>
                  <a:pt x="47" y="6"/>
                  <a:pt x="47" y="6"/>
                  <a:pt x="47" y="6"/>
                </a:cubicBezTo>
                <a:cubicBezTo>
                  <a:pt x="0" y="6"/>
                  <a:pt x="0" y="6"/>
                  <a:pt x="0" y="6"/>
                </a:cubicBezTo>
                <a:cubicBezTo>
                  <a:pt x="0" y="105"/>
                  <a:pt x="0" y="105"/>
                  <a:pt x="0" y="105"/>
                </a:cubicBezTo>
                <a:cubicBezTo>
                  <a:pt x="7" y="105"/>
                  <a:pt x="7" y="105"/>
                  <a:pt x="7" y="105"/>
                </a:cubicBezTo>
                <a:cubicBezTo>
                  <a:pt x="7" y="59"/>
                  <a:pt x="7" y="59"/>
                  <a:pt x="7" y="59"/>
                </a:cubicBezTo>
                <a:cubicBezTo>
                  <a:pt x="44" y="59"/>
                  <a:pt x="44" y="59"/>
                  <a:pt x="44" y="59"/>
                </a:cubicBezTo>
                <a:cubicBezTo>
                  <a:pt x="44" y="53"/>
                  <a:pt x="44" y="53"/>
                  <a:pt x="44" y="53"/>
                </a:cubicBezTo>
                <a:cubicBezTo>
                  <a:pt x="7" y="53"/>
                  <a:pt x="7" y="53"/>
                  <a:pt x="7" y="53"/>
                </a:cubicBezTo>
                <a:cubicBezTo>
                  <a:pt x="7" y="12"/>
                  <a:pt x="7" y="12"/>
                  <a:pt x="7" y="12"/>
                </a:cubicBezTo>
                <a:lnTo>
                  <a:pt x="4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0" name="Rectangle 9"/>
          <p:cNvSpPr>
            <a:spLocks noChangeArrowheads="1"/>
          </p:cNvSpPr>
          <p:nvPr userDrawn="1"/>
        </p:nvSpPr>
        <p:spPr bwMode="auto">
          <a:xfrm>
            <a:off x="-2349" y="686011"/>
            <a:ext cx="1108081" cy="182423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44" name="Freeform 43"/>
          <p:cNvSpPr>
            <a:spLocks/>
          </p:cNvSpPr>
          <p:nvPr userDrawn="1"/>
        </p:nvSpPr>
        <p:spPr bwMode="auto">
          <a:xfrm>
            <a:off x="-2348" y="1048680"/>
            <a:ext cx="843511" cy="1207855"/>
          </a:xfrm>
          <a:custGeom>
            <a:avLst/>
            <a:gdLst>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0 w 2054225"/>
              <a:gd name="connsiteY11" fmla="*/ 0 h 1379539"/>
              <a:gd name="connsiteX12" fmla="*/ 1193800 w 2054225"/>
              <a:gd name="connsiteY12" fmla="*/ 0 h 1379539"/>
              <a:gd name="connsiteX13" fmla="*/ 1193800 w 2054225"/>
              <a:gd name="connsiteY13" fmla="*/ 147639 h 1379539"/>
              <a:gd name="connsiteX14" fmla="*/ 1148080 w 2054225"/>
              <a:gd name="connsiteY14" fmla="*/ 147639 h 1379539"/>
              <a:gd name="connsiteX15" fmla="*/ 983853 w 2054225"/>
              <a:gd name="connsiteY15" fmla="*/ 147639 h 1379539"/>
              <a:gd name="connsiteX16" fmla="*/ 823912 w 2054225"/>
              <a:gd name="connsiteY16" fmla="*/ 320105 h 1379539"/>
              <a:gd name="connsiteX17" fmla="*/ 823912 w 2054225"/>
              <a:gd name="connsiteY17" fmla="*/ 899098 h 1379539"/>
              <a:gd name="connsiteX18" fmla="*/ 983853 w 2054225"/>
              <a:gd name="connsiteY18" fmla="*/ 1071564 h 1379539"/>
              <a:gd name="connsiteX19" fmla="*/ 1177627 w 2054225"/>
              <a:gd name="connsiteY19" fmla="*/ 1071564 h 1379539"/>
              <a:gd name="connsiteX20" fmla="*/ 1193800 w 2054225"/>
              <a:gd name="connsiteY20" fmla="*/ 1071564 h 1379539"/>
              <a:gd name="connsiteX21" fmla="*/ 1193800 w 2054225"/>
              <a:gd name="connsiteY21" fmla="*/ 1203745 h 1379539"/>
              <a:gd name="connsiteX22" fmla="*/ 0 w 2054225"/>
              <a:gd name="connsiteY22" fmla="*/ 1203745 h 1379539"/>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1193800 w 2054225"/>
              <a:gd name="connsiteY11" fmla="*/ 147639 h 1379539"/>
              <a:gd name="connsiteX12" fmla="*/ 0 w 2054225"/>
              <a:gd name="connsiteY12" fmla="*/ 1203745 h 1379539"/>
              <a:gd name="connsiteX13" fmla="*/ 1193800 w 2054225"/>
              <a:gd name="connsiteY13" fmla="*/ 0 h 1379539"/>
              <a:gd name="connsiteX14" fmla="*/ 1193800 w 2054225"/>
              <a:gd name="connsiteY14" fmla="*/ 147639 h 1379539"/>
              <a:gd name="connsiteX15" fmla="*/ 1148080 w 2054225"/>
              <a:gd name="connsiteY15" fmla="*/ 147639 h 1379539"/>
              <a:gd name="connsiteX16" fmla="*/ 983853 w 2054225"/>
              <a:gd name="connsiteY16" fmla="*/ 147639 h 1379539"/>
              <a:gd name="connsiteX17" fmla="*/ 823912 w 2054225"/>
              <a:gd name="connsiteY17" fmla="*/ 320105 h 1379539"/>
              <a:gd name="connsiteX18" fmla="*/ 823912 w 2054225"/>
              <a:gd name="connsiteY18" fmla="*/ 899098 h 1379539"/>
              <a:gd name="connsiteX19" fmla="*/ 983853 w 2054225"/>
              <a:gd name="connsiteY19" fmla="*/ 1071564 h 1379539"/>
              <a:gd name="connsiteX20" fmla="*/ 1177627 w 2054225"/>
              <a:gd name="connsiteY20" fmla="*/ 1071564 h 1379539"/>
              <a:gd name="connsiteX21" fmla="*/ 1193800 w 2054225"/>
              <a:gd name="connsiteY21" fmla="*/ 1071564 h 1379539"/>
              <a:gd name="connsiteX22" fmla="*/ 1193800 w 2054225"/>
              <a:gd name="connsiteY22" fmla="*/ 1203745 h 1379539"/>
              <a:gd name="connsiteX23" fmla="*/ 0 w 2054225"/>
              <a:gd name="connsiteY23"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324168 w 1230313"/>
              <a:gd name="connsiteY15" fmla="*/ 147639 h 1379539"/>
              <a:gd name="connsiteX16" fmla="*/ 159941 w 1230313"/>
              <a:gd name="connsiteY16" fmla="*/ 147639 h 1379539"/>
              <a:gd name="connsiteX17" fmla="*/ 0 w 1230313"/>
              <a:gd name="connsiteY17" fmla="*/ 320105 h 1379539"/>
              <a:gd name="connsiteX18" fmla="*/ 0 w 1230313"/>
              <a:gd name="connsiteY18" fmla="*/ 899098 h 1379539"/>
              <a:gd name="connsiteX19" fmla="*/ 159941 w 1230313"/>
              <a:gd name="connsiteY19" fmla="*/ 1071564 h 1379539"/>
              <a:gd name="connsiteX20" fmla="*/ 353715 w 1230313"/>
              <a:gd name="connsiteY20" fmla="*/ 1071564 h 1379539"/>
              <a:gd name="connsiteX21" fmla="*/ 369888 w 1230313"/>
              <a:gd name="connsiteY21" fmla="*/ 1071564 h 1379539"/>
              <a:gd name="connsiteX22" fmla="*/ 369888 w 1230313"/>
              <a:gd name="connsiteY22"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159941 w 1230313"/>
              <a:gd name="connsiteY15" fmla="*/ 147639 h 1379539"/>
              <a:gd name="connsiteX16" fmla="*/ 0 w 1230313"/>
              <a:gd name="connsiteY16" fmla="*/ 320105 h 1379539"/>
              <a:gd name="connsiteX17" fmla="*/ 0 w 1230313"/>
              <a:gd name="connsiteY17" fmla="*/ 899098 h 1379539"/>
              <a:gd name="connsiteX18" fmla="*/ 159941 w 1230313"/>
              <a:gd name="connsiteY18" fmla="*/ 1071564 h 1379539"/>
              <a:gd name="connsiteX19" fmla="*/ 353715 w 1230313"/>
              <a:gd name="connsiteY19" fmla="*/ 1071564 h 1379539"/>
              <a:gd name="connsiteX20" fmla="*/ 369888 w 1230313"/>
              <a:gd name="connsiteY20" fmla="*/ 1071564 h 1379539"/>
              <a:gd name="connsiteX21" fmla="*/ 369888 w 1230313"/>
              <a:gd name="connsiteY21" fmla="*/ 1203745 h 1379539"/>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1056106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20" fmla="*/ 369888 w 1230313"/>
              <a:gd name="connsiteY20" fmla="*/ 1056106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159941 w 1230313"/>
              <a:gd name="connsiteY16" fmla="*/ 923925 h 1231900"/>
              <a:gd name="connsiteX17" fmla="*/ 353715 w 1230313"/>
              <a:gd name="connsiteY17" fmla="*/ 923925 h 1231900"/>
              <a:gd name="connsiteX18" fmla="*/ 369888 w 1230313"/>
              <a:gd name="connsiteY18" fmla="*/ 923925 h 1231900"/>
              <a:gd name="connsiteX0" fmla="*/ 235190 w 1095615"/>
              <a:gd name="connsiteY0" fmla="*/ 68438 h 1300338"/>
              <a:gd name="connsiteX1" fmla="*/ 250520 w 1095615"/>
              <a:gd name="connsiteY1" fmla="*/ 68438 h 1300338"/>
              <a:gd name="connsiteX2" fmla="*/ 947978 w 1095615"/>
              <a:gd name="connsiteY2" fmla="*/ 68438 h 1300338"/>
              <a:gd name="connsiteX3" fmla="*/ 1095615 w 1095615"/>
              <a:gd name="connsiteY3" fmla="*/ 240904 h 1300338"/>
              <a:gd name="connsiteX4" fmla="*/ 1095615 w 1095615"/>
              <a:gd name="connsiteY4" fmla="*/ 819897 h 1300338"/>
              <a:gd name="connsiteX5" fmla="*/ 947978 w 1095615"/>
              <a:gd name="connsiteY5" fmla="*/ 992363 h 1300338"/>
              <a:gd name="connsiteX6" fmla="*/ 615793 w 1095615"/>
              <a:gd name="connsiteY6" fmla="*/ 992363 h 1300338"/>
              <a:gd name="connsiteX7" fmla="*/ 726521 w 1095615"/>
              <a:gd name="connsiteY7" fmla="*/ 1300338 h 1300338"/>
              <a:gd name="connsiteX8" fmla="*/ 246699 w 1095615"/>
              <a:gd name="connsiteY8" fmla="*/ 992363 h 1300338"/>
              <a:gd name="connsiteX9" fmla="*/ 243239 w 1095615"/>
              <a:gd name="connsiteY9" fmla="*/ 992363 h 1300338"/>
              <a:gd name="connsiteX10" fmla="*/ 235190 w 1095615"/>
              <a:gd name="connsiteY10" fmla="*/ 992363 h 1300338"/>
              <a:gd name="connsiteX11" fmla="*/ 235190 w 1095615"/>
              <a:gd name="connsiteY11" fmla="*/ 68438 h 1300338"/>
              <a:gd name="connsiteX12" fmla="*/ 235190 w 1095615"/>
              <a:gd name="connsiteY12" fmla="*/ 992363 h 1300338"/>
              <a:gd name="connsiteX13" fmla="*/ 235190 w 1095615"/>
              <a:gd name="connsiteY13" fmla="*/ 68438 h 1300338"/>
              <a:gd name="connsiteX14" fmla="*/ 25243 w 1095615"/>
              <a:gd name="connsiteY14" fmla="*/ 68438 h 1300338"/>
              <a:gd name="connsiteX15" fmla="*/ 25243 w 1095615"/>
              <a:gd name="connsiteY15" fmla="*/ 992363 h 1300338"/>
              <a:gd name="connsiteX16" fmla="*/ 219017 w 1095615"/>
              <a:gd name="connsiteY16" fmla="*/ 992363 h 1300338"/>
              <a:gd name="connsiteX17" fmla="*/ 235190 w 1095615"/>
              <a:gd name="connsiteY17" fmla="*/ 992363 h 1300338"/>
              <a:gd name="connsiteX0" fmla="*/ 209988 w 1070413"/>
              <a:gd name="connsiteY0" fmla="*/ 0 h 1231900"/>
              <a:gd name="connsiteX1" fmla="*/ 225318 w 1070413"/>
              <a:gd name="connsiteY1" fmla="*/ 0 h 1231900"/>
              <a:gd name="connsiteX2" fmla="*/ 922776 w 1070413"/>
              <a:gd name="connsiteY2" fmla="*/ 0 h 1231900"/>
              <a:gd name="connsiteX3" fmla="*/ 1070413 w 1070413"/>
              <a:gd name="connsiteY3" fmla="*/ 172466 h 1231900"/>
              <a:gd name="connsiteX4" fmla="*/ 1070413 w 1070413"/>
              <a:gd name="connsiteY4" fmla="*/ 751459 h 1231900"/>
              <a:gd name="connsiteX5" fmla="*/ 922776 w 1070413"/>
              <a:gd name="connsiteY5" fmla="*/ 923925 h 1231900"/>
              <a:gd name="connsiteX6" fmla="*/ 590591 w 1070413"/>
              <a:gd name="connsiteY6" fmla="*/ 923925 h 1231900"/>
              <a:gd name="connsiteX7" fmla="*/ 701319 w 1070413"/>
              <a:gd name="connsiteY7" fmla="*/ 1231900 h 1231900"/>
              <a:gd name="connsiteX8" fmla="*/ 221497 w 1070413"/>
              <a:gd name="connsiteY8" fmla="*/ 923925 h 1231900"/>
              <a:gd name="connsiteX9" fmla="*/ 218037 w 1070413"/>
              <a:gd name="connsiteY9" fmla="*/ 923925 h 1231900"/>
              <a:gd name="connsiteX10" fmla="*/ 209988 w 1070413"/>
              <a:gd name="connsiteY10" fmla="*/ 923925 h 1231900"/>
              <a:gd name="connsiteX11" fmla="*/ 209988 w 1070413"/>
              <a:gd name="connsiteY11" fmla="*/ 0 h 1231900"/>
              <a:gd name="connsiteX12" fmla="*/ 209988 w 1070413"/>
              <a:gd name="connsiteY12" fmla="*/ 923925 h 1231900"/>
              <a:gd name="connsiteX13" fmla="*/ 209988 w 1070413"/>
              <a:gd name="connsiteY13" fmla="*/ 0 h 1231900"/>
              <a:gd name="connsiteX14" fmla="*/ 41 w 1070413"/>
              <a:gd name="connsiteY14" fmla="*/ 923925 h 1231900"/>
              <a:gd name="connsiteX15" fmla="*/ 193815 w 1070413"/>
              <a:gd name="connsiteY15" fmla="*/ 923925 h 1231900"/>
              <a:gd name="connsiteX16" fmla="*/ 209988 w 1070413"/>
              <a:gd name="connsiteY16"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16173 w 876598"/>
              <a:gd name="connsiteY12" fmla="*/ 923925 h 1231900"/>
              <a:gd name="connsiteX13" fmla="*/ 16173 w 876598"/>
              <a:gd name="connsiteY13" fmla="*/ 0 h 1231900"/>
              <a:gd name="connsiteX14" fmla="*/ 0 w 876598"/>
              <a:gd name="connsiteY14" fmla="*/ 923925 h 1231900"/>
              <a:gd name="connsiteX15" fmla="*/ 16173 w 876598"/>
              <a:gd name="connsiteY15"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0 w 876598"/>
              <a:gd name="connsiteY12" fmla="*/ 923925 h 1231900"/>
              <a:gd name="connsiteX13" fmla="*/ 16173 w 876598"/>
              <a:gd name="connsiteY13" fmla="*/ 0 h 1231900"/>
              <a:gd name="connsiteX14" fmla="*/ 0 w 876598"/>
              <a:gd name="connsiteY14" fmla="*/ 923925 h 1231900"/>
              <a:gd name="connsiteX0" fmla="*/ 0 w 860425"/>
              <a:gd name="connsiteY0" fmla="*/ 0 h 1231900"/>
              <a:gd name="connsiteX1" fmla="*/ 15330 w 860425"/>
              <a:gd name="connsiteY1" fmla="*/ 0 h 1231900"/>
              <a:gd name="connsiteX2" fmla="*/ 712788 w 860425"/>
              <a:gd name="connsiteY2" fmla="*/ 0 h 1231900"/>
              <a:gd name="connsiteX3" fmla="*/ 860425 w 860425"/>
              <a:gd name="connsiteY3" fmla="*/ 172466 h 1231900"/>
              <a:gd name="connsiteX4" fmla="*/ 860425 w 860425"/>
              <a:gd name="connsiteY4" fmla="*/ 751459 h 1231900"/>
              <a:gd name="connsiteX5" fmla="*/ 712788 w 860425"/>
              <a:gd name="connsiteY5" fmla="*/ 923925 h 1231900"/>
              <a:gd name="connsiteX6" fmla="*/ 380603 w 860425"/>
              <a:gd name="connsiteY6" fmla="*/ 923925 h 1231900"/>
              <a:gd name="connsiteX7" fmla="*/ 491331 w 860425"/>
              <a:gd name="connsiteY7" fmla="*/ 1231900 h 1231900"/>
              <a:gd name="connsiteX8" fmla="*/ 11509 w 860425"/>
              <a:gd name="connsiteY8" fmla="*/ 923925 h 1231900"/>
              <a:gd name="connsiteX9" fmla="*/ 8049 w 860425"/>
              <a:gd name="connsiteY9" fmla="*/ 923925 h 1231900"/>
              <a:gd name="connsiteX10" fmla="*/ 0 w 860425"/>
              <a:gd name="connsiteY10" fmla="*/ 923925 h 1231900"/>
              <a:gd name="connsiteX11" fmla="*/ 0 w 860425"/>
              <a:gd name="connsiteY11" fmla="*/ 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425" h="1231900">
                <a:moveTo>
                  <a:pt x="0" y="0"/>
                </a:moveTo>
                <a:lnTo>
                  <a:pt x="15330" y="0"/>
                </a:lnTo>
                <a:lnTo>
                  <a:pt x="712788" y="0"/>
                </a:lnTo>
                <a:cubicBezTo>
                  <a:pt x="786606" y="0"/>
                  <a:pt x="860425" y="73914"/>
                  <a:pt x="860425" y="172466"/>
                </a:cubicBezTo>
                <a:lnTo>
                  <a:pt x="860425" y="751459"/>
                </a:lnTo>
                <a:cubicBezTo>
                  <a:pt x="860425" y="850011"/>
                  <a:pt x="786606" y="923925"/>
                  <a:pt x="712788" y="923925"/>
                </a:cubicBezTo>
                <a:lnTo>
                  <a:pt x="380603" y="923925"/>
                </a:lnTo>
                <a:lnTo>
                  <a:pt x="491331" y="1231900"/>
                </a:lnTo>
                <a:lnTo>
                  <a:pt x="11509" y="923925"/>
                </a:lnTo>
                <a:lnTo>
                  <a:pt x="8049" y="923925"/>
                </a:lnTo>
                <a:lnTo>
                  <a:pt x="0" y="92392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noAutofit/>
          </a:bodyPr>
          <a:lstStyle/>
          <a:p>
            <a:pPr defTabSz="914367"/>
            <a:endParaRPr lang="en-US" sz="1765">
              <a:solidFill>
                <a:srgbClr val="505050"/>
              </a:solidFill>
            </a:endParaRPr>
          </a:p>
        </p:txBody>
      </p:sp>
      <p:sp>
        <p:nvSpPr>
          <p:cNvPr id="12" name="Rectangle 11"/>
          <p:cNvSpPr>
            <a:spLocks noChangeArrowheads="1"/>
          </p:cNvSpPr>
          <p:nvPr userDrawn="1"/>
        </p:nvSpPr>
        <p:spPr bwMode="auto">
          <a:xfrm>
            <a:off x="1250468" y="-1967"/>
            <a:ext cx="2505632" cy="2512213"/>
          </a:xfrm>
          <a:prstGeom prst="rect">
            <a:avLst/>
          </a:prstGeom>
          <a:solidFill>
            <a:srgbClr val="FBD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3" name="Freeform 12"/>
          <p:cNvSpPr>
            <a:spLocks noEditPoints="1"/>
          </p:cNvSpPr>
          <p:nvPr userDrawn="1"/>
        </p:nvSpPr>
        <p:spPr bwMode="auto">
          <a:xfrm>
            <a:off x="1611528" y="432300"/>
            <a:ext cx="1518942" cy="1860035"/>
          </a:xfrm>
          <a:custGeom>
            <a:avLst/>
            <a:gdLst>
              <a:gd name="T0" fmla="*/ 85 w 126"/>
              <a:gd name="T1" fmla="*/ 141 h 154"/>
              <a:gd name="T2" fmla="*/ 112 w 126"/>
              <a:gd name="T3" fmla="*/ 149 h 154"/>
              <a:gd name="T4" fmla="*/ 119 w 126"/>
              <a:gd name="T5" fmla="*/ 122 h 154"/>
              <a:gd name="T6" fmla="*/ 94 w 126"/>
              <a:gd name="T7" fmla="*/ 114 h 154"/>
              <a:gd name="T8" fmla="*/ 84 w 126"/>
              <a:gd name="T9" fmla="*/ 96 h 154"/>
              <a:gd name="T10" fmla="*/ 80 w 126"/>
              <a:gd name="T11" fmla="*/ 98 h 154"/>
              <a:gd name="T12" fmla="*/ 91 w 126"/>
              <a:gd name="T13" fmla="*/ 116 h 154"/>
              <a:gd name="T14" fmla="*/ 85 w 126"/>
              <a:gd name="T15" fmla="*/ 141 h 154"/>
              <a:gd name="T16" fmla="*/ 20 w 126"/>
              <a:gd name="T17" fmla="*/ 95 h 154"/>
              <a:gd name="T18" fmla="*/ 38 w 126"/>
              <a:gd name="T19" fmla="*/ 105 h 154"/>
              <a:gd name="T20" fmla="*/ 48 w 126"/>
              <a:gd name="T21" fmla="*/ 89 h 154"/>
              <a:gd name="T22" fmla="*/ 58 w 126"/>
              <a:gd name="T23" fmla="*/ 86 h 154"/>
              <a:gd name="T24" fmla="*/ 58 w 126"/>
              <a:gd name="T25" fmla="*/ 83 h 154"/>
              <a:gd name="T26" fmla="*/ 47 w 126"/>
              <a:gd name="T27" fmla="*/ 86 h 154"/>
              <a:gd name="T28" fmla="*/ 30 w 126"/>
              <a:gd name="T29" fmla="*/ 78 h 154"/>
              <a:gd name="T30" fmla="*/ 20 w 126"/>
              <a:gd name="T31" fmla="*/ 95 h 154"/>
              <a:gd name="T32" fmla="*/ 58 w 126"/>
              <a:gd name="T33" fmla="*/ 39 h 154"/>
              <a:gd name="T34" fmla="*/ 36 w 126"/>
              <a:gd name="T35" fmla="*/ 6 h 154"/>
              <a:gd name="T36" fmla="*/ 3 w 126"/>
              <a:gd name="T37" fmla="*/ 28 h 154"/>
              <a:gd name="T38" fmla="*/ 25 w 126"/>
              <a:gd name="T39" fmla="*/ 61 h 154"/>
              <a:gd name="T40" fmla="*/ 46 w 126"/>
              <a:gd name="T41" fmla="*/ 57 h 154"/>
              <a:gd name="T42" fmla="*/ 60 w 126"/>
              <a:gd name="T43" fmla="*/ 70 h 154"/>
              <a:gd name="T44" fmla="*/ 66 w 126"/>
              <a:gd name="T45" fmla="*/ 64 h 154"/>
              <a:gd name="T46" fmla="*/ 52 w 126"/>
              <a:gd name="T47" fmla="*/ 51 h 154"/>
              <a:gd name="T48" fmla="*/ 58 w 126"/>
              <a:gd name="T49" fmla="*/ 39 h 154"/>
              <a:gd name="T50" fmla="*/ 83 w 126"/>
              <a:gd name="T51" fmla="*/ 66 h 154"/>
              <a:gd name="T52" fmla="*/ 63 w 126"/>
              <a:gd name="T53" fmla="*/ 73 h 154"/>
              <a:gd name="T54" fmla="*/ 69 w 126"/>
              <a:gd name="T55" fmla="*/ 93 h 154"/>
              <a:gd name="T56" fmla="*/ 90 w 126"/>
              <a:gd name="T57" fmla="*/ 87 h 154"/>
              <a:gd name="T58" fmla="*/ 83 w 126"/>
              <a:gd name="T59" fmla="*/ 66 h 154"/>
              <a:gd name="T60" fmla="*/ 113 w 126"/>
              <a:gd name="T61" fmla="*/ 5 h 154"/>
              <a:gd name="T62" fmla="*/ 87 w 126"/>
              <a:gd name="T63" fmla="*/ 13 h 154"/>
              <a:gd name="T64" fmla="*/ 93 w 126"/>
              <a:gd name="T65" fmla="*/ 39 h 154"/>
              <a:gd name="T66" fmla="*/ 82 w 126"/>
              <a:gd name="T67" fmla="*/ 62 h 154"/>
              <a:gd name="T68" fmla="*/ 85 w 126"/>
              <a:gd name="T69" fmla="*/ 63 h 154"/>
              <a:gd name="T70" fmla="*/ 86 w 126"/>
              <a:gd name="T71" fmla="*/ 63 h 154"/>
              <a:gd name="T72" fmla="*/ 97 w 126"/>
              <a:gd name="T73" fmla="*/ 40 h 154"/>
              <a:gd name="T74" fmla="*/ 121 w 126"/>
              <a:gd name="T75" fmla="*/ 31 h 154"/>
              <a:gd name="T76" fmla="*/ 113 w 126"/>
              <a:gd name="T77"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54">
                <a:moveTo>
                  <a:pt x="85" y="141"/>
                </a:moveTo>
                <a:cubicBezTo>
                  <a:pt x="90" y="151"/>
                  <a:pt x="102" y="154"/>
                  <a:pt x="112" y="149"/>
                </a:cubicBezTo>
                <a:cubicBezTo>
                  <a:pt x="121" y="143"/>
                  <a:pt x="124" y="131"/>
                  <a:pt x="119" y="122"/>
                </a:cubicBezTo>
                <a:cubicBezTo>
                  <a:pt x="114" y="113"/>
                  <a:pt x="103" y="110"/>
                  <a:pt x="94" y="114"/>
                </a:cubicBezTo>
                <a:cubicBezTo>
                  <a:pt x="84" y="96"/>
                  <a:pt x="84" y="96"/>
                  <a:pt x="84" y="96"/>
                </a:cubicBezTo>
                <a:cubicBezTo>
                  <a:pt x="83" y="97"/>
                  <a:pt x="82" y="97"/>
                  <a:pt x="80" y="98"/>
                </a:cubicBezTo>
                <a:cubicBezTo>
                  <a:pt x="91" y="116"/>
                  <a:pt x="91" y="116"/>
                  <a:pt x="91" y="116"/>
                </a:cubicBezTo>
                <a:cubicBezTo>
                  <a:pt x="83" y="122"/>
                  <a:pt x="80" y="133"/>
                  <a:pt x="85" y="141"/>
                </a:cubicBezTo>
                <a:moveTo>
                  <a:pt x="20" y="95"/>
                </a:moveTo>
                <a:cubicBezTo>
                  <a:pt x="22" y="103"/>
                  <a:pt x="30" y="108"/>
                  <a:pt x="38" y="105"/>
                </a:cubicBezTo>
                <a:cubicBezTo>
                  <a:pt x="45" y="103"/>
                  <a:pt x="49" y="96"/>
                  <a:pt x="48" y="89"/>
                </a:cubicBezTo>
                <a:cubicBezTo>
                  <a:pt x="58" y="86"/>
                  <a:pt x="58" y="86"/>
                  <a:pt x="58" y="86"/>
                </a:cubicBezTo>
                <a:cubicBezTo>
                  <a:pt x="58" y="85"/>
                  <a:pt x="58" y="84"/>
                  <a:pt x="58" y="83"/>
                </a:cubicBezTo>
                <a:cubicBezTo>
                  <a:pt x="47" y="86"/>
                  <a:pt x="47" y="86"/>
                  <a:pt x="47" y="86"/>
                </a:cubicBezTo>
                <a:cubicBezTo>
                  <a:pt x="44" y="80"/>
                  <a:pt x="37" y="76"/>
                  <a:pt x="30" y="78"/>
                </a:cubicBezTo>
                <a:cubicBezTo>
                  <a:pt x="22" y="80"/>
                  <a:pt x="18" y="88"/>
                  <a:pt x="20" y="95"/>
                </a:cubicBezTo>
                <a:moveTo>
                  <a:pt x="58" y="39"/>
                </a:moveTo>
                <a:cubicBezTo>
                  <a:pt x="61" y="24"/>
                  <a:pt x="51" y="9"/>
                  <a:pt x="36" y="6"/>
                </a:cubicBezTo>
                <a:cubicBezTo>
                  <a:pt x="21" y="3"/>
                  <a:pt x="6" y="13"/>
                  <a:pt x="3" y="28"/>
                </a:cubicBezTo>
                <a:cubicBezTo>
                  <a:pt x="0" y="43"/>
                  <a:pt x="10" y="58"/>
                  <a:pt x="25" y="61"/>
                </a:cubicBezTo>
                <a:cubicBezTo>
                  <a:pt x="33" y="62"/>
                  <a:pt x="40" y="61"/>
                  <a:pt x="46" y="57"/>
                </a:cubicBezTo>
                <a:cubicBezTo>
                  <a:pt x="60" y="70"/>
                  <a:pt x="60" y="70"/>
                  <a:pt x="60" y="70"/>
                </a:cubicBezTo>
                <a:cubicBezTo>
                  <a:pt x="61" y="68"/>
                  <a:pt x="63" y="66"/>
                  <a:pt x="66" y="64"/>
                </a:cubicBezTo>
                <a:cubicBezTo>
                  <a:pt x="52" y="51"/>
                  <a:pt x="52" y="51"/>
                  <a:pt x="52" y="51"/>
                </a:cubicBezTo>
                <a:cubicBezTo>
                  <a:pt x="55" y="47"/>
                  <a:pt x="57" y="43"/>
                  <a:pt x="58" y="39"/>
                </a:cubicBezTo>
                <a:moveTo>
                  <a:pt x="83" y="66"/>
                </a:moveTo>
                <a:cubicBezTo>
                  <a:pt x="76" y="63"/>
                  <a:pt x="67" y="66"/>
                  <a:pt x="63" y="73"/>
                </a:cubicBezTo>
                <a:cubicBezTo>
                  <a:pt x="59" y="80"/>
                  <a:pt x="62" y="89"/>
                  <a:pt x="69" y="93"/>
                </a:cubicBezTo>
                <a:cubicBezTo>
                  <a:pt x="77" y="97"/>
                  <a:pt x="86" y="94"/>
                  <a:pt x="90" y="87"/>
                </a:cubicBezTo>
                <a:cubicBezTo>
                  <a:pt x="93" y="79"/>
                  <a:pt x="90" y="70"/>
                  <a:pt x="83" y="66"/>
                </a:cubicBezTo>
                <a:moveTo>
                  <a:pt x="113" y="5"/>
                </a:moveTo>
                <a:cubicBezTo>
                  <a:pt x="103" y="0"/>
                  <a:pt x="92" y="4"/>
                  <a:pt x="87" y="13"/>
                </a:cubicBezTo>
                <a:cubicBezTo>
                  <a:pt x="82" y="22"/>
                  <a:pt x="85" y="33"/>
                  <a:pt x="93" y="39"/>
                </a:cubicBezTo>
                <a:cubicBezTo>
                  <a:pt x="82" y="62"/>
                  <a:pt x="82" y="62"/>
                  <a:pt x="82" y="62"/>
                </a:cubicBezTo>
                <a:cubicBezTo>
                  <a:pt x="83" y="62"/>
                  <a:pt x="84" y="62"/>
                  <a:pt x="85" y="63"/>
                </a:cubicBezTo>
                <a:cubicBezTo>
                  <a:pt x="85" y="63"/>
                  <a:pt x="85" y="63"/>
                  <a:pt x="86" y="63"/>
                </a:cubicBezTo>
                <a:cubicBezTo>
                  <a:pt x="97" y="40"/>
                  <a:pt x="97" y="40"/>
                  <a:pt x="97" y="40"/>
                </a:cubicBezTo>
                <a:cubicBezTo>
                  <a:pt x="106" y="44"/>
                  <a:pt x="117" y="40"/>
                  <a:pt x="121" y="31"/>
                </a:cubicBezTo>
                <a:cubicBezTo>
                  <a:pt x="126" y="22"/>
                  <a:pt x="122" y="10"/>
                  <a:pt x="1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 name="Rectangle 13"/>
          <p:cNvSpPr>
            <a:spLocks noChangeArrowheads="1"/>
          </p:cNvSpPr>
          <p:nvPr userDrawn="1"/>
        </p:nvSpPr>
        <p:spPr bwMode="auto">
          <a:xfrm>
            <a:off x="1238017" y="2655002"/>
            <a:ext cx="3770899" cy="3779217"/>
          </a:xfrm>
          <a:prstGeom prst="rect">
            <a:avLst/>
          </a:prstGeom>
          <a:solidFill>
            <a:schemeClr val="accent2"/>
          </a:solidFill>
          <a:ln>
            <a:noFill/>
          </a:ln>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 name="Rectangle 14"/>
          <p:cNvSpPr>
            <a:spLocks noChangeArrowheads="1"/>
          </p:cNvSpPr>
          <p:nvPr userDrawn="1"/>
        </p:nvSpPr>
        <p:spPr bwMode="auto">
          <a:xfrm>
            <a:off x="-2349" y="2655002"/>
            <a:ext cx="1108081" cy="1111351"/>
          </a:xfrm>
          <a:prstGeom prst="rect">
            <a:avLst/>
          </a:prstGeom>
          <a:solidFill>
            <a:srgbClr val="005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 name="Freeform 15"/>
          <p:cNvSpPr>
            <a:spLocks noEditPoints="1"/>
          </p:cNvSpPr>
          <p:nvPr userDrawn="1"/>
        </p:nvSpPr>
        <p:spPr bwMode="auto">
          <a:xfrm>
            <a:off x="5659446" y="1954571"/>
            <a:ext cx="4808946" cy="459172"/>
          </a:xfrm>
          <a:custGeom>
            <a:avLst/>
            <a:gdLst>
              <a:gd name="T0" fmla="*/ 18 w 399"/>
              <a:gd name="T1" fmla="*/ 31 h 38"/>
              <a:gd name="T2" fmla="*/ 4 w 399"/>
              <a:gd name="T3" fmla="*/ 37 h 38"/>
              <a:gd name="T4" fmla="*/ 17 w 399"/>
              <a:gd name="T5" fmla="*/ 37 h 38"/>
              <a:gd name="T6" fmla="*/ 32 w 399"/>
              <a:gd name="T7" fmla="*/ 14 h 38"/>
              <a:gd name="T8" fmla="*/ 46 w 399"/>
              <a:gd name="T9" fmla="*/ 1 h 38"/>
              <a:gd name="T10" fmla="*/ 48 w 399"/>
              <a:gd name="T11" fmla="*/ 5 h 38"/>
              <a:gd name="T12" fmla="*/ 44 w 399"/>
              <a:gd name="T13" fmla="*/ 37 h 38"/>
              <a:gd name="T14" fmla="*/ 60 w 399"/>
              <a:gd name="T15" fmla="*/ 32 h 38"/>
              <a:gd name="T16" fmla="*/ 73 w 399"/>
              <a:gd name="T17" fmla="*/ 13 h 38"/>
              <a:gd name="T18" fmla="*/ 66 w 399"/>
              <a:gd name="T19" fmla="*/ 38 h 38"/>
              <a:gd name="T20" fmla="*/ 85 w 399"/>
              <a:gd name="T21" fmla="*/ 13 h 38"/>
              <a:gd name="T22" fmla="*/ 78 w 399"/>
              <a:gd name="T23" fmla="*/ 37 h 38"/>
              <a:gd name="T24" fmla="*/ 91 w 399"/>
              <a:gd name="T25" fmla="*/ 17 h 38"/>
              <a:gd name="T26" fmla="*/ 93 w 399"/>
              <a:gd name="T27" fmla="*/ 25 h 38"/>
              <a:gd name="T28" fmla="*/ 114 w 399"/>
              <a:gd name="T29" fmla="*/ 15 h 38"/>
              <a:gd name="T30" fmla="*/ 99 w 399"/>
              <a:gd name="T31" fmla="*/ 18 h 38"/>
              <a:gd name="T32" fmla="*/ 135 w 399"/>
              <a:gd name="T33" fmla="*/ 26 h 38"/>
              <a:gd name="T34" fmla="*/ 130 w 399"/>
              <a:gd name="T35" fmla="*/ 15 h 38"/>
              <a:gd name="T36" fmla="*/ 122 w 399"/>
              <a:gd name="T37" fmla="*/ 19 h 38"/>
              <a:gd name="T38" fmla="*/ 128 w 399"/>
              <a:gd name="T39" fmla="*/ 35 h 38"/>
              <a:gd name="T40" fmla="*/ 137 w 399"/>
              <a:gd name="T41" fmla="*/ 31 h 38"/>
              <a:gd name="T42" fmla="*/ 140 w 399"/>
              <a:gd name="T43" fmla="*/ 25 h 38"/>
              <a:gd name="T44" fmla="*/ 162 w 399"/>
              <a:gd name="T45" fmla="*/ 15 h 38"/>
              <a:gd name="T46" fmla="*/ 147 w 399"/>
              <a:gd name="T47" fmla="*/ 18 h 38"/>
              <a:gd name="T48" fmla="*/ 182 w 399"/>
              <a:gd name="T49" fmla="*/ 1 h 38"/>
              <a:gd name="T50" fmla="*/ 167 w 399"/>
              <a:gd name="T51" fmla="*/ 13 h 38"/>
              <a:gd name="T52" fmla="*/ 175 w 399"/>
              <a:gd name="T53" fmla="*/ 16 h 38"/>
              <a:gd name="T54" fmla="*/ 180 w 399"/>
              <a:gd name="T55" fmla="*/ 3 h 38"/>
              <a:gd name="T56" fmla="*/ 192 w 399"/>
              <a:gd name="T57" fmla="*/ 33 h 38"/>
              <a:gd name="T58" fmla="*/ 191 w 399"/>
              <a:gd name="T59" fmla="*/ 13 h 38"/>
              <a:gd name="T60" fmla="*/ 183 w 399"/>
              <a:gd name="T61" fmla="*/ 16 h 38"/>
              <a:gd name="T62" fmla="*/ 198 w 399"/>
              <a:gd name="T63" fmla="*/ 34 h 38"/>
              <a:gd name="T64" fmla="*/ 238 w 399"/>
              <a:gd name="T65" fmla="*/ 12 h 38"/>
              <a:gd name="T66" fmla="*/ 221 w 399"/>
              <a:gd name="T67" fmla="*/ 37 h 38"/>
              <a:gd name="T68" fmla="*/ 239 w 399"/>
              <a:gd name="T69" fmla="*/ 37 h 38"/>
              <a:gd name="T70" fmla="*/ 221 w 399"/>
              <a:gd name="T71" fmla="*/ 6 h 38"/>
              <a:gd name="T72" fmla="*/ 264 w 399"/>
              <a:gd name="T73" fmla="*/ 24 h 38"/>
              <a:gd name="T74" fmla="*/ 246 w 399"/>
              <a:gd name="T75" fmla="*/ 35 h 38"/>
              <a:gd name="T76" fmla="*/ 249 w 399"/>
              <a:gd name="T77" fmla="*/ 32 h 38"/>
              <a:gd name="T78" fmla="*/ 249 w 399"/>
              <a:gd name="T79" fmla="*/ 17 h 38"/>
              <a:gd name="T80" fmla="*/ 282 w 399"/>
              <a:gd name="T81" fmla="*/ 26 h 38"/>
              <a:gd name="T82" fmla="*/ 277 w 399"/>
              <a:gd name="T83" fmla="*/ 15 h 38"/>
              <a:gd name="T84" fmla="*/ 268 w 399"/>
              <a:gd name="T85" fmla="*/ 19 h 38"/>
              <a:gd name="T86" fmla="*/ 275 w 399"/>
              <a:gd name="T87" fmla="*/ 35 h 38"/>
              <a:gd name="T88" fmla="*/ 283 w 399"/>
              <a:gd name="T89" fmla="*/ 31 h 38"/>
              <a:gd name="T90" fmla="*/ 291 w 399"/>
              <a:gd name="T91" fmla="*/ 15 h 38"/>
              <a:gd name="T92" fmla="*/ 307 w 399"/>
              <a:gd name="T93" fmla="*/ 32 h 38"/>
              <a:gd name="T94" fmla="*/ 309 w 399"/>
              <a:gd name="T95" fmla="*/ 24 h 38"/>
              <a:gd name="T96" fmla="*/ 305 w 399"/>
              <a:gd name="T97" fmla="*/ 23 h 38"/>
              <a:gd name="T98" fmla="*/ 315 w 399"/>
              <a:gd name="T99" fmla="*/ 14 h 38"/>
              <a:gd name="T100" fmla="*/ 312 w 399"/>
              <a:gd name="T101" fmla="*/ 31 h 38"/>
              <a:gd name="T102" fmla="*/ 328 w 399"/>
              <a:gd name="T103" fmla="*/ 37 h 38"/>
              <a:gd name="T104" fmla="*/ 321 w 399"/>
              <a:gd name="T105" fmla="*/ 35 h 38"/>
              <a:gd name="T106" fmla="*/ 328 w 399"/>
              <a:gd name="T107" fmla="*/ 25 h 38"/>
              <a:gd name="T108" fmla="*/ 343 w 399"/>
              <a:gd name="T109" fmla="*/ 18 h 38"/>
              <a:gd name="T110" fmla="*/ 343 w 399"/>
              <a:gd name="T111" fmla="*/ 37 h 38"/>
              <a:gd name="T112" fmla="*/ 352 w 399"/>
              <a:gd name="T113" fmla="*/ 12 h 38"/>
              <a:gd name="T114" fmla="*/ 360 w 399"/>
              <a:gd name="T115" fmla="*/ 18 h 38"/>
              <a:gd name="T116" fmla="*/ 357 w 399"/>
              <a:gd name="T117" fmla="*/ 16 h 38"/>
              <a:gd name="T118" fmla="*/ 372 w 399"/>
              <a:gd name="T119" fmla="*/ 32 h 38"/>
              <a:gd name="T120" fmla="*/ 382 w 399"/>
              <a:gd name="T121" fmla="*/ 1 h 38"/>
              <a:gd name="T122" fmla="*/ 384 w 399"/>
              <a:gd name="T123" fmla="*/ 17 h 38"/>
              <a:gd name="T124" fmla="*/ 399 w 399"/>
              <a:gd name="T12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8">
                <a:moveTo>
                  <a:pt x="36" y="3"/>
                </a:moveTo>
                <a:cubicBezTo>
                  <a:pt x="31" y="3"/>
                  <a:pt x="31" y="3"/>
                  <a:pt x="31" y="3"/>
                </a:cubicBezTo>
                <a:cubicBezTo>
                  <a:pt x="20" y="27"/>
                  <a:pt x="20" y="27"/>
                  <a:pt x="20" y="27"/>
                </a:cubicBezTo>
                <a:cubicBezTo>
                  <a:pt x="19" y="28"/>
                  <a:pt x="19" y="29"/>
                  <a:pt x="18" y="31"/>
                </a:cubicBezTo>
                <a:cubicBezTo>
                  <a:pt x="18" y="31"/>
                  <a:pt x="18" y="31"/>
                  <a:pt x="18" y="31"/>
                </a:cubicBezTo>
                <a:cubicBezTo>
                  <a:pt x="18" y="30"/>
                  <a:pt x="17" y="29"/>
                  <a:pt x="16" y="27"/>
                </a:cubicBezTo>
                <a:cubicBezTo>
                  <a:pt x="6" y="3"/>
                  <a:pt x="6" y="3"/>
                  <a:pt x="6" y="3"/>
                </a:cubicBezTo>
                <a:cubicBezTo>
                  <a:pt x="0" y="3"/>
                  <a:pt x="0" y="3"/>
                  <a:pt x="0" y="3"/>
                </a:cubicBezTo>
                <a:cubicBezTo>
                  <a:pt x="0" y="37"/>
                  <a:pt x="0" y="37"/>
                  <a:pt x="0" y="37"/>
                </a:cubicBezTo>
                <a:cubicBezTo>
                  <a:pt x="4" y="37"/>
                  <a:pt x="4" y="37"/>
                  <a:pt x="4" y="37"/>
                </a:cubicBezTo>
                <a:cubicBezTo>
                  <a:pt x="4" y="14"/>
                  <a:pt x="4" y="14"/>
                  <a:pt x="4" y="14"/>
                </a:cubicBezTo>
                <a:cubicBezTo>
                  <a:pt x="4" y="11"/>
                  <a:pt x="4" y="9"/>
                  <a:pt x="4" y="7"/>
                </a:cubicBezTo>
                <a:cubicBezTo>
                  <a:pt x="4" y="7"/>
                  <a:pt x="4" y="7"/>
                  <a:pt x="4" y="7"/>
                </a:cubicBezTo>
                <a:cubicBezTo>
                  <a:pt x="4" y="9"/>
                  <a:pt x="5" y="10"/>
                  <a:pt x="5" y="11"/>
                </a:cubicBezTo>
                <a:cubicBezTo>
                  <a:pt x="17" y="37"/>
                  <a:pt x="17" y="37"/>
                  <a:pt x="17" y="37"/>
                </a:cubicBezTo>
                <a:cubicBezTo>
                  <a:pt x="19" y="37"/>
                  <a:pt x="19" y="37"/>
                  <a:pt x="19" y="37"/>
                </a:cubicBezTo>
                <a:cubicBezTo>
                  <a:pt x="31" y="11"/>
                  <a:pt x="31" y="11"/>
                  <a:pt x="31" y="11"/>
                </a:cubicBezTo>
                <a:cubicBezTo>
                  <a:pt x="31" y="10"/>
                  <a:pt x="31" y="9"/>
                  <a:pt x="32" y="7"/>
                </a:cubicBezTo>
                <a:cubicBezTo>
                  <a:pt x="32" y="7"/>
                  <a:pt x="32" y="7"/>
                  <a:pt x="32" y="7"/>
                </a:cubicBezTo>
                <a:cubicBezTo>
                  <a:pt x="32" y="10"/>
                  <a:pt x="32" y="12"/>
                  <a:pt x="32" y="14"/>
                </a:cubicBezTo>
                <a:cubicBezTo>
                  <a:pt x="32" y="37"/>
                  <a:pt x="32" y="37"/>
                  <a:pt x="32" y="37"/>
                </a:cubicBezTo>
                <a:cubicBezTo>
                  <a:pt x="36" y="37"/>
                  <a:pt x="36" y="37"/>
                  <a:pt x="36" y="37"/>
                </a:cubicBezTo>
                <a:lnTo>
                  <a:pt x="36" y="3"/>
                </a:lnTo>
                <a:close/>
                <a:moveTo>
                  <a:pt x="48" y="2"/>
                </a:moveTo>
                <a:cubicBezTo>
                  <a:pt x="47" y="1"/>
                  <a:pt x="47" y="1"/>
                  <a:pt x="46" y="1"/>
                </a:cubicBezTo>
                <a:cubicBezTo>
                  <a:pt x="45" y="1"/>
                  <a:pt x="45" y="1"/>
                  <a:pt x="44" y="2"/>
                </a:cubicBezTo>
                <a:cubicBezTo>
                  <a:pt x="44" y="2"/>
                  <a:pt x="43" y="3"/>
                  <a:pt x="43" y="4"/>
                </a:cubicBezTo>
                <a:cubicBezTo>
                  <a:pt x="43" y="4"/>
                  <a:pt x="44" y="5"/>
                  <a:pt x="44" y="6"/>
                </a:cubicBezTo>
                <a:cubicBezTo>
                  <a:pt x="45" y="6"/>
                  <a:pt x="45" y="6"/>
                  <a:pt x="46" y="6"/>
                </a:cubicBezTo>
                <a:cubicBezTo>
                  <a:pt x="47" y="6"/>
                  <a:pt x="47" y="6"/>
                  <a:pt x="48" y="5"/>
                </a:cubicBezTo>
                <a:cubicBezTo>
                  <a:pt x="48" y="5"/>
                  <a:pt x="49" y="4"/>
                  <a:pt x="49" y="4"/>
                </a:cubicBezTo>
                <a:cubicBezTo>
                  <a:pt x="49" y="3"/>
                  <a:pt x="48" y="2"/>
                  <a:pt x="48" y="2"/>
                </a:cubicBezTo>
                <a:moveTo>
                  <a:pt x="48" y="13"/>
                </a:moveTo>
                <a:cubicBezTo>
                  <a:pt x="44" y="13"/>
                  <a:pt x="44" y="13"/>
                  <a:pt x="44" y="13"/>
                </a:cubicBezTo>
                <a:cubicBezTo>
                  <a:pt x="44" y="37"/>
                  <a:pt x="44" y="37"/>
                  <a:pt x="44" y="37"/>
                </a:cubicBezTo>
                <a:cubicBezTo>
                  <a:pt x="48" y="37"/>
                  <a:pt x="48" y="37"/>
                  <a:pt x="48" y="37"/>
                </a:cubicBezTo>
                <a:lnTo>
                  <a:pt x="48" y="13"/>
                </a:lnTo>
                <a:close/>
                <a:moveTo>
                  <a:pt x="73" y="32"/>
                </a:moveTo>
                <a:cubicBezTo>
                  <a:pt x="71" y="34"/>
                  <a:pt x="69" y="35"/>
                  <a:pt x="66" y="35"/>
                </a:cubicBezTo>
                <a:cubicBezTo>
                  <a:pt x="64" y="35"/>
                  <a:pt x="62" y="34"/>
                  <a:pt x="60" y="32"/>
                </a:cubicBezTo>
                <a:cubicBezTo>
                  <a:pt x="59" y="30"/>
                  <a:pt x="58" y="28"/>
                  <a:pt x="58" y="25"/>
                </a:cubicBezTo>
                <a:cubicBezTo>
                  <a:pt x="58" y="22"/>
                  <a:pt x="59" y="20"/>
                  <a:pt x="60" y="18"/>
                </a:cubicBezTo>
                <a:cubicBezTo>
                  <a:pt x="62" y="16"/>
                  <a:pt x="64" y="15"/>
                  <a:pt x="67" y="15"/>
                </a:cubicBezTo>
                <a:cubicBezTo>
                  <a:pt x="69" y="15"/>
                  <a:pt x="71" y="16"/>
                  <a:pt x="73" y="17"/>
                </a:cubicBezTo>
                <a:cubicBezTo>
                  <a:pt x="73" y="13"/>
                  <a:pt x="73" y="13"/>
                  <a:pt x="73" y="13"/>
                </a:cubicBezTo>
                <a:cubicBezTo>
                  <a:pt x="71" y="12"/>
                  <a:pt x="69" y="12"/>
                  <a:pt x="67" y="12"/>
                </a:cubicBezTo>
                <a:cubicBezTo>
                  <a:pt x="63" y="12"/>
                  <a:pt x="60" y="13"/>
                  <a:pt x="57" y="16"/>
                </a:cubicBezTo>
                <a:cubicBezTo>
                  <a:pt x="55" y="18"/>
                  <a:pt x="54" y="21"/>
                  <a:pt x="54" y="26"/>
                </a:cubicBezTo>
                <a:cubicBezTo>
                  <a:pt x="54" y="29"/>
                  <a:pt x="55" y="32"/>
                  <a:pt x="57" y="34"/>
                </a:cubicBezTo>
                <a:cubicBezTo>
                  <a:pt x="59" y="37"/>
                  <a:pt x="62" y="38"/>
                  <a:pt x="66" y="38"/>
                </a:cubicBezTo>
                <a:cubicBezTo>
                  <a:pt x="68" y="38"/>
                  <a:pt x="71" y="37"/>
                  <a:pt x="73" y="36"/>
                </a:cubicBezTo>
                <a:lnTo>
                  <a:pt x="73" y="32"/>
                </a:lnTo>
                <a:close/>
                <a:moveTo>
                  <a:pt x="91" y="12"/>
                </a:moveTo>
                <a:cubicBezTo>
                  <a:pt x="91" y="12"/>
                  <a:pt x="90" y="12"/>
                  <a:pt x="89" y="12"/>
                </a:cubicBezTo>
                <a:cubicBezTo>
                  <a:pt x="87" y="12"/>
                  <a:pt x="86" y="13"/>
                  <a:pt x="85" y="13"/>
                </a:cubicBezTo>
                <a:cubicBezTo>
                  <a:pt x="84" y="14"/>
                  <a:pt x="83" y="16"/>
                  <a:pt x="82" y="18"/>
                </a:cubicBezTo>
                <a:cubicBezTo>
                  <a:pt x="82" y="18"/>
                  <a:pt x="82" y="18"/>
                  <a:pt x="82" y="18"/>
                </a:cubicBezTo>
                <a:cubicBezTo>
                  <a:pt x="82" y="13"/>
                  <a:pt x="82" y="13"/>
                  <a:pt x="82" y="13"/>
                </a:cubicBezTo>
                <a:cubicBezTo>
                  <a:pt x="78" y="13"/>
                  <a:pt x="78" y="13"/>
                  <a:pt x="78" y="13"/>
                </a:cubicBezTo>
                <a:cubicBezTo>
                  <a:pt x="78" y="37"/>
                  <a:pt x="78" y="37"/>
                  <a:pt x="78" y="37"/>
                </a:cubicBezTo>
                <a:cubicBezTo>
                  <a:pt x="82" y="37"/>
                  <a:pt x="82" y="37"/>
                  <a:pt x="82" y="37"/>
                </a:cubicBezTo>
                <a:cubicBezTo>
                  <a:pt x="82" y="25"/>
                  <a:pt x="82" y="25"/>
                  <a:pt x="82" y="25"/>
                </a:cubicBezTo>
                <a:cubicBezTo>
                  <a:pt x="82" y="22"/>
                  <a:pt x="83" y="20"/>
                  <a:pt x="84" y="18"/>
                </a:cubicBezTo>
                <a:cubicBezTo>
                  <a:pt x="85" y="16"/>
                  <a:pt x="87" y="16"/>
                  <a:pt x="88" y="16"/>
                </a:cubicBezTo>
                <a:cubicBezTo>
                  <a:pt x="90" y="16"/>
                  <a:pt x="91" y="16"/>
                  <a:pt x="91" y="17"/>
                </a:cubicBezTo>
                <a:lnTo>
                  <a:pt x="91" y="12"/>
                </a:lnTo>
                <a:close/>
                <a:moveTo>
                  <a:pt x="114" y="15"/>
                </a:moveTo>
                <a:cubicBezTo>
                  <a:pt x="112" y="13"/>
                  <a:pt x="109" y="12"/>
                  <a:pt x="105" y="12"/>
                </a:cubicBezTo>
                <a:cubicBezTo>
                  <a:pt x="102" y="12"/>
                  <a:pt x="99" y="13"/>
                  <a:pt x="96" y="15"/>
                </a:cubicBezTo>
                <a:cubicBezTo>
                  <a:pt x="94" y="18"/>
                  <a:pt x="93" y="21"/>
                  <a:pt x="93" y="25"/>
                </a:cubicBezTo>
                <a:cubicBezTo>
                  <a:pt x="93" y="29"/>
                  <a:pt x="94" y="32"/>
                  <a:pt x="96" y="34"/>
                </a:cubicBezTo>
                <a:cubicBezTo>
                  <a:pt x="98" y="37"/>
                  <a:pt x="101" y="38"/>
                  <a:pt x="105" y="38"/>
                </a:cubicBezTo>
                <a:cubicBezTo>
                  <a:pt x="109" y="38"/>
                  <a:pt x="112" y="37"/>
                  <a:pt x="114" y="34"/>
                </a:cubicBezTo>
                <a:cubicBezTo>
                  <a:pt x="116" y="32"/>
                  <a:pt x="117" y="29"/>
                  <a:pt x="117" y="25"/>
                </a:cubicBezTo>
                <a:cubicBezTo>
                  <a:pt x="117" y="21"/>
                  <a:pt x="116" y="18"/>
                  <a:pt x="114" y="15"/>
                </a:cubicBezTo>
                <a:moveTo>
                  <a:pt x="111" y="32"/>
                </a:moveTo>
                <a:cubicBezTo>
                  <a:pt x="110" y="34"/>
                  <a:pt x="108" y="35"/>
                  <a:pt x="105" y="35"/>
                </a:cubicBezTo>
                <a:cubicBezTo>
                  <a:pt x="103" y="35"/>
                  <a:pt x="101" y="34"/>
                  <a:pt x="99" y="32"/>
                </a:cubicBezTo>
                <a:cubicBezTo>
                  <a:pt x="98" y="30"/>
                  <a:pt x="97" y="28"/>
                  <a:pt x="97" y="25"/>
                </a:cubicBezTo>
                <a:cubicBezTo>
                  <a:pt x="97" y="22"/>
                  <a:pt x="98" y="19"/>
                  <a:pt x="99" y="18"/>
                </a:cubicBezTo>
                <a:cubicBezTo>
                  <a:pt x="101" y="16"/>
                  <a:pt x="103" y="15"/>
                  <a:pt x="105" y="15"/>
                </a:cubicBezTo>
                <a:cubicBezTo>
                  <a:pt x="108" y="15"/>
                  <a:pt x="110" y="16"/>
                  <a:pt x="111" y="18"/>
                </a:cubicBezTo>
                <a:cubicBezTo>
                  <a:pt x="112" y="19"/>
                  <a:pt x="113" y="22"/>
                  <a:pt x="113" y="25"/>
                </a:cubicBezTo>
                <a:cubicBezTo>
                  <a:pt x="113" y="28"/>
                  <a:pt x="113" y="30"/>
                  <a:pt x="111" y="32"/>
                </a:cubicBezTo>
                <a:moveTo>
                  <a:pt x="135" y="26"/>
                </a:moveTo>
                <a:cubicBezTo>
                  <a:pt x="134" y="25"/>
                  <a:pt x="132" y="24"/>
                  <a:pt x="130" y="23"/>
                </a:cubicBezTo>
                <a:cubicBezTo>
                  <a:pt x="128" y="23"/>
                  <a:pt x="127" y="22"/>
                  <a:pt x="127" y="21"/>
                </a:cubicBezTo>
                <a:cubicBezTo>
                  <a:pt x="126" y="21"/>
                  <a:pt x="126" y="20"/>
                  <a:pt x="126" y="19"/>
                </a:cubicBezTo>
                <a:cubicBezTo>
                  <a:pt x="126" y="18"/>
                  <a:pt x="126" y="17"/>
                  <a:pt x="127" y="16"/>
                </a:cubicBezTo>
                <a:cubicBezTo>
                  <a:pt x="128" y="16"/>
                  <a:pt x="129" y="15"/>
                  <a:pt x="130" y="15"/>
                </a:cubicBezTo>
                <a:cubicBezTo>
                  <a:pt x="132" y="15"/>
                  <a:pt x="134" y="16"/>
                  <a:pt x="136" y="17"/>
                </a:cubicBezTo>
                <a:cubicBezTo>
                  <a:pt x="136" y="13"/>
                  <a:pt x="136" y="13"/>
                  <a:pt x="136" y="13"/>
                </a:cubicBezTo>
                <a:cubicBezTo>
                  <a:pt x="134" y="12"/>
                  <a:pt x="132" y="12"/>
                  <a:pt x="130" y="12"/>
                </a:cubicBezTo>
                <a:cubicBezTo>
                  <a:pt x="128" y="12"/>
                  <a:pt x="126" y="13"/>
                  <a:pt x="124" y="14"/>
                </a:cubicBezTo>
                <a:cubicBezTo>
                  <a:pt x="122" y="15"/>
                  <a:pt x="122" y="17"/>
                  <a:pt x="122" y="19"/>
                </a:cubicBezTo>
                <a:cubicBezTo>
                  <a:pt x="122" y="21"/>
                  <a:pt x="122" y="22"/>
                  <a:pt x="123" y="24"/>
                </a:cubicBezTo>
                <a:cubicBezTo>
                  <a:pt x="124" y="25"/>
                  <a:pt x="125" y="26"/>
                  <a:pt x="128" y="26"/>
                </a:cubicBezTo>
                <a:cubicBezTo>
                  <a:pt x="130" y="27"/>
                  <a:pt x="131" y="28"/>
                  <a:pt x="132" y="29"/>
                </a:cubicBezTo>
                <a:cubicBezTo>
                  <a:pt x="132" y="29"/>
                  <a:pt x="133" y="30"/>
                  <a:pt x="133" y="31"/>
                </a:cubicBezTo>
                <a:cubicBezTo>
                  <a:pt x="133" y="33"/>
                  <a:pt x="131" y="35"/>
                  <a:pt x="128" y="35"/>
                </a:cubicBezTo>
                <a:cubicBezTo>
                  <a:pt x="126" y="35"/>
                  <a:pt x="123" y="34"/>
                  <a:pt x="122" y="32"/>
                </a:cubicBezTo>
                <a:cubicBezTo>
                  <a:pt x="122" y="36"/>
                  <a:pt x="122" y="36"/>
                  <a:pt x="122" y="36"/>
                </a:cubicBezTo>
                <a:cubicBezTo>
                  <a:pt x="123" y="37"/>
                  <a:pt x="125" y="38"/>
                  <a:pt x="128" y="38"/>
                </a:cubicBezTo>
                <a:cubicBezTo>
                  <a:pt x="131" y="38"/>
                  <a:pt x="133" y="37"/>
                  <a:pt x="134" y="36"/>
                </a:cubicBezTo>
                <a:cubicBezTo>
                  <a:pt x="136" y="34"/>
                  <a:pt x="137" y="33"/>
                  <a:pt x="137" y="31"/>
                </a:cubicBezTo>
                <a:cubicBezTo>
                  <a:pt x="137" y="29"/>
                  <a:pt x="136" y="27"/>
                  <a:pt x="135" y="26"/>
                </a:cubicBezTo>
                <a:moveTo>
                  <a:pt x="162" y="15"/>
                </a:moveTo>
                <a:cubicBezTo>
                  <a:pt x="160" y="13"/>
                  <a:pt x="157" y="12"/>
                  <a:pt x="153" y="12"/>
                </a:cubicBezTo>
                <a:cubicBezTo>
                  <a:pt x="149" y="12"/>
                  <a:pt x="146" y="13"/>
                  <a:pt x="144" y="15"/>
                </a:cubicBezTo>
                <a:cubicBezTo>
                  <a:pt x="142" y="18"/>
                  <a:pt x="140" y="21"/>
                  <a:pt x="140" y="25"/>
                </a:cubicBezTo>
                <a:cubicBezTo>
                  <a:pt x="140" y="29"/>
                  <a:pt x="142" y="32"/>
                  <a:pt x="144" y="34"/>
                </a:cubicBezTo>
                <a:cubicBezTo>
                  <a:pt x="146" y="37"/>
                  <a:pt x="149" y="38"/>
                  <a:pt x="153" y="38"/>
                </a:cubicBezTo>
                <a:cubicBezTo>
                  <a:pt x="156" y="38"/>
                  <a:pt x="159" y="37"/>
                  <a:pt x="162" y="34"/>
                </a:cubicBezTo>
                <a:cubicBezTo>
                  <a:pt x="164" y="32"/>
                  <a:pt x="165" y="29"/>
                  <a:pt x="165" y="25"/>
                </a:cubicBezTo>
                <a:cubicBezTo>
                  <a:pt x="165" y="21"/>
                  <a:pt x="164" y="18"/>
                  <a:pt x="162" y="15"/>
                </a:cubicBezTo>
                <a:moveTo>
                  <a:pt x="159" y="32"/>
                </a:moveTo>
                <a:cubicBezTo>
                  <a:pt x="157" y="34"/>
                  <a:pt x="155" y="35"/>
                  <a:pt x="153" y="35"/>
                </a:cubicBezTo>
                <a:cubicBezTo>
                  <a:pt x="150" y="35"/>
                  <a:pt x="148" y="34"/>
                  <a:pt x="147" y="32"/>
                </a:cubicBezTo>
                <a:cubicBezTo>
                  <a:pt x="145" y="30"/>
                  <a:pt x="145" y="28"/>
                  <a:pt x="145" y="25"/>
                </a:cubicBezTo>
                <a:cubicBezTo>
                  <a:pt x="145" y="22"/>
                  <a:pt x="145" y="19"/>
                  <a:pt x="147" y="18"/>
                </a:cubicBezTo>
                <a:cubicBezTo>
                  <a:pt x="148" y="16"/>
                  <a:pt x="150" y="15"/>
                  <a:pt x="153" y="15"/>
                </a:cubicBezTo>
                <a:cubicBezTo>
                  <a:pt x="155" y="15"/>
                  <a:pt x="157" y="16"/>
                  <a:pt x="159" y="18"/>
                </a:cubicBezTo>
                <a:cubicBezTo>
                  <a:pt x="160" y="19"/>
                  <a:pt x="161" y="22"/>
                  <a:pt x="161" y="25"/>
                </a:cubicBezTo>
                <a:cubicBezTo>
                  <a:pt x="161" y="28"/>
                  <a:pt x="160" y="30"/>
                  <a:pt x="159" y="32"/>
                </a:cubicBezTo>
                <a:moveTo>
                  <a:pt x="182" y="1"/>
                </a:moveTo>
                <a:cubicBezTo>
                  <a:pt x="182" y="0"/>
                  <a:pt x="181" y="0"/>
                  <a:pt x="179" y="0"/>
                </a:cubicBezTo>
                <a:cubicBezTo>
                  <a:pt x="177" y="0"/>
                  <a:pt x="175" y="1"/>
                  <a:pt x="174" y="2"/>
                </a:cubicBezTo>
                <a:cubicBezTo>
                  <a:pt x="172" y="4"/>
                  <a:pt x="171" y="6"/>
                  <a:pt x="171" y="9"/>
                </a:cubicBezTo>
                <a:cubicBezTo>
                  <a:pt x="171" y="13"/>
                  <a:pt x="171" y="13"/>
                  <a:pt x="171" y="13"/>
                </a:cubicBezTo>
                <a:cubicBezTo>
                  <a:pt x="167" y="13"/>
                  <a:pt x="167" y="13"/>
                  <a:pt x="167" y="13"/>
                </a:cubicBezTo>
                <a:cubicBezTo>
                  <a:pt x="167" y="16"/>
                  <a:pt x="167" y="16"/>
                  <a:pt x="167" y="16"/>
                </a:cubicBezTo>
                <a:cubicBezTo>
                  <a:pt x="171" y="16"/>
                  <a:pt x="171" y="16"/>
                  <a:pt x="171" y="16"/>
                </a:cubicBezTo>
                <a:cubicBezTo>
                  <a:pt x="171" y="37"/>
                  <a:pt x="171" y="37"/>
                  <a:pt x="171" y="37"/>
                </a:cubicBezTo>
                <a:cubicBezTo>
                  <a:pt x="175" y="37"/>
                  <a:pt x="175" y="37"/>
                  <a:pt x="175" y="37"/>
                </a:cubicBezTo>
                <a:cubicBezTo>
                  <a:pt x="175" y="16"/>
                  <a:pt x="175" y="16"/>
                  <a:pt x="175" y="16"/>
                </a:cubicBezTo>
                <a:cubicBezTo>
                  <a:pt x="181" y="16"/>
                  <a:pt x="181" y="16"/>
                  <a:pt x="181" y="16"/>
                </a:cubicBezTo>
                <a:cubicBezTo>
                  <a:pt x="181" y="13"/>
                  <a:pt x="181" y="13"/>
                  <a:pt x="181" y="13"/>
                </a:cubicBezTo>
                <a:cubicBezTo>
                  <a:pt x="175" y="13"/>
                  <a:pt x="175" y="13"/>
                  <a:pt x="175" y="13"/>
                </a:cubicBezTo>
                <a:cubicBezTo>
                  <a:pt x="175" y="9"/>
                  <a:pt x="175" y="9"/>
                  <a:pt x="175" y="9"/>
                </a:cubicBezTo>
                <a:cubicBezTo>
                  <a:pt x="175" y="5"/>
                  <a:pt x="177" y="3"/>
                  <a:pt x="180" y="3"/>
                </a:cubicBezTo>
                <a:cubicBezTo>
                  <a:pt x="181" y="3"/>
                  <a:pt x="181" y="4"/>
                  <a:pt x="182" y="4"/>
                </a:cubicBezTo>
                <a:lnTo>
                  <a:pt x="182" y="1"/>
                </a:lnTo>
                <a:close/>
                <a:moveTo>
                  <a:pt x="198" y="34"/>
                </a:moveTo>
                <a:cubicBezTo>
                  <a:pt x="197" y="34"/>
                  <a:pt x="196" y="35"/>
                  <a:pt x="195" y="35"/>
                </a:cubicBezTo>
                <a:cubicBezTo>
                  <a:pt x="194" y="35"/>
                  <a:pt x="193" y="34"/>
                  <a:pt x="192" y="33"/>
                </a:cubicBezTo>
                <a:cubicBezTo>
                  <a:pt x="192" y="33"/>
                  <a:pt x="191" y="32"/>
                  <a:pt x="191" y="30"/>
                </a:cubicBezTo>
                <a:cubicBezTo>
                  <a:pt x="191" y="16"/>
                  <a:pt x="191" y="16"/>
                  <a:pt x="191" y="16"/>
                </a:cubicBezTo>
                <a:cubicBezTo>
                  <a:pt x="198" y="16"/>
                  <a:pt x="198" y="16"/>
                  <a:pt x="198" y="16"/>
                </a:cubicBezTo>
                <a:cubicBezTo>
                  <a:pt x="198" y="13"/>
                  <a:pt x="198" y="13"/>
                  <a:pt x="198" y="13"/>
                </a:cubicBezTo>
                <a:cubicBezTo>
                  <a:pt x="191" y="13"/>
                  <a:pt x="191" y="13"/>
                  <a:pt x="191" y="13"/>
                </a:cubicBezTo>
                <a:cubicBezTo>
                  <a:pt x="191" y="5"/>
                  <a:pt x="191" y="5"/>
                  <a:pt x="191" y="5"/>
                </a:cubicBezTo>
                <a:cubicBezTo>
                  <a:pt x="190" y="6"/>
                  <a:pt x="189" y="6"/>
                  <a:pt x="187" y="6"/>
                </a:cubicBezTo>
                <a:cubicBezTo>
                  <a:pt x="187" y="13"/>
                  <a:pt x="187" y="13"/>
                  <a:pt x="187" y="13"/>
                </a:cubicBezTo>
                <a:cubicBezTo>
                  <a:pt x="183" y="13"/>
                  <a:pt x="183" y="13"/>
                  <a:pt x="183" y="13"/>
                </a:cubicBezTo>
                <a:cubicBezTo>
                  <a:pt x="183" y="16"/>
                  <a:pt x="183" y="16"/>
                  <a:pt x="183" y="16"/>
                </a:cubicBezTo>
                <a:cubicBezTo>
                  <a:pt x="187" y="16"/>
                  <a:pt x="187" y="16"/>
                  <a:pt x="187" y="16"/>
                </a:cubicBezTo>
                <a:cubicBezTo>
                  <a:pt x="187" y="31"/>
                  <a:pt x="187" y="31"/>
                  <a:pt x="187" y="31"/>
                </a:cubicBezTo>
                <a:cubicBezTo>
                  <a:pt x="187" y="36"/>
                  <a:pt x="190" y="38"/>
                  <a:pt x="194" y="38"/>
                </a:cubicBezTo>
                <a:cubicBezTo>
                  <a:pt x="195" y="38"/>
                  <a:pt x="197" y="38"/>
                  <a:pt x="198" y="37"/>
                </a:cubicBezTo>
                <a:lnTo>
                  <a:pt x="198" y="34"/>
                </a:lnTo>
                <a:close/>
                <a:moveTo>
                  <a:pt x="233" y="26"/>
                </a:moveTo>
                <a:cubicBezTo>
                  <a:pt x="232" y="23"/>
                  <a:pt x="231" y="22"/>
                  <a:pt x="230" y="22"/>
                </a:cubicBezTo>
                <a:cubicBezTo>
                  <a:pt x="230" y="21"/>
                  <a:pt x="230" y="21"/>
                  <a:pt x="230" y="21"/>
                </a:cubicBezTo>
                <a:cubicBezTo>
                  <a:pt x="232" y="21"/>
                  <a:pt x="234" y="20"/>
                  <a:pt x="236" y="18"/>
                </a:cubicBezTo>
                <a:cubicBezTo>
                  <a:pt x="237" y="16"/>
                  <a:pt x="238" y="14"/>
                  <a:pt x="238" y="12"/>
                </a:cubicBezTo>
                <a:cubicBezTo>
                  <a:pt x="238" y="9"/>
                  <a:pt x="237" y="7"/>
                  <a:pt x="235" y="5"/>
                </a:cubicBezTo>
                <a:cubicBezTo>
                  <a:pt x="233" y="3"/>
                  <a:pt x="230" y="3"/>
                  <a:pt x="227" y="3"/>
                </a:cubicBezTo>
                <a:cubicBezTo>
                  <a:pt x="217" y="3"/>
                  <a:pt x="217" y="3"/>
                  <a:pt x="217" y="3"/>
                </a:cubicBezTo>
                <a:cubicBezTo>
                  <a:pt x="217" y="37"/>
                  <a:pt x="217" y="37"/>
                  <a:pt x="217" y="37"/>
                </a:cubicBezTo>
                <a:cubicBezTo>
                  <a:pt x="221" y="37"/>
                  <a:pt x="221" y="37"/>
                  <a:pt x="221" y="37"/>
                </a:cubicBezTo>
                <a:cubicBezTo>
                  <a:pt x="221" y="23"/>
                  <a:pt x="221" y="23"/>
                  <a:pt x="221" y="23"/>
                </a:cubicBezTo>
                <a:cubicBezTo>
                  <a:pt x="224" y="23"/>
                  <a:pt x="224" y="23"/>
                  <a:pt x="224" y="23"/>
                </a:cubicBezTo>
                <a:cubicBezTo>
                  <a:pt x="227" y="23"/>
                  <a:pt x="228" y="24"/>
                  <a:pt x="230" y="27"/>
                </a:cubicBezTo>
                <a:cubicBezTo>
                  <a:pt x="234" y="37"/>
                  <a:pt x="234" y="37"/>
                  <a:pt x="234" y="37"/>
                </a:cubicBezTo>
                <a:cubicBezTo>
                  <a:pt x="239" y="37"/>
                  <a:pt x="239" y="37"/>
                  <a:pt x="239" y="37"/>
                </a:cubicBezTo>
                <a:lnTo>
                  <a:pt x="233" y="26"/>
                </a:lnTo>
                <a:close/>
                <a:moveTo>
                  <a:pt x="231" y="17"/>
                </a:moveTo>
                <a:cubicBezTo>
                  <a:pt x="230" y="18"/>
                  <a:pt x="228" y="19"/>
                  <a:pt x="226" y="19"/>
                </a:cubicBezTo>
                <a:cubicBezTo>
                  <a:pt x="221" y="19"/>
                  <a:pt x="221" y="19"/>
                  <a:pt x="221" y="19"/>
                </a:cubicBezTo>
                <a:cubicBezTo>
                  <a:pt x="221" y="6"/>
                  <a:pt x="221" y="6"/>
                  <a:pt x="221" y="6"/>
                </a:cubicBezTo>
                <a:cubicBezTo>
                  <a:pt x="226" y="6"/>
                  <a:pt x="226" y="6"/>
                  <a:pt x="226" y="6"/>
                </a:cubicBezTo>
                <a:cubicBezTo>
                  <a:pt x="229" y="6"/>
                  <a:pt x="230" y="7"/>
                  <a:pt x="232" y="8"/>
                </a:cubicBezTo>
                <a:cubicBezTo>
                  <a:pt x="233" y="9"/>
                  <a:pt x="233" y="10"/>
                  <a:pt x="233" y="12"/>
                </a:cubicBezTo>
                <a:cubicBezTo>
                  <a:pt x="233" y="14"/>
                  <a:pt x="233" y="16"/>
                  <a:pt x="231" y="17"/>
                </a:cubicBezTo>
                <a:moveTo>
                  <a:pt x="264" y="24"/>
                </a:moveTo>
                <a:cubicBezTo>
                  <a:pt x="264" y="20"/>
                  <a:pt x="263" y="17"/>
                  <a:pt x="262" y="15"/>
                </a:cubicBezTo>
                <a:cubicBezTo>
                  <a:pt x="260" y="13"/>
                  <a:pt x="257" y="12"/>
                  <a:pt x="254" y="12"/>
                </a:cubicBezTo>
                <a:cubicBezTo>
                  <a:pt x="251" y="12"/>
                  <a:pt x="248" y="13"/>
                  <a:pt x="246" y="15"/>
                </a:cubicBezTo>
                <a:cubicBezTo>
                  <a:pt x="244" y="18"/>
                  <a:pt x="243" y="21"/>
                  <a:pt x="243" y="25"/>
                </a:cubicBezTo>
                <a:cubicBezTo>
                  <a:pt x="243" y="29"/>
                  <a:pt x="244" y="33"/>
                  <a:pt x="246" y="35"/>
                </a:cubicBezTo>
                <a:cubicBezTo>
                  <a:pt x="248" y="37"/>
                  <a:pt x="250" y="38"/>
                  <a:pt x="254" y="38"/>
                </a:cubicBezTo>
                <a:cubicBezTo>
                  <a:pt x="257" y="38"/>
                  <a:pt x="260" y="37"/>
                  <a:pt x="262" y="36"/>
                </a:cubicBezTo>
                <a:cubicBezTo>
                  <a:pt x="262" y="32"/>
                  <a:pt x="262" y="32"/>
                  <a:pt x="262" y="32"/>
                </a:cubicBezTo>
                <a:cubicBezTo>
                  <a:pt x="260" y="34"/>
                  <a:pt x="258" y="35"/>
                  <a:pt x="255" y="35"/>
                </a:cubicBezTo>
                <a:cubicBezTo>
                  <a:pt x="252" y="35"/>
                  <a:pt x="250" y="34"/>
                  <a:pt x="249" y="32"/>
                </a:cubicBezTo>
                <a:cubicBezTo>
                  <a:pt x="247" y="31"/>
                  <a:pt x="247" y="29"/>
                  <a:pt x="247" y="26"/>
                </a:cubicBezTo>
                <a:cubicBezTo>
                  <a:pt x="264" y="26"/>
                  <a:pt x="264" y="26"/>
                  <a:pt x="264" y="26"/>
                </a:cubicBezTo>
                <a:lnTo>
                  <a:pt x="264" y="24"/>
                </a:lnTo>
                <a:close/>
                <a:moveTo>
                  <a:pt x="247" y="23"/>
                </a:moveTo>
                <a:cubicBezTo>
                  <a:pt x="247" y="20"/>
                  <a:pt x="248" y="19"/>
                  <a:pt x="249" y="17"/>
                </a:cubicBezTo>
                <a:cubicBezTo>
                  <a:pt x="250" y="16"/>
                  <a:pt x="252" y="15"/>
                  <a:pt x="254" y="15"/>
                </a:cubicBezTo>
                <a:cubicBezTo>
                  <a:pt x="256" y="15"/>
                  <a:pt x="257" y="16"/>
                  <a:pt x="259" y="17"/>
                </a:cubicBezTo>
                <a:cubicBezTo>
                  <a:pt x="260" y="19"/>
                  <a:pt x="260" y="20"/>
                  <a:pt x="260" y="23"/>
                </a:cubicBezTo>
                <a:lnTo>
                  <a:pt x="247" y="23"/>
                </a:lnTo>
                <a:close/>
                <a:moveTo>
                  <a:pt x="282" y="26"/>
                </a:moveTo>
                <a:cubicBezTo>
                  <a:pt x="281" y="25"/>
                  <a:pt x="279" y="24"/>
                  <a:pt x="277" y="23"/>
                </a:cubicBezTo>
                <a:cubicBezTo>
                  <a:pt x="275" y="23"/>
                  <a:pt x="274" y="22"/>
                  <a:pt x="273" y="21"/>
                </a:cubicBezTo>
                <a:cubicBezTo>
                  <a:pt x="273" y="21"/>
                  <a:pt x="272" y="20"/>
                  <a:pt x="272" y="19"/>
                </a:cubicBezTo>
                <a:cubicBezTo>
                  <a:pt x="272" y="18"/>
                  <a:pt x="273" y="17"/>
                  <a:pt x="273" y="16"/>
                </a:cubicBezTo>
                <a:cubicBezTo>
                  <a:pt x="274" y="16"/>
                  <a:pt x="275" y="15"/>
                  <a:pt x="277" y="15"/>
                </a:cubicBezTo>
                <a:cubicBezTo>
                  <a:pt x="279" y="15"/>
                  <a:pt x="281" y="16"/>
                  <a:pt x="282" y="17"/>
                </a:cubicBezTo>
                <a:cubicBezTo>
                  <a:pt x="282" y="13"/>
                  <a:pt x="282" y="13"/>
                  <a:pt x="282" y="13"/>
                </a:cubicBezTo>
                <a:cubicBezTo>
                  <a:pt x="281" y="12"/>
                  <a:pt x="279" y="12"/>
                  <a:pt x="277" y="12"/>
                </a:cubicBezTo>
                <a:cubicBezTo>
                  <a:pt x="274" y="12"/>
                  <a:pt x="272" y="13"/>
                  <a:pt x="271" y="14"/>
                </a:cubicBezTo>
                <a:cubicBezTo>
                  <a:pt x="269" y="15"/>
                  <a:pt x="268" y="17"/>
                  <a:pt x="268" y="19"/>
                </a:cubicBezTo>
                <a:cubicBezTo>
                  <a:pt x="268" y="21"/>
                  <a:pt x="269" y="22"/>
                  <a:pt x="270" y="24"/>
                </a:cubicBezTo>
                <a:cubicBezTo>
                  <a:pt x="271" y="25"/>
                  <a:pt x="272" y="26"/>
                  <a:pt x="274" y="26"/>
                </a:cubicBezTo>
                <a:cubicBezTo>
                  <a:pt x="276" y="27"/>
                  <a:pt x="278" y="28"/>
                  <a:pt x="278" y="29"/>
                </a:cubicBezTo>
                <a:cubicBezTo>
                  <a:pt x="279" y="29"/>
                  <a:pt x="279" y="30"/>
                  <a:pt x="279" y="31"/>
                </a:cubicBezTo>
                <a:cubicBezTo>
                  <a:pt x="279" y="33"/>
                  <a:pt x="278" y="35"/>
                  <a:pt x="275" y="35"/>
                </a:cubicBezTo>
                <a:cubicBezTo>
                  <a:pt x="272" y="35"/>
                  <a:pt x="270" y="34"/>
                  <a:pt x="268" y="32"/>
                </a:cubicBezTo>
                <a:cubicBezTo>
                  <a:pt x="268" y="36"/>
                  <a:pt x="268" y="36"/>
                  <a:pt x="268" y="36"/>
                </a:cubicBezTo>
                <a:cubicBezTo>
                  <a:pt x="270" y="37"/>
                  <a:pt x="272" y="38"/>
                  <a:pt x="274" y="38"/>
                </a:cubicBezTo>
                <a:cubicBezTo>
                  <a:pt x="277" y="38"/>
                  <a:pt x="279" y="37"/>
                  <a:pt x="281" y="36"/>
                </a:cubicBezTo>
                <a:cubicBezTo>
                  <a:pt x="283" y="34"/>
                  <a:pt x="283" y="33"/>
                  <a:pt x="283" y="31"/>
                </a:cubicBezTo>
                <a:cubicBezTo>
                  <a:pt x="283" y="29"/>
                  <a:pt x="283" y="27"/>
                  <a:pt x="282" y="26"/>
                </a:cubicBezTo>
                <a:moveTo>
                  <a:pt x="309" y="24"/>
                </a:moveTo>
                <a:cubicBezTo>
                  <a:pt x="309" y="20"/>
                  <a:pt x="308" y="17"/>
                  <a:pt x="306" y="15"/>
                </a:cubicBezTo>
                <a:cubicBezTo>
                  <a:pt x="304" y="13"/>
                  <a:pt x="302" y="12"/>
                  <a:pt x="298" y="12"/>
                </a:cubicBezTo>
                <a:cubicBezTo>
                  <a:pt x="295" y="12"/>
                  <a:pt x="293" y="13"/>
                  <a:pt x="291" y="15"/>
                </a:cubicBezTo>
                <a:cubicBezTo>
                  <a:pt x="288" y="18"/>
                  <a:pt x="287" y="21"/>
                  <a:pt x="287" y="25"/>
                </a:cubicBezTo>
                <a:cubicBezTo>
                  <a:pt x="287" y="29"/>
                  <a:pt x="288" y="33"/>
                  <a:pt x="290" y="35"/>
                </a:cubicBezTo>
                <a:cubicBezTo>
                  <a:pt x="292" y="37"/>
                  <a:pt x="295" y="38"/>
                  <a:pt x="298" y="38"/>
                </a:cubicBezTo>
                <a:cubicBezTo>
                  <a:pt x="302" y="38"/>
                  <a:pt x="305" y="37"/>
                  <a:pt x="307" y="36"/>
                </a:cubicBezTo>
                <a:cubicBezTo>
                  <a:pt x="307" y="32"/>
                  <a:pt x="307" y="32"/>
                  <a:pt x="307" y="32"/>
                </a:cubicBezTo>
                <a:cubicBezTo>
                  <a:pt x="305" y="34"/>
                  <a:pt x="302" y="35"/>
                  <a:pt x="299" y="35"/>
                </a:cubicBezTo>
                <a:cubicBezTo>
                  <a:pt x="297" y="35"/>
                  <a:pt x="295" y="34"/>
                  <a:pt x="293" y="32"/>
                </a:cubicBezTo>
                <a:cubicBezTo>
                  <a:pt x="292" y="31"/>
                  <a:pt x="291" y="29"/>
                  <a:pt x="291" y="26"/>
                </a:cubicBezTo>
                <a:cubicBezTo>
                  <a:pt x="309" y="26"/>
                  <a:pt x="309" y="26"/>
                  <a:pt x="309" y="26"/>
                </a:cubicBezTo>
                <a:lnTo>
                  <a:pt x="309" y="24"/>
                </a:lnTo>
                <a:close/>
                <a:moveTo>
                  <a:pt x="291" y="23"/>
                </a:moveTo>
                <a:cubicBezTo>
                  <a:pt x="292" y="20"/>
                  <a:pt x="292" y="19"/>
                  <a:pt x="294" y="17"/>
                </a:cubicBezTo>
                <a:cubicBezTo>
                  <a:pt x="295" y="16"/>
                  <a:pt x="297" y="15"/>
                  <a:pt x="298" y="15"/>
                </a:cubicBezTo>
                <a:cubicBezTo>
                  <a:pt x="300" y="15"/>
                  <a:pt x="302" y="16"/>
                  <a:pt x="303" y="17"/>
                </a:cubicBezTo>
                <a:cubicBezTo>
                  <a:pt x="304" y="19"/>
                  <a:pt x="305" y="20"/>
                  <a:pt x="305" y="23"/>
                </a:cubicBezTo>
                <a:lnTo>
                  <a:pt x="291" y="23"/>
                </a:lnTo>
                <a:close/>
                <a:moveTo>
                  <a:pt x="332" y="21"/>
                </a:moveTo>
                <a:cubicBezTo>
                  <a:pt x="332" y="15"/>
                  <a:pt x="329" y="12"/>
                  <a:pt x="323" y="12"/>
                </a:cubicBezTo>
                <a:cubicBezTo>
                  <a:pt x="322" y="12"/>
                  <a:pt x="320" y="12"/>
                  <a:pt x="318" y="13"/>
                </a:cubicBezTo>
                <a:cubicBezTo>
                  <a:pt x="317" y="13"/>
                  <a:pt x="315" y="14"/>
                  <a:pt x="315" y="14"/>
                </a:cubicBezTo>
                <a:cubicBezTo>
                  <a:pt x="315" y="18"/>
                  <a:pt x="315" y="18"/>
                  <a:pt x="315" y="18"/>
                </a:cubicBezTo>
                <a:cubicBezTo>
                  <a:pt x="317" y="16"/>
                  <a:pt x="320" y="15"/>
                  <a:pt x="323" y="15"/>
                </a:cubicBezTo>
                <a:cubicBezTo>
                  <a:pt x="326" y="15"/>
                  <a:pt x="328" y="17"/>
                  <a:pt x="328" y="22"/>
                </a:cubicBezTo>
                <a:cubicBezTo>
                  <a:pt x="320" y="23"/>
                  <a:pt x="320" y="23"/>
                  <a:pt x="320" y="23"/>
                </a:cubicBezTo>
                <a:cubicBezTo>
                  <a:pt x="315" y="23"/>
                  <a:pt x="312" y="26"/>
                  <a:pt x="312" y="31"/>
                </a:cubicBezTo>
                <a:cubicBezTo>
                  <a:pt x="312" y="33"/>
                  <a:pt x="313" y="35"/>
                  <a:pt x="314" y="36"/>
                </a:cubicBezTo>
                <a:cubicBezTo>
                  <a:pt x="316" y="37"/>
                  <a:pt x="318" y="38"/>
                  <a:pt x="320" y="38"/>
                </a:cubicBezTo>
                <a:cubicBezTo>
                  <a:pt x="324" y="38"/>
                  <a:pt x="326" y="37"/>
                  <a:pt x="328" y="34"/>
                </a:cubicBezTo>
                <a:cubicBezTo>
                  <a:pt x="328" y="34"/>
                  <a:pt x="328" y="34"/>
                  <a:pt x="328" y="34"/>
                </a:cubicBezTo>
                <a:cubicBezTo>
                  <a:pt x="328" y="37"/>
                  <a:pt x="328" y="37"/>
                  <a:pt x="328" y="37"/>
                </a:cubicBezTo>
                <a:cubicBezTo>
                  <a:pt x="332" y="37"/>
                  <a:pt x="332" y="37"/>
                  <a:pt x="332" y="37"/>
                </a:cubicBezTo>
                <a:lnTo>
                  <a:pt x="332" y="21"/>
                </a:lnTo>
                <a:close/>
                <a:moveTo>
                  <a:pt x="328" y="27"/>
                </a:moveTo>
                <a:cubicBezTo>
                  <a:pt x="328" y="29"/>
                  <a:pt x="327" y="31"/>
                  <a:pt x="326" y="33"/>
                </a:cubicBezTo>
                <a:cubicBezTo>
                  <a:pt x="325" y="34"/>
                  <a:pt x="323" y="35"/>
                  <a:pt x="321" y="35"/>
                </a:cubicBezTo>
                <a:cubicBezTo>
                  <a:pt x="320" y="35"/>
                  <a:pt x="318" y="34"/>
                  <a:pt x="318" y="33"/>
                </a:cubicBezTo>
                <a:cubicBezTo>
                  <a:pt x="317" y="33"/>
                  <a:pt x="316" y="32"/>
                  <a:pt x="316" y="30"/>
                </a:cubicBezTo>
                <a:cubicBezTo>
                  <a:pt x="316" y="29"/>
                  <a:pt x="317" y="28"/>
                  <a:pt x="317" y="27"/>
                </a:cubicBezTo>
                <a:cubicBezTo>
                  <a:pt x="318" y="27"/>
                  <a:pt x="320" y="26"/>
                  <a:pt x="322" y="26"/>
                </a:cubicBezTo>
                <a:cubicBezTo>
                  <a:pt x="328" y="25"/>
                  <a:pt x="328" y="25"/>
                  <a:pt x="328" y="25"/>
                </a:cubicBezTo>
                <a:lnTo>
                  <a:pt x="328" y="27"/>
                </a:lnTo>
                <a:close/>
                <a:moveTo>
                  <a:pt x="352" y="12"/>
                </a:moveTo>
                <a:cubicBezTo>
                  <a:pt x="352" y="12"/>
                  <a:pt x="351" y="12"/>
                  <a:pt x="350" y="12"/>
                </a:cubicBezTo>
                <a:cubicBezTo>
                  <a:pt x="348" y="12"/>
                  <a:pt x="347" y="13"/>
                  <a:pt x="346" y="13"/>
                </a:cubicBezTo>
                <a:cubicBezTo>
                  <a:pt x="345" y="14"/>
                  <a:pt x="344" y="16"/>
                  <a:pt x="343" y="18"/>
                </a:cubicBezTo>
                <a:cubicBezTo>
                  <a:pt x="343" y="18"/>
                  <a:pt x="343" y="18"/>
                  <a:pt x="343" y="18"/>
                </a:cubicBezTo>
                <a:cubicBezTo>
                  <a:pt x="343" y="13"/>
                  <a:pt x="343" y="13"/>
                  <a:pt x="343" y="13"/>
                </a:cubicBezTo>
                <a:cubicBezTo>
                  <a:pt x="339" y="13"/>
                  <a:pt x="339" y="13"/>
                  <a:pt x="339" y="13"/>
                </a:cubicBezTo>
                <a:cubicBezTo>
                  <a:pt x="339" y="37"/>
                  <a:pt x="339" y="37"/>
                  <a:pt x="339" y="37"/>
                </a:cubicBezTo>
                <a:cubicBezTo>
                  <a:pt x="343" y="37"/>
                  <a:pt x="343" y="37"/>
                  <a:pt x="343" y="37"/>
                </a:cubicBezTo>
                <a:cubicBezTo>
                  <a:pt x="343" y="25"/>
                  <a:pt x="343" y="25"/>
                  <a:pt x="343" y="25"/>
                </a:cubicBezTo>
                <a:cubicBezTo>
                  <a:pt x="343" y="22"/>
                  <a:pt x="344" y="20"/>
                  <a:pt x="345" y="18"/>
                </a:cubicBezTo>
                <a:cubicBezTo>
                  <a:pt x="346" y="16"/>
                  <a:pt x="347" y="16"/>
                  <a:pt x="349" y="16"/>
                </a:cubicBezTo>
                <a:cubicBezTo>
                  <a:pt x="350" y="16"/>
                  <a:pt x="351" y="16"/>
                  <a:pt x="352" y="17"/>
                </a:cubicBezTo>
                <a:lnTo>
                  <a:pt x="352" y="12"/>
                </a:lnTo>
                <a:close/>
                <a:moveTo>
                  <a:pt x="372" y="32"/>
                </a:moveTo>
                <a:cubicBezTo>
                  <a:pt x="370" y="34"/>
                  <a:pt x="368" y="35"/>
                  <a:pt x="366" y="35"/>
                </a:cubicBezTo>
                <a:cubicBezTo>
                  <a:pt x="364" y="35"/>
                  <a:pt x="362" y="34"/>
                  <a:pt x="360" y="32"/>
                </a:cubicBezTo>
                <a:cubicBezTo>
                  <a:pt x="358" y="30"/>
                  <a:pt x="358" y="28"/>
                  <a:pt x="358" y="25"/>
                </a:cubicBezTo>
                <a:cubicBezTo>
                  <a:pt x="358" y="22"/>
                  <a:pt x="359" y="20"/>
                  <a:pt x="360" y="18"/>
                </a:cubicBezTo>
                <a:cubicBezTo>
                  <a:pt x="362" y="16"/>
                  <a:pt x="364" y="15"/>
                  <a:pt x="366" y="15"/>
                </a:cubicBezTo>
                <a:cubicBezTo>
                  <a:pt x="369" y="15"/>
                  <a:pt x="370" y="16"/>
                  <a:pt x="372" y="17"/>
                </a:cubicBezTo>
                <a:cubicBezTo>
                  <a:pt x="372" y="13"/>
                  <a:pt x="372" y="13"/>
                  <a:pt x="372" y="13"/>
                </a:cubicBezTo>
                <a:cubicBezTo>
                  <a:pt x="371" y="12"/>
                  <a:pt x="369" y="12"/>
                  <a:pt x="367" y="12"/>
                </a:cubicBezTo>
                <a:cubicBezTo>
                  <a:pt x="363" y="12"/>
                  <a:pt x="359" y="13"/>
                  <a:pt x="357" y="16"/>
                </a:cubicBezTo>
                <a:cubicBezTo>
                  <a:pt x="355" y="18"/>
                  <a:pt x="354" y="21"/>
                  <a:pt x="354" y="26"/>
                </a:cubicBezTo>
                <a:cubicBezTo>
                  <a:pt x="354" y="29"/>
                  <a:pt x="355" y="32"/>
                  <a:pt x="357" y="34"/>
                </a:cubicBezTo>
                <a:cubicBezTo>
                  <a:pt x="359" y="37"/>
                  <a:pt x="362" y="38"/>
                  <a:pt x="365" y="38"/>
                </a:cubicBezTo>
                <a:cubicBezTo>
                  <a:pt x="368" y="38"/>
                  <a:pt x="370" y="37"/>
                  <a:pt x="372" y="36"/>
                </a:cubicBezTo>
                <a:lnTo>
                  <a:pt x="372" y="32"/>
                </a:lnTo>
                <a:close/>
                <a:moveTo>
                  <a:pt x="399" y="22"/>
                </a:moveTo>
                <a:cubicBezTo>
                  <a:pt x="399" y="15"/>
                  <a:pt x="396" y="12"/>
                  <a:pt x="390" y="12"/>
                </a:cubicBezTo>
                <a:cubicBezTo>
                  <a:pt x="387" y="12"/>
                  <a:pt x="384" y="14"/>
                  <a:pt x="382" y="17"/>
                </a:cubicBezTo>
                <a:cubicBezTo>
                  <a:pt x="382" y="17"/>
                  <a:pt x="382" y="17"/>
                  <a:pt x="382" y="17"/>
                </a:cubicBezTo>
                <a:cubicBezTo>
                  <a:pt x="382" y="1"/>
                  <a:pt x="382" y="1"/>
                  <a:pt x="382" y="1"/>
                </a:cubicBezTo>
                <a:cubicBezTo>
                  <a:pt x="378" y="1"/>
                  <a:pt x="378" y="1"/>
                  <a:pt x="378" y="1"/>
                </a:cubicBezTo>
                <a:cubicBezTo>
                  <a:pt x="378" y="37"/>
                  <a:pt x="378" y="37"/>
                  <a:pt x="378" y="37"/>
                </a:cubicBezTo>
                <a:cubicBezTo>
                  <a:pt x="382" y="37"/>
                  <a:pt x="382" y="37"/>
                  <a:pt x="382" y="37"/>
                </a:cubicBezTo>
                <a:cubicBezTo>
                  <a:pt x="382" y="23"/>
                  <a:pt x="382" y="23"/>
                  <a:pt x="382" y="23"/>
                </a:cubicBezTo>
                <a:cubicBezTo>
                  <a:pt x="382" y="21"/>
                  <a:pt x="383" y="19"/>
                  <a:pt x="384" y="17"/>
                </a:cubicBezTo>
                <a:cubicBezTo>
                  <a:pt x="385" y="16"/>
                  <a:pt x="387" y="15"/>
                  <a:pt x="389" y="15"/>
                </a:cubicBezTo>
                <a:cubicBezTo>
                  <a:pt x="393" y="15"/>
                  <a:pt x="395" y="18"/>
                  <a:pt x="395" y="23"/>
                </a:cubicBezTo>
                <a:cubicBezTo>
                  <a:pt x="395" y="37"/>
                  <a:pt x="395" y="37"/>
                  <a:pt x="395" y="37"/>
                </a:cubicBezTo>
                <a:cubicBezTo>
                  <a:pt x="399" y="37"/>
                  <a:pt x="399" y="37"/>
                  <a:pt x="399" y="37"/>
                </a:cubicBezTo>
                <a:lnTo>
                  <a:pt x="399" y="2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7" name="Freeform 16"/>
          <p:cNvSpPr>
            <a:spLocks/>
          </p:cNvSpPr>
          <p:nvPr userDrawn="1"/>
        </p:nvSpPr>
        <p:spPr bwMode="auto">
          <a:xfrm>
            <a:off x="3237854" y="4708044"/>
            <a:ext cx="266127" cy="132304"/>
          </a:xfrm>
          <a:custGeom>
            <a:avLst/>
            <a:gdLst>
              <a:gd name="T0" fmla="*/ 19 w 22"/>
              <a:gd name="T1" fmla="*/ 3 h 11"/>
              <a:gd name="T2" fmla="*/ 13 w 22"/>
              <a:gd name="T3" fmla="*/ 0 h 11"/>
              <a:gd name="T4" fmla="*/ 4 w 22"/>
              <a:gd name="T5" fmla="*/ 0 h 11"/>
              <a:gd name="T6" fmla="*/ 0 w 22"/>
              <a:gd name="T7" fmla="*/ 0 h 11"/>
              <a:gd name="T8" fmla="*/ 4 w 22"/>
              <a:gd name="T9" fmla="*/ 11 h 11"/>
              <a:gd name="T10" fmla="*/ 22 w 22"/>
              <a:gd name="T11" fmla="*/ 11 h 11"/>
              <a:gd name="T12" fmla="*/ 19 w 22"/>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9" y="3"/>
                </a:moveTo>
                <a:cubicBezTo>
                  <a:pt x="18" y="0"/>
                  <a:pt x="18" y="0"/>
                  <a:pt x="13" y="0"/>
                </a:cubicBezTo>
                <a:cubicBezTo>
                  <a:pt x="4" y="0"/>
                  <a:pt x="4" y="0"/>
                  <a:pt x="4" y="0"/>
                </a:cubicBezTo>
                <a:cubicBezTo>
                  <a:pt x="2" y="0"/>
                  <a:pt x="1" y="0"/>
                  <a:pt x="0" y="0"/>
                </a:cubicBezTo>
                <a:cubicBezTo>
                  <a:pt x="4" y="11"/>
                  <a:pt x="4" y="11"/>
                  <a:pt x="4" y="11"/>
                </a:cubicBezTo>
                <a:cubicBezTo>
                  <a:pt x="22" y="11"/>
                  <a:pt x="22" y="11"/>
                  <a:pt x="22" y="11"/>
                </a:cubicBez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8" name="Freeform 17"/>
          <p:cNvSpPr>
            <a:spLocks noEditPoints="1"/>
          </p:cNvSpPr>
          <p:nvPr userDrawn="1"/>
        </p:nvSpPr>
        <p:spPr bwMode="auto">
          <a:xfrm>
            <a:off x="2574873" y="5251267"/>
            <a:ext cx="1760168" cy="470067"/>
          </a:xfrm>
          <a:custGeom>
            <a:avLst/>
            <a:gdLst>
              <a:gd name="T0" fmla="*/ 142 w 146"/>
              <a:gd name="T1" fmla="*/ 0 h 39"/>
              <a:gd name="T2" fmla="*/ 5 w 146"/>
              <a:gd name="T3" fmla="*/ 0 h 39"/>
              <a:gd name="T4" fmla="*/ 0 w 146"/>
              <a:gd name="T5" fmla="*/ 4 h 39"/>
              <a:gd name="T6" fmla="*/ 0 w 146"/>
              <a:gd name="T7" fmla="*/ 17 h 39"/>
              <a:gd name="T8" fmla="*/ 12 w 146"/>
              <a:gd name="T9" fmla="*/ 39 h 39"/>
              <a:gd name="T10" fmla="*/ 15 w 146"/>
              <a:gd name="T11" fmla="*/ 37 h 39"/>
              <a:gd name="T12" fmla="*/ 34 w 146"/>
              <a:gd name="T13" fmla="*/ 37 h 39"/>
              <a:gd name="T14" fmla="*/ 46 w 146"/>
              <a:gd name="T15" fmla="*/ 37 h 39"/>
              <a:gd name="T16" fmla="*/ 65 w 146"/>
              <a:gd name="T17" fmla="*/ 37 h 39"/>
              <a:gd name="T18" fmla="*/ 77 w 146"/>
              <a:gd name="T19" fmla="*/ 37 h 39"/>
              <a:gd name="T20" fmla="*/ 87 w 146"/>
              <a:gd name="T21" fmla="*/ 35 h 39"/>
              <a:gd name="T22" fmla="*/ 96 w 146"/>
              <a:gd name="T23" fmla="*/ 37 h 39"/>
              <a:gd name="T24" fmla="*/ 108 w 146"/>
              <a:gd name="T25" fmla="*/ 37 h 39"/>
              <a:gd name="T26" fmla="*/ 127 w 146"/>
              <a:gd name="T27" fmla="*/ 37 h 39"/>
              <a:gd name="T28" fmla="*/ 130 w 146"/>
              <a:gd name="T29" fmla="*/ 38 h 39"/>
              <a:gd name="T30" fmla="*/ 145 w 146"/>
              <a:gd name="T31" fmla="*/ 4 h 39"/>
              <a:gd name="T32" fmla="*/ 146 w 146"/>
              <a:gd name="T33" fmla="*/ 0 h 39"/>
              <a:gd name="T34" fmla="*/ 142 w 146"/>
              <a:gd name="T35" fmla="*/ 0 h 39"/>
              <a:gd name="T36" fmla="*/ 36 w 146"/>
              <a:gd name="T37" fmla="*/ 28 h 39"/>
              <a:gd name="T38" fmla="*/ 29 w 146"/>
              <a:gd name="T39" fmla="*/ 22 h 39"/>
              <a:gd name="T40" fmla="*/ 36 w 146"/>
              <a:gd name="T41" fmla="*/ 15 h 39"/>
              <a:gd name="T42" fmla="*/ 43 w 146"/>
              <a:gd name="T43" fmla="*/ 21 h 39"/>
              <a:gd name="T44" fmla="*/ 36 w 146"/>
              <a:gd name="T45" fmla="*/ 28 h 39"/>
              <a:gd name="T46" fmla="*/ 60 w 146"/>
              <a:gd name="T47" fmla="*/ 28 h 39"/>
              <a:gd name="T48" fmla="*/ 53 w 146"/>
              <a:gd name="T49" fmla="*/ 22 h 39"/>
              <a:gd name="T50" fmla="*/ 60 w 146"/>
              <a:gd name="T51" fmla="*/ 15 h 39"/>
              <a:gd name="T52" fmla="*/ 67 w 146"/>
              <a:gd name="T53" fmla="*/ 21 h 39"/>
              <a:gd name="T54" fmla="*/ 60 w 146"/>
              <a:gd name="T55" fmla="*/ 28 h 39"/>
              <a:gd name="T56" fmla="*/ 84 w 146"/>
              <a:gd name="T57" fmla="*/ 28 h 39"/>
              <a:gd name="T58" fmla="*/ 77 w 146"/>
              <a:gd name="T59" fmla="*/ 22 h 39"/>
              <a:gd name="T60" fmla="*/ 84 w 146"/>
              <a:gd name="T61" fmla="*/ 15 h 39"/>
              <a:gd name="T62" fmla="*/ 91 w 146"/>
              <a:gd name="T63" fmla="*/ 22 h 39"/>
              <a:gd name="T64" fmla="*/ 84 w 146"/>
              <a:gd name="T65" fmla="*/ 28 h 39"/>
              <a:gd name="T66" fmla="*/ 108 w 146"/>
              <a:gd name="T67" fmla="*/ 28 h 39"/>
              <a:gd name="T68" fmla="*/ 101 w 146"/>
              <a:gd name="T69" fmla="*/ 22 h 39"/>
              <a:gd name="T70" fmla="*/ 108 w 146"/>
              <a:gd name="T71" fmla="*/ 15 h 39"/>
              <a:gd name="T72" fmla="*/ 115 w 146"/>
              <a:gd name="T73" fmla="*/ 22 h 39"/>
              <a:gd name="T74" fmla="*/ 108 w 146"/>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39">
                <a:moveTo>
                  <a:pt x="142" y="0"/>
                </a:moveTo>
                <a:cubicBezTo>
                  <a:pt x="5" y="0"/>
                  <a:pt x="5" y="0"/>
                  <a:pt x="5" y="0"/>
                </a:cubicBezTo>
                <a:cubicBezTo>
                  <a:pt x="0" y="0"/>
                  <a:pt x="0" y="0"/>
                  <a:pt x="0" y="4"/>
                </a:cubicBezTo>
                <a:cubicBezTo>
                  <a:pt x="0" y="17"/>
                  <a:pt x="0" y="17"/>
                  <a:pt x="0" y="17"/>
                </a:cubicBezTo>
                <a:cubicBezTo>
                  <a:pt x="0" y="26"/>
                  <a:pt x="4" y="34"/>
                  <a:pt x="12" y="39"/>
                </a:cubicBezTo>
                <a:cubicBezTo>
                  <a:pt x="13" y="38"/>
                  <a:pt x="14" y="38"/>
                  <a:pt x="15" y="37"/>
                </a:cubicBezTo>
                <a:cubicBezTo>
                  <a:pt x="21" y="35"/>
                  <a:pt x="28" y="35"/>
                  <a:pt x="34" y="37"/>
                </a:cubicBezTo>
                <a:cubicBezTo>
                  <a:pt x="38" y="39"/>
                  <a:pt x="42" y="39"/>
                  <a:pt x="46" y="37"/>
                </a:cubicBezTo>
                <a:cubicBezTo>
                  <a:pt x="52" y="35"/>
                  <a:pt x="59" y="35"/>
                  <a:pt x="65" y="37"/>
                </a:cubicBezTo>
                <a:cubicBezTo>
                  <a:pt x="69" y="39"/>
                  <a:pt x="73" y="39"/>
                  <a:pt x="77" y="37"/>
                </a:cubicBezTo>
                <a:cubicBezTo>
                  <a:pt x="80" y="36"/>
                  <a:pt x="83" y="35"/>
                  <a:pt x="87" y="35"/>
                </a:cubicBezTo>
                <a:cubicBezTo>
                  <a:pt x="90" y="35"/>
                  <a:pt x="93" y="36"/>
                  <a:pt x="96" y="37"/>
                </a:cubicBezTo>
                <a:cubicBezTo>
                  <a:pt x="100" y="39"/>
                  <a:pt x="104" y="39"/>
                  <a:pt x="108" y="37"/>
                </a:cubicBezTo>
                <a:cubicBezTo>
                  <a:pt x="114" y="35"/>
                  <a:pt x="121" y="35"/>
                  <a:pt x="127" y="37"/>
                </a:cubicBezTo>
                <a:cubicBezTo>
                  <a:pt x="128" y="38"/>
                  <a:pt x="129" y="38"/>
                  <a:pt x="130" y="38"/>
                </a:cubicBezTo>
                <a:cubicBezTo>
                  <a:pt x="145" y="4"/>
                  <a:pt x="145" y="4"/>
                  <a:pt x="145" y="4"/>
                </a:cubicBezTo>
                <a:cubicBezTo>
                  <a:pt x="146" y="1"/>
                  <a:pt x="146" y="0"/>
                  <a:pt x="146" y="0"/>
                </a:cubicBezTo>
                <a:cubicBezTo>
                  <a:pt x="146" y="0"/>
                  <a:pt x="145" y="0"/>
                  <a:pt x="142" y="0"/>
                </a:cubicBezTo>
                <a:close/>
                <a:moveTo>
                  <a:pt x="36" y="28"/>
                </a:moveTo>
                <a:cubicBezTo>
                  <a:pt x="32" y="28"/>
                  <a:pt x="29" y="25"/>
                  <a:pt x="29" y="22"/>
                </a:cubicBezTo>
                <a:cubicBezTo>
                  <a:pt x="29" y="18"/>
                  <a:pt x="32" y="15"/>
                  <a:pt x="36" y="15"/>
                </a:cubicBezTo>
                <a:cubicBezTo>
                  <a:pt x="39" y="15"/>
                  <a:pt x="43" y="18"/>
                  <a:pt x="43" y="21"/>
                </a:cubicBezTo>
                <a:cubicBezTo>
                  <a:pt x="43" y="25"/>
                  <a:pt x="39" y="28"/>
                  <a:pt x="36" y="28"/>
                </a:cubicBezTo>
                <a:close/>
                <a:moveTo>
                  <a:pt x="60" y="28"/>
                </a:moveTo>
                <a:cubicBezTo>
                  <a:pt x="56" y="28"/>
                  <a:pt x="53" y="25"/>
                  <a:pt x="53" y="22"/>
                </a:cubicBezTo>
                <a:cubicBezTo>
                  <a:pt x="53" y="18"/>
                  <a:pt x="56" y="15"/>
                  <a:pt x="60" y="15"/>
                </a:cubicBezTo>
                <a:cubicBezTo>
                  <a:pt x="64" y="15"/>
                  <a:pt x="67" y="18"/>
                  <a:pt x="67" y="21"/>
                </a:cubicBezTo>
                <a:cubicBezTo>
                  <a:pt x="67" y="25"/>
                  <a:pt x="64" y="28"/>
                  <a:pt x="60" y="28"/>
                </a:cubicBezTo>
                <a:close/>
                <a:moveTo>
                  <a:pt x="84" y="28"/>
                </a:moveTo>
                <a:cubicBezTo>
                  <a:pt x="80" y="28"/>
                  <a:pt x="77" y="25"/>
                  <a:pt x="77" y="22"/>
                </a:cubicBezTo>
                <a:cubicBezTo>
                  <a:pt x="77" y="18"/>
                  <a:pt x="80" y="15"/>
                  <a:pt x="84" y="15"/>
                </a:cubicBezTo>
                <a:cubicBezTo>
                  <a:pt x="88" y="15"/>
                  <a:pt x="91" y="18"/>
                  <a:pt x="91" y="22"/>
                </a:cubicBezTo>
                <a:cubicBezTo>
                  <a:pt x="91" y="25"/>
                  <a:pt x="88" y="28"/>
                  <a:pt x="84" y="28"/>
                </a:cubicBezTo>
                <a:close/>
                <a:moveTo>
                  <a:pt x="108" y="28"/>
                </a:moveTo>
                <a:cubicBezTo>
                  <a:pt x="104" y="28"/>
                  <a:pt x="101" y="25"/>
                  <a:pt x="101" y="22"/>
                </a:cubicBezTo>
                <a:cubicBezTo>
                  <a:pt x="101" y="18"/>
                  <a:pt x="104" y="15"/>
                  <a:pt x="108" y="15"/>
                </a:cubicBezTo>
                <a:cubicBezTo>
                  <a:pt x="112" y="15"/>
                  <a:pt x="115" y="18"/>
                  <a:pt x="115" y="22"/>
                </a:cubicBezTo>
                <a:cubicBezTo>
                  <a:pt x="115" y="25"/>
                  <a:pt x="112" y="28"/>
                  <a:pt x="10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9" name="Freeform 18"/>
          <p:cNvSpPr>
            <a:spLocks noEditPoints="1"/>
          </p:cNvSpPr>
          <p:nvPr userDrawn="1"/>
        </p:nvSpPr>
        <p:spPr bwMode="auto">
          <a:xfrm>
            <a:off x="2889244" y="4924399"/>
            <a:ext cx="1072286" cy="230364"/>
          </a:xfrm>
          <a:custGeom>
            <a:avLst/>
            <a:gdLst>
              <a:gd name="T0" fmla="*/ 84 w 89"/>
              <a:gd name="T1" fmla="*/ 0 h 19"/>
              <a:gd name="T2" fmla="*/ 4 w 89"/>
              <a:gd name="T3" fmla="*/ 0 h 19"/>
              <a:gd name="T4" fmla="*/ 0 w 89"/>
              <a:gd name="T5" fmla="*/ 5 h 19"/>
              <a:gd name="T6" fmla="*/ 0 w 89"/>
              <a:gd name="T7" fmla="*/ 19 h 19"/>
              <a:gd name="T8" fmla="*/ 89 w 89"/>
              <a:gd name="T9" fmla="*/ 19 h 19"/>
              <a:gd name="T10" fmla="*/ 89 w 89"/>
              <a:gd name="T11" fmla="*/ 5 h 19"/>
              <a:gd name="T12" fmla="*/ 84 w 89"/>
              <a:gd name="T13" fmla="*/ 0 h 19"/>
              <a:gd name="T14" fmla="*/ 26 w 89"/>
              <a:gd name="T15" fmla="*/ 15 h 19"/>
              <a:gd name="T16" fmla="*/ 17 w 89"/>
              <a:gd name="T17" fmla="*/ 15 h 19"/>
              <a:gd name="T18" fmla="*/ 17 w 89"/>
              <a:gd name="T19" fmla="*/ 5 h 19"/>
              <a:gd name="T20" fmla="*/ 26 w 89"/>
              <a:gd name="T21" fmla="*/ 5 h 19"/>
              <a:gd name="T22" fmla="*/ 26 w 89"/>
              <a:gd name="T23" fmla="*/ 15 h 19"/>
              <a:gd name="T24" fmla="*/ 42 w 89"/>
              <a:gd name="T25" fmla="*/ 15 h 19"/>
              <a:gd name="T26" fmla="*/ 32 w 89"/>
              <a:gd name="T27" fmla="*/ 15 h 19"/>
              <a:gd name="T28" fmla="*/ 32 w 89"/>
              <a:gd name="T29" fmla="*/ 5 h 19"/>
              <a:gd name="T30" fmla="*/ 42 w 89"/>
              <a:gd name="T31" fmla="*/ 5 h 19"/>
              <a:gd name="T32" fmla="*/ 42 w 89"/>
              <a:gd name="T33" fmla="*/ 15 h 19"/>
              <a:gd name="T34" fmla="*/ 57 w 89"/>
              <a:gd name="T35" fmla="*/ 15 h 19"/>
              <a:gd name="T36" fmla="*/ 47 w 89"/>
              <a:gd name="T37" fmla="*/ 15 h 19"/>
              <a:gd name="T38" fmla="*/ 47 w 89"/>
              <a:gd name="T39" fmla="*/ 5 h 19"/>
              <a:gd name="T40" fmla="*/ 57 w 89"/>
              <a:gd name="T41" fmla="*/ 5 h 19"/>
              <a:gd name="T42" fmla="*/ 57 w 89"/>
              <a:gd name="T43" fmla="*/ 15 h 19"/>
              <a:gd name="T44" fmla="*/ 72 w 89"/>
              <a:gd name="T45" fmla="*/ 15 h 19"/>
              <a:gd name="T46" fmla="*/ 62 w 89"/>
              <a:gd name="T47" fmla="*/ 15 h 19"/>
              <a:gd name="T48" fmla="*/ 62 w 89"/>
              <a:gd name="T49" fmla="*/ 5 h 19"/>
              <a:gd name="T50" fmla="*/ 72 w 89"/>
              <a:gd name="T51" fmla="*/ 5 h 19"/>
              <a:gd name="T52" fmla="*/ 72 w 89"/>
              <a:gd name="T5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19">
                <a:moveTo>
                  <a:pt x="84" y="0"/>
                </a:moveTo>
                <a:cubicBezTo>
                  <a:pt x="4" y="0"/>
                  <a:pt x="4" y="0"/>
                  <a:pt x="4" y="0"/>
                </a:cubicBezTo>
                <a:cubicBezTo>
                  <a:pt x="1" y="0"/>
                  <a:pt x="0" y="3"/>
                  <a:pt x="0" y="5"/>
                </a:cubicBezTo>
                <a:cubicBezTo>
                  <a:pt x="0" y="19"/>
                  <a:pt x="0" y="19"/>
                  <a:pt x="0" y="19"/>
                </a:cubicBezTo>
                <a:cubicBezTo>
                  <a:pt x="89" y="19"/>
                  <a:pt x="89" y="19"/>
                  <a:pt x="89" y="19"/>
                </a:cubicBezTo>
                <a:cubicBezTo>
                  <a:pt x="89" y="5"/>
                  <a:pt x="89" y="5"/>
                  <a:pt x="89" y="5"/>
                </a:cubicBezTo>
                <a:cubicBezTo>
                  <a:pt x="89" y="0"/>
                  <a:pt x="85" y="0"/>
                  <a:pt x="84" y="0"/>
                </a:cubicBezTo>
                <a:close/>
                <a:moveTo>
                  <a:pt x="26" y="15"/>
                </a:moveTo>
                <a:cubicBezTo>
                  <a:pt x="17" y="15"/>
                  <a:pt x="17" y="15"/>
                  <a:pt x="17" y="15"/>
                </a:cubicBezTo>
                <a:cubicBezTo>
                  <a:pt x="17" y="5"/>
                  <a:pt x="17" y="5"/>
                  <a:pt x="17" y="5"/>
                </a:cubicBezTo>
                <a:cubicBezTo>
                  <a:pt x="26" y="5"/>
                  <a:pt x="26" y="5"/>
                  <a:pt x="26" y="5"/>
                </a:cubicBezTo>
                <a:lnTo>
                  <a:pt x="26" y="15"/>
                </a:lnTo>
                <a:close/>
                <a:moveTo>
                  <a:pt x="42" y="15"/>
                </a:moveTo>
                <a:cubicBezTo>
                  <a:pt x="32" y="15"/>
                  <a:pt x="32" y="15"/>
                  <a:pt x="32" y="15"/>
                </a:cubicBezTo>
                <a:cubicBezTo>
                  <a:pt x="32" y="5"/>
                  <a:pt x="32" y="5"/>
                  <a:pt x="32" y="5"/>
                </a:cubicBezTo>
                <a:cubicBezTo>
                  <a:pt x="42" y="5"/>
                  <a:pt x="42" y="5"/>
                  <a:pt x="42" y="5"/>
                </a:cubicBezTo>
                <a:lnTo>
                  <a:pt x="42" y="15"/>
                </a:lnTo>
                <a:close/>
                <a:moveTo>
                  <a:pt x="57" y="15"/>
                </a:moveTo>
                <a:cubicBezTo>
                  <a:pt x="47" y="15"/>
                  <a:pt x="47" y="15"/>
                  <a:pt x="47" y="15"/>
                </a:cubicBezTo>
                <a:cubicBezTo>
                  <a:pt x="47" y="5"/>
                  <a:pt x="47" y="5"/>
                  <a:pt x="47" y="5"/>
                </a:cubicBezTo>
                <a:cubicBezTo>
                  <a:pt x="57" y="5"/>
                  <a:pt x="57" y="5"/>
                  <a:pt x="57" y="5"/>
                </a:cubicBezTo>
                <a:lnTo>
                  <a:pt x="57" y="15"/>
                </a:lnTo>
                <a:close/>
                <a:moveTo>
                  <a:pt x="72" y="15"/>
                </a:moveTo>
                <a:cubicBezTo>
                  <a:pt x="62" y="15"/>
                  <a:pt x="62" y="15"/>
                  <a:pt x="62" y="15"/>
                </a:cubicBezTo>
                <a:cubicBezTo>
                  <a:pt x="62" y="5"/>
                  <a:pt x="62" y="5"/>
                  <a:pt x="62" y="5"/>
                </a:cubicBezTo>
                <a:cubicBezTo>
                  <a:pt x="72" y="5"/>
                  <a:pt x="72" y="5"/>
                  <a:pt x="72" y="5"/>
                </a:cubicBezTo>
                <a:lnTo>
                  <a:pt x="7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20" name="Freeform 19"/>
          <p:cNvSpPr>
            <a:spLocks/>
          </p:cNvSpPr>
          <p:nvPr userDrawn="1"/>
        </p:nvSpPr>
        <p:spPr bwMode="auto">
          <a:xfrm>
            <a:off x="2671363" y="3367886"/>
            <a:ext cx="1120531" cy="820283"/>
          </a:xfrm>
          <a:custGeom>
            <a:avLst/>
            <a:gdLst>
              <a:gd name="T0" fmla="*/ 2 w 93"/>
              <a:gd name="T1" fmla="*/ 65 h 68"/>
              <a:gd name="T2" fmla="*/ 17 w 93"/>
              <a:gd name="T3" fmla="*/ 59 h 68"/>
              <a:gd name="T4" fmla="*/ 41 w 93"/>
              <a:gd name="T5" fmla="*/ 48 h 68"/>
              <a:gd name="T6" fmla="*/ 63 w 93"/>
              <a:gd name="T7" fmla="*/ 62 h 68"/>
              <a:gd name="T8" fmla="*/ 76 w 93"/>
              <a:gd name="T9" fmla="*/ 67 h 68"/>
              <a:gd name="T10" fmla="*/ 88 w 93"/>
              <a:gd name="T11" fmla="*/ 57 h 68"/>
              <a:gd name="T12" fmla="*/ 88 w 93"/>
              <a:gd name="T13" fmla="*/ 56 h 68"/>
              <a:gd name="T14" fmla="*/ 93 w 93"/>
              <a:gd name="T15" fmla="*/ 48 h 68"/>
              <a:gd name="T16" fmla="*/ 69 w 93"/>
              <a:gd name="T17" fmla="*/ 10 h 68"/>
              <a:gd name="T18" fmla="*/ 51 w 93"/>
              <a:gd name="T19" fmla="*/ 0 h 68"/>
              <a:gd name="T20" fmla="*/ 36 w 93"/>
              <a:gd name="T21" fmla="*/ 8 h 68"/>
              <a:gd name="T22" fmla="*/ 0 w 93"/>
              <a:gd name="T23" fmla="*/ 64 h 68"/>
              <a:gd name="T24" fmla="*/ 2 w 93"/>
              <a:gd name="T25"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68">
                <a:moveTo>
                  <a:pt x="2" y="65"/>
                </a:moveTo>
                <a:cubicBezTo>
                  <a:pt x="7" y="67"/>
                  <a:pt x="13" y="63"/>
                  <a:pt x="17" y="59"/>
                </a:cubicBezTo>
                <a:cubicBezTo>
                  <a:pt x="25" y="51"/>
                  <a:pt x="33" y="47"/>
                  <a:pt x="41" y="48"/>
                </a:cubicBezTo>
                <a:cubicBezTo>
                  <a:pt x="49" y="49"/>
                  <a:pt x="57" y="53"/>
                  <a:pt x="63" y="62"/>
                </a:cubicBezTo>
                <a:cubicBezTo>
                  <a:pt x="67" y="67"/>
                  <a:pt x="72" y="68"/>
                  <a:pt x="76" y="67"/>
                </a:cubicBezTo>
                <a:cubicBezTo>
                  <a:pt x="81" y="66"/>
                  <a:pt x="86" y="62"/>
                  <a:pt x="88" y="57"/>
                </a:cubicBezTo>
                <a:cubicBezTo>
                  <a:pt x="88" y="56"/>
                  <a:pt x="88" y="56"/>
                  <a:pt x="88" y="56"/>
                </a:cubicBezTo>
                <a:cubicBezTo>
                  <a:pt x="90" y="53"/>
                  <a:pt x="92" y="50"/>
                  <a:pt x="93" y="48"/>
                </a:cubicBezTo>
                <a:cubicBezTo>
                  <a:pt x="69" y="10"/>
                  <a:pt x="69" y="10"/>
                  <a:pt x="69" y="10"/>
                </a:cubicBezTo>
                <a:cubicBezTo>
                  <a:pt x="64" y="4"/>
                  <a:pt x="58" y="0"/>
                  <a:pt x="51" y="0"/>
                </a:cubicBezTo>
                <a:cubicBezTo>
                  <a:pt x="45" y="0"/>
                  <a:pt x="40" y="3"/>
                  <a:pt x="36" y="8"/>
                </a:cubicBezTo>
                <a:cubicBezTo>
                  <a:pt x="0" y="64"/>
                  <a:pt x="0" y="64"/>
                  <a:pt x="0" y="64"/>
                </a:cubicBezTo>
                <a:cubicBezTo>
                  <a:pt x="0" y="65"/>
                  <a:pt x="1" y="65"/>
                  <a:pt x="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21" name="Freeform 20"/>
          <p:cNvSpPr>
            <a:spLocks/>
          </p:cNvSpPr>
          <p:nvPr userDrawn="1"/>
        </p:nvSpPr>
        <p:spPr bwMode="auto">
          <a:xfrm>
            <a:off x="1804508" y="4055864"/>
            <a:ext cx="2988083" cy="1568966"/>
          </a:xfrm>
          <a:custGeom>
            <a:avLst/>
            <a:gdLst>
              <a:gd name="T0" fmla="*/ 239 w 248"/>
              <a:gd name="T1" fmla="*/ 106 h 130"/>
              <a:gd name="T2" fmla="*/ 171 w 248"/>
              <a:gd name="T3" fmla="*/ 0 h 130"/>
              <a:gd name="T4" fmla="*/ 169 w 248"/>
              <a:gd name="T5" fmla="*/ 3 h 130"/>
              <a:gd name="T6" fmla="*/ 150 w 248"/>
              <a:gd name="T7" fmla="*/ 20 h 130"/>
              <a:gd name="T8" fmla="*/ 146 w 248"/>
              <a:gd name="T9" fmla="*/ 20 h 130"/>
              <a:gd name="T10" fmla="*/ 128 w 248"/>
              <a:gd name="T11" fmla="*/ 11 h 130"/>
              <a:gd name="T12" fmla="*/ 113 w 248"/>
              <a:gd name="T13" fmla="*/ 0 h 130"/>
              <a:gd name="T14" fmla="*/ 95 w 248"/>
              <a:gd name="T15" fmla="*/ 9 h 130"/>
              <a:gd name="T16" fmla="*/ 71 w 248"/>
              <a:gd name="T17" fmla="*/ 18 h 130"/>
              <a:gd name="T18" fmla="*/ 66 w 248"/>
              <a:gd name="T19" fmla="*/ 15 h 130"/>
              <a:gd name="T20" fmla="*/ 9 w 248"/>
              <a:gd name="T21" fmla="*/ 104 h 130"/>
              <a:gd name="T22" fmla="*/ 3 w 248"/>
              <a:gd name="T23" fmla="*/ 126 h 130"/>
              <a:gd name="T24" fmla="*/ 11 w 248"/>
              <a:gd name="T25" fmla="*/ 130 h 130"/>
              <a:gd name="T26" fmla="*/ 59 w 248"/>
              <a:gd name="T27" fmla="*/ 130 h 130"/>
              <a:gd name="T28" fmla="*/ 56 w 248"/>
              <a:gd name="T29" fmla="*/ 116 h 130"/>
              <a:gd name="T30" fmla="*/ 56 w 248"/>
              <a:gd name="T31" fmla="*/ 103 h 130"/>
              <a:gd name="T32" fmla="*/ 69 w 248"/>
              <a:gd name="T33" fmla="*/ 91 h 130"/>
              <a:gd name="T34" fmla="*/ 82 w 248"/>
              <a:gd name="T35" fmla="*/ 91 h 130"/>
              <a:gd name="T36" fmla="*/ 82 w 248"/>
              <a:gd name="T37" fmla="*/ 77 h 130"/>
              <a:gd name="T38" fmla="*/ 94 w 248"/>
              <a:gd name="T39" fmla="*/ 65 h 130"/>
              <a:gd name="T40" fmla="*/ 115 w 248"/>
              <a:gd name="T41" fmla="*/ 65 h 130"/>
              <a:gd name="T42" fmla="*/ 111 w 248"/>
              <a:gd name="T43" fmla="*/ 54 h 130"/>
              <a:gd name="T44" fmla="*/ 111 w 248"/>
              <a:gd name="T45" fmla="*/ 54 h 130"/>
              <a:gd name="T46" fmla="*/ 123 w 248"/>
              <a:gd name="T47" fmla="*/ 46 h 130"/>
              <a:gd name="T48" fmla="*/ 132 w 248"/>
              <a:gd name="T49" fmla="*/ 46 h 130"/>
              <a:gd name="T50" fmla="*/ 145 w 248"/>
              <a:gd name="T51" fmla="*/ 55 h 130"/>
              <a:gd name="T52" fmla="*/ 149 w 248"/>
              <a:gd name="T53" fmla="*/ 65 h 130"/>
              <a:gd name="T54" fmla="*/ 174 w 248"/>
              <a:gd name="T55" fmla="*/ 65 h 130"/>
              <a:gd name="T56" fmla="*/ 186 w 248"/>
              <a:gd name="T57" fmla="*/ 77 h 130"/>
              <a:gd name="T58" fmla="*/ 186 w 248"/>
              <a:gd name="T59" fmla="*/ 91 h 130"/>
              <a:gd name="T60" fmla="*/ 206 w 248"/>
              <a:gd name="T61" fmla="*/ 91 h 130"/>
              <a:gd name="T62" fmla="*/ 218 w 248"/>
              <a:gd name="T63" fmla="*/ 99 h 130"/>
              <a:gd name="T64" fmla="*/ 216 w 248"/>
              <a:gd name="T65" fmla="*/ 106 h 130"/>
              <a:gd name="T66" fmla="*/ 205 w 248"/>
              <a:gd name="T67" fmla="*/ 130 h 130"/>
              <a:gd name="T68" fmla="*/ 237 w 248"/>
              <a:gd name="T69" fmla="*/ 130 h 130"/>
              <a:gd name="T70" fmla="*/ 237 w 248"/>
              <a:gd name="T71" fmla="*/ 130 h 130"/>
              <a:gd name="T72" fmla="*/ 245 w 248"/>
              <a:gd name="T73" fmla="*/ 126 h 130"/>
              <a:gd name="T74" fmla="*/ 239 w 248"/>
              <a:gd name="T75" fmla="*/ 10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30">
                <a:moveTo>
                  <a:pt x="239" y="106"/>
                </a:moveTo>
                <a:cubicBezTo>
                  <a:pt x="171" y="0"/>
                  <a:pt x="171" y="0"/>
                  <a:pt x="171" y="0"/>
                </a:cubicBezTo>
                <a:cubicBezTo>
                  <a:pt x="170" y="1"/>
                  <a:pt x="170" y="2"/>
                  <a:pt x="169" y="3"/>
                </a:cubicBezTo>
                <a:cubicBezTo>
                  <a:pt x="166" y="12"/>
                  <a:pt x="158" y="18"/>
                  <a:pt x="150" y="20"/>
                </a:cubicBezTo>
                <a:cubicBezTo>
                  <a:pt x="148" y="20"/>
                  <a:pt x="147" y="20"/>
                  <a:pt x="146" y="20"/>
                </a:cubicBezTo>
                <a:cubicBezTo>
                  <a:pt x="139" y="20"/>
                  <a:pt x="132" y="17"/>
                  <a:pt x="128" y="11"/>
                </a:cubicBezTo>
                <a:cubicBezTo>
                  <a:pt x="124" y="6"/>
                  <a:pt x="119" y="1"/>
                  <a:pt x="113" y="0"/>
                </a:cubicBezTo>
                <a:cubicBezTo>
                  <a:pt x="107" y="0"/>
                  <a:pt x="101" y="3"/>
                  <a:pt x="95" y="9"/>
                </a:cubicBezTo>
                <a:cubicBezTo>
                  <a:pt x="85" y="19"/>
                  <a:pt x="77" y="19"/>
                  <a:pt x="71" y="18"/>
                </a:cubicBezTo>
                <a:cubicBezTo>
                  <a:pt x="70" y="17"/>
                  <a:pt x="68" y="16"/>
                  <a:pt x="66" y="15"/>
                </a:cubicBezTo>
                <a:cubicBezTo>
                  <a:pt x="9" y="104"/>
                  <a:pt x="9" y="104"/>
                  <a:pt x="9" y="104"/>
                </a:cubicBezTo>
                <a:cubicBezTo>
                  <a:pt x="3" y="114"/>
                  <a:pt x="0" y="120"/>
                  <a:pt x="3" y="126"/>
                </a:cubicBezTo>
                <a:cubicBezTo>
                  <a:pt x="5" y="128"/>
                  <a:pt x="7" y="130"/>
                  <a:pt x="11" y="130"/>
                </a:cubicBezTo>
                <a:cubicBezTo>
                  <a:pt x="59" y="130"/>
                  <a:pt x="59" y="130"/>
                  <a:pt x="59" y="130"/>
                </a:cubicBezTo>
                <a:cubicBezTo>
                  <a:pt x="57" y="126"/>
                  <a:pt x="56" y="121"/>
                  <a:pt x="56" y="116"/>
                </a:cubicBezTo>
                <a:cubicBezTo>
                  <a:pt x="56" y="103"/>
                  <a:pt x="56" y="103"/>
                  <a:pt x="56" y="103"/>
                </a:cubicBezTo>
                <a:cubicBezTo>
                  <a:pt x="56" y="91"/>
                  <a:pt x="64" y="91"/>
                  <a:pt x="69" y="91"/>
                </a:cubicBezTo>
                <a:cubicBezTo>
                  <a:pt x="82" y="91"/>
                  <a:pt x="82" y="91"/>
                  <a:pt x="82" y="91"/>
                </a:cubicBezTo>
                <a:cubicBezTo>
                  <a:pt x="82" y="77"/>
                  <a:pt x="82" y="77"/>
                  <a:pt x="82" y="77"/>
                </a:cubicBezTo>
                <a:cubicBezTo>
                  <a:pt x="82" y="72"/>
                  <a:pt x="85" y="65"/>
                  <a:pt x="94" y="65"/>
                </a:cubicBezTo>
                <a:cubicBezTo>
                  <a:pt x="115" y="65"/>
                  <a:pt x="115" y="65"/>
                  <a:pt x="115" y="65"/>
                </a:cubicBezTo>
                <a:cubicBezTo>
                  <a:pt x="111" y="54"/>
                  <a:pt x="111" y="54"/>
                  <a:pt x="111" y="54"/>
                </a:cubicBezTo>
                <a:cubicBezTo>
                  <a:pt x="111" y="54"/>
                  <a:pt x="111" y="54"/>
                  <a:pt x="111" y="54"/>
                </a:cubicBezTo>
                <a:cubicBezTo>
                  <a:pt x="111" y="46"/>
                  <a:pt x="120" y="46"/>
                  <a:pt x="123" y="46"/>
                </a:cubicBezTo>
                <a:cubicBezTo>
                  <a:pt x="132" y="46"/>
                  <a:pt x="132" y="46"/>
                  <a:pt x="132" y="46"/>
                </a:cubicBezTo>
                <a:cubicBezTo>
                  <a:pt x="140" y="46"/>
                  <a:pt x="143" y="47"/>
                  <a:pt x="145" y="55"/>
                </a:cubicBezTo>
                <a:cubicBezTo>
                  <a:pt x="149" y="65"/>
                  <a:pt x="149" y="65"/>
                  <a:pt x="149" y="65"/>
                </a:cubicBezTo>
                <a:cubicBezTo>
                  <a:pt x="174" y="65"/>
                  <a:pt x="174" y="65"/>
                  <a:pt x="174" y="65"/>
                </a:cubicBezTo>
                <a:cubicBezTo>
                  <a:pt x="179" y="65"/>
                  <a:pt x="186" y="68"/>
                  <a:pt x="186" y="77"/>
                </a:cubicBezTo>
                <a:cubicBezTo>
                  <a:pt x="186" y="91"/>
                  <a:pt x="186" y="91"/>
                  <a:pt x="186" y="91"/>
                </a:cubicBezTo>
                <a:cubicBezTo>
                  <a:pt x="206" y="91"/>
                  <a:pt x="206" y="91"/>
                  <a:pt x="206" y="91"/>
                </a:cubicBezTo>
                <a:cubicBezTo>
                  <a:pt x="214" y="91"/>
                  <a:pt x="218" y="94"/>
                  <a:pt x="218" y="99"/>
                </a:cubicBezTo>
                <a:cubicBezTo>
                  <a:pt x="218" y="101"/>
                  <a:pt x="217" y="103"/>
                  <a:pt x="216" y="106"/>
                </a:cubicBezTo>
                <a:cubicBezTo>
                  <a:pt x="205" y="130"/>
                  <a:pt x="205" y="130"/>
                  <a:pt x="205" y="130"/>
                </a:cubicBezTo>
                <a:cubicBezTo>
                  <a:pt x="237" y="130"/>
                  <a:pt x="237" y="130"/>
                  <a:pt x="237" y="130"/>
                </a:cubicBezTo>
                <a:cubicBezTo>
                  <a:pt x="237" y="130"/>
                  <a:pt x="237" y="130"/>
                  <a:pt x="237" y="130"/>
                </a:cubicBezTo>
                <a:cubicBezTo>
                  <a:pt x="240" y="130"/>
                  <a:pt x="243" y="128"/>
                  <a:pt x="245" y="126"/>
                </a:cubicBezTo>
                <a:cubicBezTo>
                  <a:pt x="246" y="124"/>
                  <a:pt x="248" y="119"/>
                  <a:pt x="23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22" name="Freeform 21"/>
          <p:cNvSpPr>
            <a:spLocks/>
          </p:cNvSpPr>
          <p:nvPr userDrawn="1"/>
        </p:nvSpPr>
        <p:spPr bwMode="auto">
          <a:xfrm>
            <a:off x="1491693" y="3995161"/>
            <a:ext cx="806160" cy="1545619"/>
          </a:xfrm>
          <a:custGeom>
            <a:avLst/>
            <a:gdLst>
              <a:gd name="T0" fmla="*/ 61 w 67"/>
              <a:gd name="T1" fmla="*/ 57 h 128"/>
              <a:gd name="T2" fmla="*/ 48 w 67"/>
              <a:gd name="T3" fmla="*/ 35 h 128"/>
              <a:gd name="T4" fmla="*/ 55 w 67"/>
              <a:gd name="T5" fmla="*/ 35 h 128"/>
              <a:gd name="T6" fmla="*/ 35 w 67"/>
              <a:gd name="T7" fmla="*/ 2 h 128"/>
              <a:gd name="T8" fmla="*/ 31 w 67"/>
              <a:gd name="T9" fmla="*/ 1 h 128"/>
              <a:gd name="T10" fmla="*/ 11 w 67"/>
              <a:gd name="T11" fmla="*/ 35 h 128"/>
              <a:gd name="T12" fmla="*/ 18 w 67"/>
              <a:gd name="T13" fmla="*/ 35 h 128"/>
              <a:gd name="T14" fmla="*/ 5 w 67"/>
              <a:gd name="T15" fmla="*/ 57 h 128"/>
              <a:gd name="T16" fmla="*/ 13 w 67"/>
              <a:gd name="T17" fmla="*/ 57 h 128"/>
              <a:gd name="T18" fmla="*/ 0 w 67"/>
              <a:gd name="T19" fmla="*/ 82 h 128"/>
              <a:gd name="T20" fmla="*/ 28 w 67"/>
              <a:gd name="T21" fmla="*/ 82 h 128"/>
              <a:gd name="T22" fmla="*/ 28 w 67"/>
              <a:gd name="T23" fmla="*/ 128 h 128"/>
              <a:gd name="T24" fmla="*/ 38 w 67"/>
              <a:gd name="T25" fmla="*/ 128 h 128"/>
              <a:gd name="T26" fmla="*/ 38 w 67"/>
              <a:gd name="T27" fmla="*/ 82 h 128"/>
              <a:gd name="T28" fmla="*/ 67 w 67"/>
              <a:gd name="T29" fmla="*/ 82 h 128"/>
              <a:gd name="T30" fmla="*/ 53 w 67"/>
              <a:gd name="T31" fmla="*/ 57 h 128"/>
              <a:gd name="T32" fmla="*/ 61 w 67"/>
              <a:gd name="T33" fmla="*/ 5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28">
                <a:moveTo>
                  <a:pt x="61" y="57"/>
                </a:moveTo>
                <a:cubicBezTo>
                  <a:pt x="60" y="54"/>
                  <a:pt x="48" y="35"/>
                  <a:pt x="48" y="35"/>
                </a:cubicBezTo>
                <a:cubicBezTo>
                  <a:pt x="55" y="35"/>
                  <a:pt x="55" y="35"/>
                  <a:pt x="55" y="35"/>
                </a:cubicBezTo>
                <a:cubicBezTo>
                  <a:pt x="54" y="32"/>
                  <a:pt x="35" y="2"/>
                  <a:pt x="35" y="2"/>
                </a:cubicBezTo>
                <a:cubicBezTo>
                  <a:pt x="34" y="0"/>
                  <a:pt x="32" y="0"/>
                  <a:pt x="31" y="1"/>
                </a:cubicBezTo>
                <a:cubicBezTo>
                  <a:pt x="31" y="1"/>
                  <a:pt x="12" y="33"/>
                  <a:pt x="11" y="35"/>
                </a:cubicBezTo>
                <a:cubicBezTo>
                  <a:pt x="18" y="35"/>
                  <a:pt x="18" y="35"/>
                  <a:pt x="18" y="35"/>
                </a:cubicBezTo>
                <a:cubicBezTo>
                  <a:pt x="18" y="35"/>
                  <a:pt x="7" y="54"/>
                  <a:pt x="5" y="57"/>
                </a:cubicBezTo>
                <a:cubicBezTo>
                  <a:pt x="13" y="57"/>
                  <a:pt x="13" y="57"/>
                  <a:pt x="13" y="57"/>
                </a:cubicBezTo>
                <a:cubicBezTo>
                  <a:pt x="13" y="57"/>
                  <a:pt x="1" y="79"/>
                  <a:pt x="0" y="82"/>
                </a:cubicBezTo>
                <a:cubicBezTo>
                  <a:pt x="28" y="82"/>
                  <a:pt x="28" y="82"/>
                  <a:pt x="28" y="82"/>
                </a:cubicBezTo>
                <a:cubicBezTo>
                  <a:pt x="28" y="128"/>
                  <a:pt x="28" y="128"/>
                  <a:pt x="28" y="128"/>
                </a:cubicBezTo>
                <a:cubicBezTo>
                  <a:pt x="38" y="128"/>
                  <a:pt x="38" y="128"/>
                  <a:pt x="38" y="128"/>
                </a:cubicBezTo>
                <a:cubicBezTo>
                  <a:pt x="38" y="82"/>
                  <a:pt x="38" y="82"/>
                  <a:pt x="38" y="82"/>
                </a:cubicBezTo>
                <a:cubicBezTo>
                  <a:pt x="67" y="82"/>
                  <a:pt x="67" y="82"/>
                  <a:pt x="67" y="82"/>
                </a:cubicBezTo>
                <a:cubicBezTo>
                  <a:pt x="65" y="79"/>
                  <a:pt x="53" y="57"/>
                  <a:pt x="53" y="57"/>
                </a:cubicBezTo>
                <a:lnTo>
                  <a:pt x="6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pic>
        <p:nvPicPr>
          <p:cNvPr id="46" name="Picture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129912" y="471123"/>
            <a:ext cx="1611541" cy="345264"/>
          </a:xfrm>
          <a:prstGeom prst="rect">
            <a:avLst/>
          </a:prstGeom>
        </p:spPr>
      </p:pic>
    </p:spTree>
    <p:extLst>
      <p:ext uri="{BB962C8B-B14F-4D97-AF65-F5344CB8AC3E}">
        <p14:creationId xmlns:p14="http://schemas.microsoft.com/office/powerpoint/2010/main" val="51283401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2084186"/>
            <a:ext cx="8067760" cy="1793104"/>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9" y="471123"/>
            <a:ext cx="2507467" cy="537211"/>
          </a:xfrm>
          <a:prstGeom prst="rect">
            <a:avLst/>
          </a:prstGeom>
        </p:spPr>
      </p:pic>
      <p:grpSp>
        <p:nvGrpSpPr>
          <p:cNvPr id="8" name="Group 4"/>
          <p:cNvGrpSpPr>
            <a:grpSpLocks noChangeAspect="1"/>
          </p:cNvGrpSpPr>
          <p:nvPr userDrawn="1"/>
        </p:nvGrpSpPr>
        <p:grpSpPr bwMode="auto">
          <a:xfrm>
            <a:off x="6533386" y="2061991"/>
            <a:ext cx="5389375" cy="4513563"/>
            <a:chOff x="2611" y="1821"/>
            <a:chExt cx="990" cy="829"/>
          </a:xfrm>
        </p:grpSpPr>
        <p:sp>
          <p:nvSpPr>
            <p:cNvPr id="11" name="Freeform 5"/>
            <p:cNvSpPr>
              <a:spLocks noEditPoints="1"/>
            </p:cNvSpPr>
            <p:nvPr userDrawn="1"/>
          </p:nvSpPr>
          <p:spPr bwMode="auto">
            <a:xfrm>
              <a:off x="3025" y="1821"/>
              <a:ext cx="576" cy="507"/>
            </a:xfrm>
            <a:custGeom>
              <a:avLst/>
              <a:gdLst>
                <a:gd name="T0" fmla="*/ 136 w 243"/>
                <a:gd name="T1" fmla="*/ 168 h 213"/>
                <a:gd name="T2" fmla="*/ 191 w 243"/>
                <a:gd name="T3" fmla="*/ 199 h 213"/>
                <a:gd name="T4" fmla="*/ 166 w 243"/>
                <a:gd name="T5" fmla="*/ 199 h 213"/>
                <a:gd name="T6" fmla="*/ 185 w 243"/>
                <a:gd name="T7" fmla="*/ 202 h 213"/>
                <a:gd name="T8" fmla="*/ 210 w 243"/>
                <a:gd name="T9" fmla="*/ 202 h 213"/>
                <a:gd name="T10" fmla="*/ 204 w 243"/>
                <a:gd name="T11" fmla="*/ 196 h 213"/>
                <a:gd name="T12" fmla="*/ 185 w 243"/>
                <a:gd name="T13" fmla="*/ 207 h 213"/>
                <a:gd name="T14" fmla="*/ 160 w 243"/>
                <a:gd name="T15" fmla="*/ 207 h 213"/>
                <a:gd name="T16" fmla="*/ 134 w 243"/>
                <a:gd name="T17" fmla="*/ 207 h 213"/>
                <a:gd name="T18" fmla="*/ 115 w 243"/>
                <a:gd name="T19" fmla="*/ 213 h 213"/>
                <a:gd name="T20" fmla="*/ 141 w 243"/>
                <a:gd name="T21" fmla="*/ 213 h 213"/>
                <a:gd name="T22" fmla="*/ 166 w 243"/>
                <a:gd name="T23" fmla="*/ 213 h 213"/>
                <a:gd name="T24" fmla="*/ 191 w 243"/>
                <a:gd name="T25" fmla="*/ 213 h 213"/>
                <a:gd name="T26" fmla="*/ 216 w 243"/>
                <a:gd name="T27" fmla="*/ 213 h 213"/>
                <a:gd name="T28" fmla="*/ 148 w 243"/>
                <a:gd name="T29" fmla="*/ 164 h 213"/>
                <a:gd name="T30" fmla="*/ 148 w 243"/>
                <a:gd name="T31" fmla="*/ 164 h 213"/>
                <a:gd name="T32" fmla="*/ 143 w 243"/>
                <a:gd name="T33" fmla="*/ 145 h 213"/>
                <a:gd name="T34" fmla="*/ 146 w 243"/>
                <a:gd name="T35" fmla="*/ 145 h 213"/>
                <a:gd name="T36" fmla="*/ 157 w 243"/>
                <a:gd name="T37" fmla="*/ 138 h 213"/>
                <a:gd name="T38" fmla="*/ 235 w 243"/>
                <a:gd name="T39" fmla="*/ 147 h 213"/>
                <a:gd name="T40" fmla="*/ 228 w 243"/>
                <a:gd name="T41" fmla="*/ 66 h 213"/>
                <a:gd name="T42" fmla="*/ 214 w 243"/>
                <a:gd name="T43" fmla="*/ 19 h 213"/>
                <a:gd name="T44" fmla="*/ 188 w 243"/>
                <a:gd name="T45" fmla="*/ 66 h 213"/>
                <a:gd name="T46" fmla="*/ 161 w 243"/>
                <a:gd name="T47" fmla="*/ 42 h 213"/>
                <a:gd name="T48" fmla="*/ 108 w 243"/>
                <a:gd name="T49" fmla="*/ 6 h 213"/>
                <a:gd name="T50" fmla="*/ 100 w 243"/>
                <a:gd name="T51" fmla="*/ 165 h 213"/>
                <a:gd name="T52" fmla="*/ 118 w 243"/>
                <a:gd name="T53" fmla="*/ 184 h 213"/>
                <a:gd name="T54" fmla="*/ 162 w 243"/>
                <a:gd name="T55" fmla="*/ 184 h 213"/>
                <a:gd name="T56" fmla="*/ 194 w 243"/>
                <a:gd name="T57" fmla="*/ 184 h 213"/>
                <a:gd name="T58" fmla="*/ 236 w 243"/>
                <a:gd name="T59" fmla="*/ 165 h 213"/>
                <a:gd name="T60" fmla="*/ 208 w 243"/>
                <a:gd name="T61" fmla="*/ 87 h 213"/>
                <a:gd name="T62" fmla="*/ 114 w 243"/>
                <a:gd name="T63" fmla="*/ 11 h 213"/>
                <a:gd name="T64" fmla="*/ 133 w 243"/>
                <a:gd name="T65" fmla="*/ 67 h 213"/>
                <a:gd name="T66" fmla="*/ 83 w 243"/>
                <a:gd name="T67" fmla="*/ 62 h 213"/>
                <a:gd name="T68" fmla="*/ 198 w 243"/>
                <a:gd name="T69" fmla="*/ 181 h 213"/>
                <a:gd name="T70" fmla="*/ 167 w 243"/>
                <a:gd name="T71" fmla="*/ 179 h 213"/>
                <a:gd name="T72" fmla="*/ 129 w 243"/>
                <a:gd name="T73" fmla="*/ 180 h 213"/>
                <a:gd name="T74" fmla="*/ 104 w 243"/>
                <a:gd name="T75" fmla="*/ 155 h 213"/>
                <a:gd name="T76" fmla="*/ 209 w 243"/>
                <a:gd name="T77" fmla="*/ 155 h 213"/>
                <a:gd name="T78" fmla="*/ 123 w 243"/>
                <a:gd name="T79" fmla="*/ 147 h 213"/>
                <a:gd name="T80" fmla="*/ 143 w 243"/>
                <a:gd name="T81" fmla="*/ 120 h 213"/>
                <a:gd name="T82" fmla="*/ 159 w 243"/>
                <a:gd name="T83" fmla="*/ 122 h 213"/>
                <a:gd name="T84" fmla="*/ 213 w 243"/>
                <a:gd name="T85" fmla="*/ 158 h 213"/>
                <a:gd name="T86" fmla="*/ 192 w 243"/>
                <a:gd name="T87" fmla="*/ 147 h 213"/>
                <a:gd name="T88" fmla="*/ 163 w 243"/>
                <a:gd name="T89" fmla="*/ 121 h 213"/>
                <a:gd name="T90" fmla="*/ 142 w 243"/>
                <a:gd name="T91" fmla="*/ 128 h 213"/>
                <a:gd name="T92" fmla="*/ 108 w 243"/>
                <a:gd name="T93" fmla="*/ 147 h 213"/>
                <a:gd name="T94" fmla="*/ 15 w 243"/>
                <a:gd name="T95" fmla="*/ 149 h 213"/>
                <a:gd name="T96" fmla="*/ 108 w 243"/>
                <a:gd name="T97" fmla="*/ 55 h 213"/>
                <a:gd name="T98" fmla="*/ 152 w 243"/>
                <a:gd name="T99" fmla="*/ 58 h 213"/>
                <a:gd name="T100" fmla="*/ 213 w 243"/>
                <a:gd name="T101" fmla="*/ 158 h 213"/>
                <a:gd name="T102" fmla="*/ 170 w 243"/>
                <a:gd name="T103" fmla="*/ 168 h 213"/>
                <a:gd name="T104" fmla="*/ 168 w 243"/>
                <a:gd name="T105" fmla="*/ 145 h 213"/>
                <a:gd name="T106" fmla="*/ 177 w 243"/>
                <a:gd name="T107" fmla="*/ 16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3">
                  <a:moveTo>
                    <a:pt x="131" y="164"/>
                  </a:moveTo>
                  <a:cubicBezTo>
                    <a:pt x="128" y="164"/>
                    <a:pt x="126" y="166"/>
                    <a:pt x="126" y="168"/>
                  </a:cubicBezTo>
                  <a:cubicBezTo>
                    <a:pt x="126" y="171"/>
                    <a:pt x="128" y="172"/>
                    <a:pt x="131" y="172"/>
                  </a:cubicBezTo>
                  <a:cubicBezTo>
                    <a:pt x="134" y="172"/>
                    <a:pt x="136" y="171"/>
                    <a:pt x="136" y="168"/>
                  </a:cubicBezTo>
                  <a:cubicBezTo>
                    <a:pt x="136" y="166"/>
                    <a:pt x="133" y="164"/>
                    <a:pt x="131" y="164"/>
                  </a:cubicBezTo>
                  <a:close/>
                  <a:moveTo>
                    <a:pt x="204" y="196"/>
                  </a:moveTo>
                  <a:cubicBezTo>
                    <a:pt x="201" y="196"/>
                    <a:pt x="199" y="196"/>
                    <a:pt x="197" y="197"/>
                  </a:cubicBezTo>
                  <a:cubicBezTo>
                    <a:pt x="195" y="198"/>
                    <a:pt x="193" y="199"/>
                    <a:pt x="191" y="199"/>
                  </a:cubicBezTo>
                  <a:cubicBezTo>
                    <a:pt x="189" y="199"/>
                    <a:pt x="187" y="198"/>
                    <a:pt x="185" y="197"/>
                  </a:cubicBezTo>
                  <a:cubicBezTo>
                    <a:pt x="183" y="196"/>
                    <a:pt x="181" y="196"/>
                    <a:pt x="179" y="196"/>
                  </a:cubicBezTo>
                  <a:cubicBezTo>
                    <a:pt x="176" y="196"/>
                    <a:pt x="174" y="196"/>
                    <a:pt x="172" y="197"/>
                  </a:cubicBezTo>
                  <a:cubicBezTo>
                    <a:pt x="170" y="198"/>
                    <a:pt x="168" y="199"/>
                    <a:pt x="166" y="199"/>
                  </a:cubicBezTo>
                  <a:cubicBezTo>
                    <a:pt x="166" y="203"/>
                    <a:pt x="166" y="203"/>
                    <a:pt x="166" y="203"/>
                  </a:cubicBezTo>
                  <a:cubicBezTo>
                    <a:pt x="168" y="203"/>
                    <a:pt x="170" y="203"/>
                    <a:pt x="172" y="202"/>
                  </a:cubicBezTo>
                  <a:cubicBezTo>
                    <a:pt x="174" y="201"/>
                    <a:pt x="176" y="201"/>
                    <a:pt x="179" y="201"/>
                  </a:cubicBezTo>
                  <a:cubicBezTo>
                    <a:pt x="181" y="201"/>
                    <a:pt x="183" y="201"/>
                    <a:pt x="185" y="202"/>
                  </a:cubicBezTo>
                  <a:cubicBezTo>
                    <a:pt x="187" y="203"/>
                    <a:pt x="189" y="203"/>
                    <a:pt x="191" y="203"/>
                  </a:cubicBezTo>
                  <a:cubicBezTo>
                    <a:pt x="193" y="203"/>
                    <a:pt x="195" y="203"/>
                    <a:pt x="197" y="202"/>
                  </a:cubicBezTo>
                  <a:cubicBezTo>
                    <a:pt x="199" y="201"/>
                    <a:pt x="201" y="201"/>
                    <a:pt x="204" y="201"/>
                  </a:cubicBezTo>
                  <a:cubicBezTo>
                    <a:pt x="206" y="201"/>
                    <a:pt x="208" y="201"/>
                    <a:pt x="210" y="202"/>
                  </a:cubicBezTo>
                  <a:cubicBezTo>
                    <a:pt x="212" y="203"/>
                    <a:pt x="214" y="203"/>
                    <a:pt x="216" y="203"/>
                  </a:cubicBezTo>
                  <a:cubicBezTo>
                    <a:pt x="216" y="199"/>
                    <a:pt x="216" y="199"/>
                    <a:pt x="216" y="199"/>
                  </a:cubicBezTo>
                  <a:cubicBezTo>
                    <a:pt x="214" y="199"/>
                    <a:pt x="212" y="198"/>
                    <a:pt x="210" y="197"/>
                  </a:cubicBezTo>
                  <a:cubicBezTo>
                    <a:pt x="208" y="196"/>
                    <a:pt x="206" y="196"/>
                    <a:pt x="204" y="196"/>
                  </a:cubicBezTo>
                  <a:close/>
                  <a:moveTo>
                    <a:pt x="204" y="206"/>
                  </a:moveTo>
                  <a:cubicBezTo>
                    <a:pt x="201" y="206"/>
                    <a:pt x="199" y="206"/>
                    <a:pt x="197" y="207"/>
                  </a:cubicBezTo>
                  <a:cubicBezTo>
                    <a:pt x="195" y="208"/>
                    <a:pt x="193" y="208"/>
                    <a:pt x="191" y="208"/>
                  </a:cubicBezTo>
                  <a:cubicBezTo>
                    <a:pt x="189" y="208"/>
                    <a:pt x="187" y="208"/>
                    <a:pt x="185" y="207"/>
                  </a:cubicBezTo>
                  <a:cubicBezTo>
                    <a:pt x="183" y="206"/>
                    <a:pt x="181" y="206"/>
                    <a:pt x="179" y="206"/>
                  </a:cubicBezTo>
                  <a:cubicBezTo>
                    <a:pt x="176" y="206"/>
                    <a:pt x="174" y="206"/>
                    <a:pt x="172" y="207"/>
                  </a:cubicBezTo>
                  <a:cubicBezTo>
                    <a:pt x="170" y="208"/>
                    <a:pt x="168" y="208"/>
                    <a:pt x="166" y="208"/>
                  </a:cubicBezTo>
                  <a:cubicBezTo>
                    <a:pt x="164" y="208"/>
                    <a:pt x="162" y="208"/>
                    <a:pt x="160" y="207"/>
                  </a:cubicBezTo>
                  <a:cubicBezTo>
                    <a:pt x="158" y="206"/>
                    <a:pt x="156" y="206"/>
                    <a:pt x="153" y="206"/>
                  </a:cubicBezTo>
                  <a:cubicBezTo>
                    <a:pt x="151" y="206"/>
                    <a:pt x="149" y="206"/>
                    <a:pt x="147" y="207"/>
                  </a:cubicBezTo>
                  <a:cubicBezTo>
                    <a:pt x="145" y="208"/>
                    <a:pt x="143" y="208"/>
                    <a:pt x="141" y="208"/>
                  </a:cubicBezTo>
                  <a:cubicBezTo>
                    <a:pt x="138" y="208"/>
                    <a:pt x="136" y="208"/>
                    <a:pt x="134" y="207"/>
                  </a:cubicBezTo>
                  <a:cubicBezTo>
                    <a:pt x="132" y="206"/>
                    <a:pt x="130" y="206"/>
                    <a:pt x="128" y="206"/>
                  </a:cubicBezTo>
                  <a:cubicBezTo>
                    <a:pt x="126" y="206"/>
                    <a:pt x="124" y="206"/>
                    <a:pt x="122" y="207"/>
                  </a:cubicBezTo>
                  <a:cubicBezTo>
                    <a:pt x="120" y="208"/>
                    <a:pt x="118" y="208"/>
                    <a:pt x="115" y="208"/>
                  </a:cubicBezTo>
                  <a:cubicBezTo>
                    <a:pt x="115" y="213"/>
                    <a:pt x="115" y="213"/>
                    <a:pt x="115" y="213"/>
                  </a:cubicBezTo>
                  <a:cubicBezTo>
                    <a:pt x="118" y="213"/>
                    <a:pt x="120" y="212"/>
                    <a:pt x="122" y="212"/>
                  </a:cubicBezTo>
                  <a:cubicBezTo>
                    <a:pt x="124" y="211"/>
                    <a:pt x="126" y="210"/>
                    <a:pt x="128" y="210"/>
                  </a:cubicBezTo>
                  <a:cubicBezTo>
                    <a:pt x="130" y="210"/>
                    <a:pt x="132" y="211"/>
                    <a:pt x="134" y="212"/>
                  </a:cubicBezTo>
                  <a:cubicBezTo>
                    <a:pt x="136" y="212"/>
                    <a:pt x="138" y="213"/>
                    <a:pt x="141" y="213"/>
                  </a:cubicBezTo>
                  <a:cubicBezTo>
                    <a:pt x="143" y="213"/>
                    <a:pt x="145" y="212"/>
                    <a:pt x="147" y="212"/>
                  </a:cubicBezTo>
                  <a:cubicBezTo>
                    <a:pt x="149" y="211"/>
                    <a:pt x="151" y="210"/>
                    <a:pt x="153" y="210"/>
                  </a:cubicBezTo>
                  <a:cubicBezTo>
                    <a:pt x="156" y="210"/>
                    <a:pt x="158" y="211"/>
                    <a:pt x="160" y="212"/>
                  </a:cubicBezTo>
                  <a:cubicBezTo>
                    <a:pt x="162" y="212"/>
                    <a:pt x="164" y="213"/>
                    <a:pt x="166" y="213"/>
                  </a:cubicBezTo>
                  <a:cubicBezTo>
                    <a:pt x="168" y="213"/>
                    <a:pt x="170" y="212"/>
                    <a:pt x="172" y="212"/>
                  </a:cubicBezTo>
                  <a:cubicBezTo>
                    <a:pt x="174" y="211"/>
                    <a:pt x="176" y="210"/>
                    <a:pt x="179" y="210"/>
                  </a:cubicBezTo>
                  <a:cubicBezTo>
                    <a:pt x="181" y="210"/>
                    <a:pt x="183" y="211"/>
                    <a:pt x="185" y="212"/>
                  </a:cubicBezTo>
                  <a:cubicBezTo>
                    <a:pt x="187" y="212"/>
                    <a:pt x="189" y="213"/>
                    <a:pt x="191" y="213"/>
                  </a:cubicBezTo>
                  <a:cubicBezTo>
                    <a:pt x="193" y="213"/>
                    <a:pt x="195" y="212"/>
                    <a:pt x="197" y="212"/>
                  </a:cubicBezTo>
                  <a:cubicBezTo>
                    <a:pt x="199" y="211"/>
                    <a:pt x="201" y="210"/>
                    <a:pt x="204" y="210"/>
                  </a:cubicBezTo>
                  <a:cubicBezTo>
                    <a:pt x="206" y="210"/>
                    <a:pt x="208" y="211"/>
                    <a:pt x="210" y="212"/>
                  </a:cubicBezTo>
                  <a:cubicBezTo>
                    <a:pt x="212" y="212"/>
                    <a:pt x="214" y="213"/>
                    <a:pt x="216" y="213"/>
                  </a:cubicBezTo>
                  <a:cubicBezTo>
                    <a:pt x="216" y="208"/>
                    <a:pt x="216" y="208"/>
                    <a:pt x="216" y="208"/>
                  </a:cubicBezTo>
                  <a:cubicBezTo>
                    <a:pt x="214" y="208"/>
                    <a:pt x="212" y="208"/>
                    <a:pt x="210" y="207"/>
                  </a:cubicBezTo>
                  <a:cubicBezTo>
                    <a:pt x="208" y="206"/>
                    <a:pt x="206" y="206"/>
                    <a:pt x="204" y="206"/>
                  </a:cubicBezTo>
                  <a:close/>
                  <a:moveTo>
                    <a:pt x="148" y="164"/>
                  </a:moveTo>
                  <a:cubicBezTo>
                    <a:pt x="145" y="164"/>
                    <a:pt x="143" y="166"/>
                    <a:pt x="143" y="168"/>
                  </a:cubicBezTo>
                  <a:cubicBezTo>
                    <a:pt x="143" y="171"/>
                    <a:pt x="145" y="172"/>
                    <a:pt x="148" y="172"/>
                  </a:cubicBezTo>
                  <a:cubicBezTo>
                    <a:pt x="151" y="172"/>
                    <a:pt x="153" y="170"/>
                    <a:pt x="153" y="168"/>
                  </a:cubicBezTo>
                  <a:cubicBezTo>
                    <a:pt x="153" y="166"/>
                    <a:pt x="151" y="164"/>
                    <a:pt x="148" y="164"/>
                  </a:cubicBezTo>
                  <a:close/>
                  <a:moveTo>
                    <a:pt x="143" y="138"/>
                  </a:moveTo>
                  <a:cubicBezTo>
                    <a:pt x="136" y="138"/>
                    <a:pt x="136" y="138"/>
                    <a:pt x="136" y="138"/>
                  </a:cubicBezTo>
                  <a:cubicBezTo>
                    <a:pt x="136" y="145"/>
                    <a:pt x="136" y="145"/>
                    <a:pt x="136" y="145"/>
                  </a:cubicBezTo>
                  <a:cubicBezTo>
                    <a:pt x="143" y="145"/>
                    <a:pt x="143" y="145"/>
                    <a:pt x="143" y="145"/>
                  </a:cubicBezTo>
                  <a:lnTo>
                    <a:pt x="143" y="138"/>
                  </a:lnTo>
                  <a:close/>
                  <a:moveTo>
                    <a:pt x="153" y="138"/>
                  </a:moveTo>
                  <a:cubicBezTo>
                    <a:pt x="146" y="138"/>
                    <a:pt x="146" y="138"/>
                    <a:pt x="146" y="138"/>
                  </a:cubicBezTo>
                  <a:cubicBezTo>
                    <a:pt x="146" y="145"/>
                    <a:pt x="146" y="145"/>
                    <a:pt x="146" y="145"/>
                  </a:cubicBezTo>
                  <a:cubicBezTo>
                    <a:pt x="153" y="145"/>
                    <a:pt x="153" y="145"/>
                    <a:pt x="153" y="145"/>
                  </a:cubicBezTo>
                  <a:lnTo>
                    <a:pt x="153" y="138"/>
                  </a:lnTo>
                  <a:close/>
                  <a:moveTo>
                    <a:pt x="164" y="138"/>
                  </a:moveTo>
                  <a:cubicBezTo>
                    <a:pt x="157" y="138"/>
                    <a:pt x="157" y="138"/>
                    <a:pt x="157" y="138"/>
                  </a:cubicBezTo>
                  <a:cubicBezTo>
                    <a:pt x="157" y="145"/>
                    <a:pt x="157" y="145"/>
                    <a:pt x="157" y="145"/>
                  </a:cubicBezTo>
                  <a:cubicBezTo>
                    <a:pt x="164" y="145"/>
                    <a:pt x="164" y="145"/>
                    <a:pt x="164" y="145"/>
                  </a:cubicBezTo>
                  <a:lnTo>
                    <a:pt x="164" y="138"/>
                  </a:lnTo>
                  <a:close/>
                  <a:moveTo>
                    <a:pt x="235" y="147"/>
                  </a:moveTo>
                  <a:cubicBezTo>
                    <a:pt x="216" y="120"/>
                    <a:pt x="216" y="120"/>
                    <a:pt x="216" y="120"/>
                  </a:cubicBezTo>
                  <a:cubicBezTo>
                    <a:pt x="216" y="87"/>
                    <a:pt x="216" y="87"/>
                    <a:pt x="216" y="87"/>
                  </a:cubicBezTo>
                  <a:cubicBezTo>
                    <a:pt x="240" y="87"/>
                    <a:pt x="240" y="87"/>
                    <a:pt x="240" y="87"/>
                  </a:cubicBezTo>
                  <a:cubicBezTo>
                    <a:pt x="239" y="84"/>
                    <a:pt x="228" y="66"/>
                    <a:pt x="228" y="66"/>
                  </a:cubicBezTo>
                  <a:cubicBezTo>
                    <a:pt x="236" y="66"/>
                    <a:pt x="236" y="66"/>
                    <a:pt x="236" y="66"/>
                  </a:cubicBezTo>
                  <a:cubicBezTo>
                    <a:pt x="234" y="63"/>
                    <a:pt x="225" y="47"/>
                    <a:pt x="225" y="47"/>
                  </a:cubicBezTo>
                  <a:cubicBezTo>
                    <a:pt x="231" y="47"/>
                    <a:pt x="231" y="47"/>
                    <a:pt x="231" y="47"/>
                  </a:cubicBezTo>
                  <a:cubicBezTo>
                    <a:pt x="229" y="44"/>
                    <a:pt x="214" y="19"/>
                    <a:pt x="214" y="19"/>
                  </a:cubicBezTo>
                  <a:cubicBezTo>
                    <a:pt x="213" y="17"/>
                    <a:pt x="211" y="17"/>
                    <a:pt x="210" y="19"/>
                  </a:cubicBezTo>
                  <a:cubicBezTo>
                    <a:pt x="210" y="19"/>
                    <a:pt x="195" y="45"/>
                    <a:pt x="194" y="47"/>
                  </a:cubicBezTo>
                  <a:cubicBezTo>
                    <a:pt x="199" y="47"/>
                    <a:pt x="199" y="47"/>
                    <a:pt x="199" y="47"/>
                  </a:cubicBezTo>
                  <a:cubicBezTo>
                    <a:pt x="199" y="47"/>
                    <a:pt x="190" y="63"/>
                    <a:pt x="188" y="66"/>
                  </a:cubicBezTo>
                  <a:cubicBezTo>
                    <a:pt x="196" y="66"/>
                    <a:pt x="196" y="66"/>
                    <a:pt x="196" y="66"/>
                  </a:cubicBezTo>
                  <a:cubicBezTo>
                    <a:pt x="196" y="66"/>
                    <a:pt x="191" y="74"/>
                    <a:pt x="187" y="80"/>
                  </a:cubicBezTo>
                  <a:cubicBezTo>
                    <a:pt x="161" y="43"/>
                    <a:pt x="161" y="43"/>
                    <a:pt x="161" y="43"/>
                  </a:cubicBezTo>
                  <a:cubicBezTo>
                    <a:pt x="161" y="42"/>
                    <a:pt x="161" y="42"/>
                    <a:pt x="161" y="42"/>
                  </a:cubicBezTo>
                  <a:cubicBezTo>
                    <a:pt x="161" y="42"/>
                    <a:pt x="161" y="43"/>
                    <a:pt x="160" y="43"/>
                  </a:cubicBezTo>
                  <a:cubicBezTo>
                    <a:pt x="136" y="8"/>
                    <a:pt x="136" y="8"/>
                    <a:pt x="136" y="8"/>
                  </a:cubicBezTo>
                  <a:cubicBezTo>
                    <a:pt x="132" y="3"/>
                    <a:pt x="127" y="0"/>
                    <a:pt x="121" y="0"/>
                  </a:cubicBezTo>
                  <a:cubicBezTo>
                    <a:pt x="116" y="0"/>
                    <a:pt x="112" y="3"/>
                    <a:pt x="108" y="6"/>
                  </a:cubicBezTo>
                  <a:cubicBezTo>
                    <a:pt x="9" y="145"/>
                    <a:pt x="9" y="145"/>
                    <a:pt x="9" y="145"/>
                  </a:cubicBezTo>
                  <a:cubicBezTo>
                    <a:pt x="3" y="153"/>
                    <a:pt x="0" y="158"/>
                    <a:pt x="2" y="162"/>
                  </a:cubicBezTo>
                  <a:cubicBezTo>
                    <a:pt x="3" y="163"/>
                    <a:pt x="4" y="165"/>
                    <a:pt x="7" y="165"/>
                  </a:cubicBezTo>
                  <a:cubicBezTo>
                    <a:pt x="100" y="165"/>
                    <a:pt x="100" y="165"/>
                    <a:pt x="100" y="165"/>
                  </a:cubicBezTo>
                  <a:cubicBezTo>
                    <a:pt x="100" y="174"/>
                    <a:pt x="104" y="181"/>
                    <a:pt x="112" y="185"/>
                  </a:cubicBezTo>
                  <a:cubicBezTo>
                    <a:pt x="112" y="186"/>
                    <a:pt x="112" y="186"/>
                    <a:pt x="112" y="186"/>
                  </a:cubicBezTo>
                  <a:cubicBezTo>
                    <a:pt x="113" y="186"/>
                    <a:pt x="113" y="186"/>
                    <a:pt x="113" y="186"/>
                  </a:cubicBezTo>
                  <a:cubicBezTo>
                    <a:pt x="115" y="186"/>
                    <a:pt x="116" y="185"/>
                    <a:pt x="118" y="184"/>
                  </a:cubicBezTo>
                  <a:cubicBezTo>
                    <a:pt x="121" y="183"/>
                    <a:pt x="124" y="183"/>
                    <a:pt x="127" y="184"/>
                  </a:cubicBezTo>
                  <a:cubicBezTo>
                    <a:pt x="131" y="186"/>
                    <a:pt x="136" y="186"/>
                    <a:pt x="140" y="184"/>
                  </a:cubicBezTo>
                  <a:cubicBezTo>
                    <a:pt x="143" y="183"/>
                    <a:pt x="147" y="183"/>
                    <a:pt x="150" y="184"/>
                  </a:cubicBezTo>
                  <a:cubicBezTo>
                    <a:pt x="154" y="186"/>
                    <a:pt x="158" y="186"/>
                    <a:pt x="162" y="184"/>
                  </a:cubicBezTo>
                  <a:cubicBezTo>
                    <a:pt x="165" y="183"/>
                    <a:pt x="169" y="183"/>
                    <a:pt x="172" y="184"/>
                  </a:cubicBezTo>
                  <a:cubicBezTo>
                    <a:pt x="174" y="185"/>
                    <a:pt x="176" y="186"/>
                    <a:pt x="178" y="186"/>
                  </a:cubicBezTo>
                  <a:cubicBezTo>
                    <a:pt x="180" y="186"/>
                    <a:pt x="183" y="185"/>
                    <a:pt x="185" y="184"/>
                  </a:cubicBezTo>
                  <a:cubicBezTo>
                    <a:pt x="188" y="183"/>
                    <a:pt x="191" y="183"/>
                    <a:pt x="194" y="184"/>
                  </a:cubicBezTo>
                  <a:cubicBezTo>
                    <a:pt x="196" y="185"/>
                    <a:pt x="198" y="186"/>
                    <a:pt x="200" y="186"/>
                  </a:cubicBezTo>
                  <a:cubicBezTo>
                    <a:pt x="201" y="186"/>
                    <a:pt x="201" y="186"/>
                    <a:pt x="201" y="186"/>
                  </a:cubicBezTo>
                  <a:cubicBezTo>
                    <a:pt x="210" y="165"/>
                    <a:pt x="210" y="165"/>
                    <a:pt x="210" y="165"/>
                  </a:cubicBezTo>
                  <a:cubicBezTo>
                    <a:pt x="236" y="165"/>
                    <a:pt x="236" y="165"/>
                    <a:pt x="236" y="165"/>
                  </a:cubicBezTo>
                  <a:cubicBezTo>
                    <a:pt x="236" y="165"/>
                    <a:pt x="236" y="165"/>
                    <a:pt x="236" y="165"/>
                  </a:cubicBezTo>
                  <a:cubicBezTo>
                    <a:pt x="238" y="165"/>
                    <a:pt x="240" y="164"/>
                    <a:pt x="241" y="162"/>
                  </a:cubicBezTo>
                  <a:cubicBezTo>
                    <a:pt x="242" y="161"/>
                    <a:pt x="243" y="157"/>
                    <a:pt x="235" y="147"/>
                  </a:cubicBezTo>
                  <a:close/>
                  <a:moveTo>
                    <a:pt x="208" y="87"/>
                  </a:moveTo>
                  <a:cubicBezTo>
                    <a:pt x="208" y="109"/>
                    <a:pt x="208" y="109"/>
                    <a:pt x="208" y="109"/>
                  </a:cubicBezTo>
                  <a:cubicBezTo>
                    <a:pt x="192" y="87"/>
                    <a:pt x="192" y="87"/>
                    <a:pt x="192" y="87"/>
                  </a:cubicBezTo>
                  <a:lnTo>
                    <a:pt x="208" y="87"/>
                  </a:lnTo>
                  <a:close/>
                  <a:moveTo>
                    <a:pt x="114" y="11"/>
                  </a:moveTo>
                  <a:cubicBezTo>
                    <a:pt x="118" y="6"/>
                    <a:pt x="126" y="7"/>
                    <a:pt x="130" y="13"/>
                  </a:cubicBezTo>
                  <a:cubicBezTo>
                    <a:pt x="153" y="45"/>
                    <a:pt x="153" y="45"/>
                    <a:pt x="153" y="45"/>
                  </a:cubicBezTo>
                  <a:cubicBezTo>
                    <a:pt x="150" y="47"/>
                    <a:pt x="148" y="51"/>
                    <a:pt x="146" y="56"/>
                  </a:cubicBezTo>
                  <a:cubicBezTo>
                    <a:pt x="143" y="62"/>
                    <a:pt x="138" y="66"/>
                    <a:pt x="133" y="67"/>
                  </a:cubicBezTo>
                  <a:cubicBezTo>
                    <a:pt x="130" y="67"/>
                    <a:pt x="128" y="65"/>
                    <a:pt x="126" y="62"/>
                  </a:cubicBezTo>
                  <a:cubicBezTo>
                    <a:pt x="121" y="54"/>
                    <a:pt x="115" y="49"/>
                    <a:pt x="109" y="49"/>
                  </a:cubicBezTo>
                  <a:cubicBezTo>
                    <a:pt x="102" y="48"/>
                    <a:pt x="96" y="52"/>
                    <a:pt x="90" y="59"/>
                  </a:cubicBezTo>
                  <a:cubicBezTo>
                    <a:pt x="87" y="62"/>
                    <a:pt x="85" y="63"/>
                    <a:pt x="83" y="62"/>
                  </a:cubicBezTo>
                  <a:cubicBezTo>
                    <a:pt x="81" y="62"/>
                    <a:pt x="80" y="61"/>
                    <a:pt x="79" y="59"/>
                  </a:cubicBezTo>
                  <a:lnTo>
                    <a:pt x="114" y="11"/>
                  </a:lnTo>
                  <a:close/>
                  <a:moveTo>
                    <a:pt x="209" y="155"/>
                  </a:moveTo>
                  <a:cubicBezTo>
                    <a:pt x="198" y="181"/>
                    <a:pt x="198" y="181"/>
                    <a:pt x="198" y="181"/>
                  </a:cubicBezTo>
                  <a:cubicBezTo>
                    <a:pt x="198" y="181"/>
                    <a:pt x="197" y="181"/>
                    <a:pt x="196" y="180"/>
                  </a:cubicBezTo>
                  <a:cubicBezTo>
                    <a:pt x="192" y="179"/>
                    <a:pt x="187" y="179"/>
                    <a:pt x="183" y="180"/>
                  </a:cubicBezTo>
                  <a:cubicBezTo>
                    <a:pt x="180" y="182"/>
                    <a:pt x="176" y="182"/>
                    <a:pt x="174" y="180"/>
                  </a:cubicBezTo>
                  <a:cubicBezTo>
                    <a:pt x="172" y="179"/>
                    <a:pt x="169" y="179"/>
                    <a:pt x="167" y="179"/>
                  </a:cubicBezTo>
                  <a:cubicBezTo>
                    <a:pt x="165" y="179"/>
                    <a:pt x="163" y="180"/>
                    <a:pt x="161" y="180"/>
                  </a:cubicBezTo>
                  <a:cubicBezTo>
                    <a:pt x="158" y="182"/>
                    <a:pt x="154" y="182"/>
                    <a:pt x="151" y="180"/>
                  </a:cubicBezTo>
                  <a:cubicBezTo>
                    <a:pt x="147" y="179"/>
                    <a:pt x="142" y="179"/>
                    <a:pt x="138" y="180"/>
                  </a:cubicBezTo>
                  <a:cubicBezTo>
                    <a:pt x="135" y="182"/>
                    <a:pt x="132" y="182"/>
                    <a:pt x="129" y="180"/>
                  </a:cubicBezTo>
                  <a:cubicBezTo>
                    <a:pt x="125" y="178"/>
                    <a:pt x="120" y="179"/>
                    <a:pt x="116" y="180"/>
                  </a:cubicBezTo>
                  <a:cubicBezTo>
                    <a:pt x="115" y="181"/>
                    <a:pt x="114" y="181"/>
                    <a:pt x="113" y="181"/>
                  </a:cubicBezTo>
                  <a:cubicBezTo>
                    <a:pt x="107" y="178"/>
                    <a:pt x="104" y="172"/>
                    <a:pt x="104" y="165"/>
                  </a:cubicBezTo>
                  <a:cubicBezTo>
                    <a:pt x="104" y="155"/>
                    <a:pt x="104" y="155"/>
                    <a:pt x="104" y="155"/>
                  </a:cubicBezTo>
                  <a:cubicBezTo>
                    <a:pt x="104" y="152"/>
                    <a:pt x="105" y="152"/>
                    <a:pt x="108" y="152"/>
                  </a:cubicBezTo>
                  <a:cubicBezTo>
                    <a:pt x="207" y="152"/>
                    <a:pt x="207" y="152"/>
                    <a:pt x="207" y="152"/>
                  </a:cubicBezTo>
                  <a:cubicBezTo>
                    <a:pt x="210" y="152"/>
                    <a:pt x="210" y="152"/>
                    <a:pt x="210" y="153"/>
                  </a:cubicBezTo>
                  <a:cubicBezTo>
                    <a:pt x="210" y="153"/>
                    <a:pt x="210" y="153"/>
                    <a:pt x="209" y="155"/>
                  </a:cubicBezTo>
                  <a:close/>
                  <a:moveTo>
                    <a:pt x="184" y="133"/>
                  </a:moveTo>
                  <a:cubicBezTo>
                    <a:pt x="185" y="133"/>
                    <a:pt x="188" y="133"/>
                    <a:pt x="188" y="137"/>
                  </a:cubicBezTo>
                  <a:cubicBezTo>
                    <a:pt x="188" y="147"/>
                    <a:pt x="188" y="147"/>
                    <a:pt x="188" y="147"/>
                  </a:cubicBezTo>
                  <a:cubicBezTo>
                    <a:pt x="123" y="147"/>
                    <a:pt x="123" y="147"/>
                    <a:pt x="123" y="147"/>
                  </a:cubicBezTo>
                  <a:cubicBezTo>
                    <a:pt x="123" y="137"/>
                    <a:pt x="123" y="137"/>
                    <a:pt x="123" y="137"/>
                  </a:cubicBezTo>
                  <a:cubicBezTo>
                    <a:pt x="123" y="136"/>
                    <a:pt x="123" y="133"/>
                    <a:pt x="127" y="133"/>
                  </a:cubicBezTo>
                  <a:lnTo>
                    <a:pt x="184" y="133"/>
                  </a:lnTo>
                  <a:close/>
                  <a:moveTo>
                    <a:pt x="143" y="120"/>
                  </a:moveTo>
                  <a:cubicBezTo>
                    <a:pt x="143" y="120"/>
                    <a:pt x="143" y="120"/>
                    <a:pt x="143" y="120"/>
                  </a:cubicBezTo>
                  <a:cubicBezTo>
                    <a:pt x="144" y="120"/>
                    <a:pt x="144" y="119"/>
                    <a:pt x="147" y="119"/>
                  </a:cubicBezTo>
                  <a:cubicBezTo>
                    <a:pt x="154" y="119"/>
                    <a:pt x="154" y="119"/>
                    <a:pt x="154" y="119"/>
                  </a:cubicBezTo>
                  <a:cubicBezTo>
                    <a:pt x="158" y="119"/>
                    <a:pt x="158" y="119"/>
                    <a:pt x="159" y="122"/>
                  </a:cubicBezTo>
                  <a:cubicBezTo>
                    <a:pt x="161" y="128"/>
                    <a:pt x="161" y="128"/>
                    <a:pt x="161" y="128"/>
                  </a:cubicBezTo>
                  <a:cubicBezTo>
                    <a:pt x="147" y="128"/>
                    <a:pt x="147" y="128"/>
                    <a:pt x="147" y="128"/>
                  </a:cubicBezTo>
                  <a:lnTo>
                    <a:pt x="143" y="120"/>
                  </a:lnTo>
                  <a:close/>
                  <a:moveTo>
                    <a:pt x="213" y="158"/>
                  </a:moveTo>
                  <a:cubicBezTo>
                    <a:pt x="213" y="157"/>
                    <a:pt x="213" y="157"/>
                    <a:pt x="213" y="157"/>
                  </a:cubicBezTo>
                  <a:cubicBezTo>
                    <a:pt x="214" y="155"/>
                    <a:pt x="215" y="154"/>
                    <a:pt x="215" y="153"/>
                  </a:cubicBezTo>
                  <a:cubicBezTo>
                    <a:pt x="215" y="147"/>
                    <a:pt x="209" y="147"/>
                    <a:pt x="207" y="147"/>
                  </a:cubicBezTo>
                  <a:cubicBezTo>
                    <a:pt x="192" y="147"/>
                    <a:pt x="192" y="147"/>
                    <a:pt x="192" y="147"/>
                  </a:cubicBezTo>
                  <a:cubicBezTo>
                    <a:pt x="192" y="137"/>
                    <a:pt x="192" y="137"/>
                    <a:pt x="192" y="137"/>
                  </a:cubicBezTo>
                  <a:cubicBezTo>
                    <a:pt x="192" y="131"/>
                    <a:pt x="188" y="128"/>
                    <a:pt x="184" y="128"/>
                  </a:cubicBezTo>
                  <a:cubicBezTo>
                    <a:pt x="165" y="128"/>
                    <a:pt x="165" y="128"/>
                    <a:pt x="165" y="128"/>
                  </a:cubicBezTo>
                  <a:cubicBezTo>
                    <a:pt x="163" y="121"/>
                    <a:pt x="163" y="121"/>
                    <a:pt x="163" y="121"/>
                  </a:cubicBezTo>
                  <a:cubicBezTo>
                    <a:pt x="162" y="115"/>
                    <a:pt x="159" y="115"/>
                    <a:pt x="154" y="115"/>
                  </a:cubicBezTo>
                  <a:cubicBezTo>
                    <a:pt x="147" y="115"/>
                    <a:pt x="147" y="115"/>
                    <a:pt x="147" y="115"/>
                  </a:cubicBezTo>
                  <a:cubicBezTo>
                    <a:pt x="145" y="115"/>
                    <a:pt x="139" y="115"/>
                    <a:pt x="139" y="120"/>
                  </a:cubicBezTo>
                  <a:cubicBezTo>
                    <a:pt x="142" y="128"/>
                    <a:pt x="142" y="128"/>
                    <a:pt x="142" y="128"/>
                  </a:cubicBezTo>
                  <a:cubicBezTo>
                    <a:pt x="127" y="128"/>
                    <a:pt x="127" y="128"/>
                    <a:pt x="127" y="128"/>
                  </a:cubicBezTo>
                  <a:cubicBezTo>
                    <a:pt x="121" y="128"/>
                    <a:pt x="118" y="133"/>
                    <a:pt x="118" y="137"/>
                  </a:cubicBezTo>
                  <a:cubicBezTo>
                    <a:pt x="118" y="147"/>
                    <a:pt x="118" y="147"/>
                    <a:pt x="118" y="147"/>
                  </a:cubicBezTo>
                  <a:cubicBezTo>
                    <a:pt x="108" y="147"/>
                    <a:pt x="108" y="147"/>
                    <a:pt x="108" y="147"/>
                  </a:cubicBezTo>
                  <a:cubicBezTo>
                    <a:pt x="105" y="147"/>
                    <a:pt x="100" y="147"/>
                    <a:pt x="100" y="155"/>
                  </a:cubicBezTo>
                  <a:cubicBezTo>
                    <a:pt x="100" y="158"/>
                    <a:pt x="100" y="158"/>
                    <a:pt x="100" y="158"/>
                  </a:cubicBezTo>
                  <a:cubicBezTo>
                    <a:pt x="9" y="158"/>
                    <a:pt x="9" y="158"/>
                    <a:pt x="9" y="158"/>
                  </a:cubicBezTo>
                  <a:cubicBezTo>
                    <a:pt x="10" y="156"/>
                    <a:pt x="12" y="154"/>
                    <a:pt x="15" y="149"/>
                  </a:cubicBezTo>
                  <a:cubicBezTo>
                    <a:pt x="75" y="65"/>
                    <a:pt x="75" y="65"/>
                    <a:pt x="75" y="65"/>
                  </a:cubicBezTo>
                  <a:cubicBezTo>
                    <a:pt x="77" y="67"/>
                    <a:pt x="79" y="68"/>
                    <a:pt x="81" y="69"/>
                  </a:cubicBezTo>
                  <a:cubicBezTo>
                    <a:pt x="86" y="70"/>
                    <a:pt x="91" y="68"/>
                    <a:pt x="95" y="64"/>
                  </a:cubicBezTo>
                  <a:cubicBezTo>
                    <a:pt x="100" y="58"/>
                    <a:pt x="104" y="55"/>
                    <a:pt x="108" y="55"/>
                  </a:cubicBezTo>
                  <a:cubicBezTo>
                    <a:pt x="113" y="56"/>
                    <a:pt x="117" y="61"/>
                    <a:pt x="120" y="65"/>
                  </a:cubicBezTo>
                  <a:cubicBezTo>
                    <a:pt x="123" y="70"/>
                    <a:pt x="128" y="73"/>
                    <a:pt x="133" y="73"/>
                  </a:cubicBezTo>
                  <a:cubicBezTo>
                    <a:pt x="133" y="73"/>
                    <a:pt x="133" y="73"/>
                    <a:pt x="134" y="73"/>
                  </a:cubicBezTo>
                  <a:cubicBezTo>
                    <a:pt x="141" y="73"/>
                    <a:pt x="148" y="67"/>
                    <a:pt x="152" y="58"/>
                  </a:cubicBezTo>
                  <a:cubicBezTo>
                    <a:pt x="154" y="54"/>
                    <a:pt x="155" y="52"/>
                    <a:pt x="157" y="51"/>
                  </a:cubicBezTo>
                  <a:cubicBezTo>
                    <a:pt x="229" y="151"/>
                    <a:pt x="229" y="151"/>
                    <a:pt x="229" y="151"/>
                  </a:cubicBezTo>
                  <a:cubicBezTo>
                    <a:pt x="231" y="154"/>
                    <a:pt x="233" y="156"/>
                    <a:pt x="234" y="158"/>
                  </a:cubicBezTo>
                  <a:lnTo>
                    <a:pt x="213" y="158"/>
                  </a:lnTo>
                  <a:close/>
                  <a:moveTo>
                    <a:pt x="165" y="164"/>
                  </a:moveTo>
                  <a:cubicBezTo>
                    <a:pt x="163" y="164"/>
                    <a:pt x="160" y="166"/>
                    <a:pt x="160" y="168"/>
                  </a:cubicBezTo>
                  <a:cubicBezTo>
                    <a:pt x="160" y="171"/>
                    <a:pt x="163" y="173"/>
                    <a:pt x="165" y="173"/>
                  </a:cubicBezTo>
                  <a:cubicBezTo>
                    <a:pt x="168" y="173"/>
                    <a:pt x="170" y="171"/>
                    <a:pt x="170" y="168"/>
                  </a:cubicBezTo>
                  <a:cubicBezTo>
                    <a:pt x="170" y="166"/>
                    <a:pt x="168" y="164"/>
                    <a:pt x="165" y="164"/>
                  </a:cubicBezTo>
                  <a:close/>
                  <a:moveTo>
                    <a:pt x="175" y="138"/>
                  </a:moveTo>
                  <a:cubicBezTo>
                    <a:pt x="168" y="138"/>
                    <a:pt x="168" y="138"/>
                    <a:pt x="168" y="138"/>
                  </a:cubicBezTo>
                  <a:cubicBezTo>
                    <a:pt x="168" y="145"/>
                    <a:pt x="168" y="145"/>
                    <a:pt x="168" y="145"/>
                  </a:cubicBezTo>
                  <a:cubicBezTo>
                    <a:pt x="175" y="145"/>
                    <a:pt x="175" y="145"/>
                    <a:pt x="175" y="145"/>
                  </a:cubicBezTo>
                  <a:lnTo>
                    <a:pt x="175" y="138"/>
                  </a:lnTo>
                  <a:close/>
                  <a:moveTo>
                    <a:pt x="182" y="164"/>
                  </a:moveTo>
                  <a:cubicBezTo>
                    <a:pt x="179" y="164"/>
                    <a:pt x="177" y="166"/>
                    <a:pt x="177" y="168"/>
                  </a:cubicBezTo>
                  <a:cubicBezTo>
                    <a:pt x="177" y="171"/>
                    <a:pt x="179" y="173"/>
                    <a:pt x="182" y="173"/>
                  </a:cubicBezTo>
                  <a:cubicBezTo>
                    <a:pt x="185" y="173"/>
                    <a:pt x="187" y="171"/>
                    <a:pt x="187" y="168"/>
                  </a:cubicBezTo>
                  <a:cubicBezTo>
                    <a:pt x="187" y="166"/>
                    <a:pt x="185" y="164"/>
                    <a:pt x="182" y="164"/>
                  </a:cubicBez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2" name="Line 6"/>
            <p:cNvSpPr>
              <a:spLocks noChangeShapeType="1"/>
            </p:cNvSpPr>
            <p:nvPr userDrawn="1"/>
          </p:nvSpPr>
          <p:spPr bwMode="auto">
            <a:xfrm>
              <a:off x="3371" y="2130"/>
              <a:ext cx="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3" name="Freeform 7"/>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4" name="Freeform 8"/>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5" name="Freeform 9"/>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solidFill>
              <a:srgbClr val="FBD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6" name="Freeform 10"/>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7" name="Freeform 11"/>
            <p:cNvSpPr>
              <a:spLocks noEditPoints="1"/>
            </p:cNvSpPr>
            <p:nvPr userDrawn="1"/>
          </p:nvSpPr>
          <p:spPr bwMode="auto">
            <a:xfrm>
              <a:off x="2668" y="2357"/>
              <a:ext cx="208" cy="255"/>
            </a:xfrm>
            <a:custGeom>
              <a:avLst/>
              <a:gdLst>
                <a:gd name="T0" fmla="*/ 60 w 88"/>
                <a:gd name="T1" fmla="*/ 98 h 107"/>
                <a:gd name="T2" fmla="*/ 78 w 88"/>
                <a:gd name="T3" fmla="*/ 103 h 107"/>
                <a:gd name="T4" fmla="*/ 83 w 88"/>
                <a:gd name="T5" fmla="*/ 85 h 107"/>
                <a:gd name="T6" fmla="*/ 66 w 88"/>
                <a:gd name="T7" fmla="*/ 79 h 107"/>
                <a:gd name="T8" fmla="*/ 59 w 88"/>
                <a:gd name="T9" fmla="*/ 67 h 107"/>
                <a:gd name="T10" fmla="*/ 56 w 88"/>
                <a:gd name="T11" fmla="*/ 68 h 107"/>
                <a:gd name="T12" fmla="*/ 64 w 88"/>
                <a:gd name="T13" fmla="*/ 80 h 107"/>
                <a:gd name="T14" fmla="*/ 60 w 88"/>
                <a:gd name="T15" fmla="*/ 98 h 107"/>
                <a:gd name="T16" fmla="*/ 14 w 88"/>
                <a:gd name="T17" fmla="*/ 66 h 107"/>
                <a:gd name="T18" fmla="*/ 27 w 88"/>
                <a:gd name="T19" fmla="*/ 73 h 107"/>
                <a:gd name="T20" fmla="*/ 34 w 88"/>
                <a:gd name="T21" fmla="*/ 62 h 107"/>
                <a:gd name="T22" fmla="*/ 41 w 88"/>
                <a:gd name="T23" fmla="*/ 60 h 107"/>
                <a:gd name="T24" fmla="*/ 41 w 88"/>
                <a:gd name="T25" fmla="*/ 58 h 107"/>
                <a:gd name="T26" fmla="*/ 33 w 88"/>
                <a:gd name="T27" fmla="*/ 60 h 107"/>
                <a:gd name="T28" fmla="*/ 21 w 88"/>
                <a:gd name="T29" fmla="*/ 54 h 107"/>
                <a:gd name="T30" fmla="*/ 14 w 88"/>
                <a:gd name="T31" fmla="*/ 66 h 107"/>
                <a:gd name="T32" fmla="*/ 41 w 88"/>
                <a:gd name="T33" fmla="*/ 27 h 107"/>
                <a:gd name="T34" fmla="*/ 25 w 88"/>
                <a:gd name="T35" fmla="*/ 4 h 107"/>
                <a:gd name="T36" fmla="*/ 2 w 88"/>
                <a:gd name="T37" fmla="*/ 19 h 107"/>
                <a:gd name="T38" fmla="*/ 18 w 88"/>
                <a:gd name="T39" fmla="*/ 42 h 107"/>
                <a:gd name="T40" fmla="*/ 33 w 88"/>
                <a:gd name="T41" fmla="*/ 39 h 107"/>
                <a:gd name="T42" fmla="*/ 42 w 88"/>
                <a:gd name="T43" fmla="*/ 48 h 107"/>
                <a:gd name="T44" fmla="*/ 46 w 88"/>
                <a:gd name="T45" fmla="*/ 44 h 107"/>
                <a:gd name="T46" fmla="*/ 37 w 88"/>
                <a:gd name="T47" fmla="*/ 35 h 107"/>
                <a:gd name="T48" fmla="*/ 41 w 88"/>
                <a:gd name="T49" fmla="*/ 27 h 107"/>
                <a:gd name="T50" fmla="*/ 58 w 88"/>
                <a:gd name="T51" fmla="*/ 46 h 107"/>
                <a:gd name="T52" fmla="*/ 44 w 88"/>
                <a:gd name="T53" fmla="*/ 50 h 107"/>
                <a:gd name="T54" fmla="*/ 49 w 88"/>
                <a:gd name="T55" fmla="*/ 64 h 107"/>
                <a:gd name="T56" fmla="*/ 63 w 88"/>
                <a:gd name="T57" fmla="*/ 60 h 107"/>
                <a:gd name="T58" fmla="*/ 58 w 88"/>
                <a:gd name="T59" fmla="*/ 46 h 107"/>
                <a:gd name="T60" fmla="*/ 79 w 88"/>
                <a:gd name="T61" fmla="*/ 3 h 107"/>
                <a:gd name="T62" fmla="*/ 61 w 88"/>
                <a:gd name="T63" fmla="*/ 9 h 107"/>
                <a:gd name="T64" fmla="*/ 66 w 88"/>
                <a:gd name="T65" fmla="*/ 26 h 107"/>
                <a:gd name="T66" fmla="*/ 57 w 88"/>
                <a:gd name="T67" fmla="*/ 42 h 107"/>
                <a:gd name="T68" fmla="*/ 60 w 88"/>
                <a:gd name="T69" fmla="*/ 43 h 107"/>
                <a:gd name="T70" fmla="*/ 60 w 88"/>
                <a:gd name="T71" fmla="*/ 43 h 107"/>
                <a:gd name="T72" fmla="*/ 68 w 88"/>
                <a:gd name="T73" fmla="*/ 28 h 107"/>
                <a:gd name="T74" fmla="*/ 85 w 88"/>
                <a:gd name="T75" fmla="*/ 21 h 107"/>
                <a:gd name="T76" fmla="*/ 79 w 88"/>
                <a:gd name="T77"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07">
                  <a:moveTo>
                    <a:pt x="60" y="98"/>
                  </a:moveTo>
                  <a:cubicBezTo>
                    <a:pt x="63" y="104"/>
                    <a:pt x="72" y="107"/>
                    <a:pt x="78" y="103"/>
                  </a:cubicBezTo>
                  <a:cubicBezTo>
                    <a:pt x="85" y="99"/>
                    <a:pt x="87" y="91"/>
                    <a:pt x="83" y="85"/>
                  </a:cubicBezTo>
                  <a:cubicBezTo>
                    <a:pt x="80" y="78"/>
                    <a:pt x="72" y="76"/>
                    <a:pt x="66" y="79"/>
                  </a:cubicBezTo>
                  <a:cubicBezTo>
                    <a:pt x="59" y="67"/>
                    <a:pt x="59" y="67"/>
                    <a:pt x="59" y="67"/>
                  </a:cubicBezTo>
                  <a:cubicBezTo>
                    <a:pt x="58" y="67"/>
                    <a:pt x="57" y="67"/>
                    <a:pt x="56" y="68"/>
                  </a:cubicBezTo>
                  <a:cubicBezTo>
                    <a:pt x="64" y="80"/>
                    <a:pt x="64" y="80"/>
                    <a:pt x="64" y="80"/>
                  </a:cubicBezTo>
                  <a:cubicBezTo>
                    <a:pt x="58" y="84"/>
                    <a:pt x="56" y="92"/>
                    <a:pt x="60" y="98"/>
                  </a:cubicBezTo>
                  <a:moveTo>
                    <a:pt x="14" y="66"/>
                  </a:moveTo>
                  <a:cubicBezTo>
                    <a:pt x="16" y="71"/>
                    <a:pt x="21" y="74"/>
                    <a:pt x="27" y="73"/>
                  </a:cubicBezTo>
                  <a:cubicBezTo>
                    <a:pt x="32" y="72"/>
                    <a:pt x="35" y="67"/>
                    <a:pt x="34" y="62"/>
                  </a:cubicBezTo>
                  <a:cubicBezTo>
                    <a:pt x="41" y="60"/>
                    <a:pt x="41" y="60"/>
                    <a:pt x="41" y="60"/>
                  </a:cubicBezTo>
                  <a:cubicBezTo>
                    <a:pt x="41" y="59"/>
                    <a:pt x="41" y="58"/>
                    <a:pt x="41" y="58"/>
                  </a:cubicBezTo>
                  <a:cubicBezTo>
                    <a:pt x="33" y="60"/>
                    <a:pt x="33" y="60"/>
                    <a:pt x="33" y="60"/>
                  </a:cubicBezTo>
                  <a:cubicBezTo>
                    <a:pt x="31" y="55"/>
                    <a:pt x="26" y="52"/>
                    <a:pt x="21" y="54"/>
                  </a:cubicBezTo>
                  <a:cubicBezTo>
                    <a:pt x="16" y="55"/>
                    <a:pt x="13" y="61"/>
                    <a:pt x="14" y="66"/>
                  </a:cubicBezTo>
                  <a:moveTo>
                    <a:pt x="41" y="27"/>
                  </a:moveTo>
                  <a:cubicBezTo>
                    <a:pt x="43" y="16"/>
                    <a:pt x="36" y="6"/>
                    <a:pt x="25" y="4"/>
                  </a:cubicBezTo>
                  <a:cubicBezTo>
                    <a:pt x="15" y="2"/>
                    <a:pt x="5" y="9"/>
                    <a:pt x="2" y="19"/>
                  </a:cubicBezTo>
                  <a:cubicBezTo>
                    <a:pt x="0" y="30"/>
                    <a:pt x="7" y="40"/>
                    <a:pt x="18" y="42"/>
                  </a:cubicBezTo>
                  <a:cubicBezTo>
                    <a:pt x="23" y="43"/>
                    <a:pt x="28" y="42"/>
                    <a:pt x="33" y="39"/>
                  </a:cubicBezTo>
                  <a:cubicBezTo>
                    <a:pt x="42" y="48"/>
                    <a:pt x="42" y="48"/>
                    <a:pt x="42" y="48"/>
                  </a:cubicBezTo>
                  <a:cubicBezTo>
                    <a:pt x="43" y="47"/>
                    <a:pt x="45" y="45"/>
                    <a:pt x="46" y="44"/>
                  </a:cubicBezTo>
                  <a:cubicBezTo>
                    <a:pt x="37" y="35"/>
                    <a:pt x="37" y="35"/>
                    <a:pt x="37" y="35"/>
                  </a:cubicBezTo>
                  <a:cubicBezTo>
                    <a:pt x="39" y="32"/>
                    <a:pt x="40" y="30"/>
                    <a:pt x="41" y="27"/>
                  </a:cubicBezTo>
                  <a:moveTo>
                    <a:pt x="58" y="46"/>
                  </a:moveTo>
                  <a:cubicBezTo>
                    <a:pt x="53" y="43"/>
                    <a:pt x="47" y="45"/>
                    <a:pt x="44" y="50"/>
                  </a:cubicBezTo>
                  <a:cubicBezTo>
                    <a:pt x="42" y="55"/>
                    <a:pt x="44" y="62"/>
                    <a:pt x="49" y="64"/>
                  </a:cubicBezTo>
                  <a:cubicBezTo>
                    <a:pt x="54" y="67"/>
                    <a:pt x="60" y="65"/>
                    <a:pt x="63" y="60"/>
                  </a:cubicBezTo>
                  <a:cubicBezTo>
                    <a:pt x="65" y="55"/>
                    <a:pt x="63" y="48"/>
                    <a:pt x="58" y="46"/>
                  </a:cubicBezTo>
                  <a:moveTo>
                    <a:pt x="79" y="3"/>
                  </a:moveTo>
                  <a:cubicBezTo>
                    <a:pt x="72" y="0"/>
                    <a:pt x="64" y="2"/>
                    <a:pt x="61" y="9"/>
                  </a:cubicBezTo>
                  <a:cubicBezTo>
                    <a:pt x="58" y="15"/>
                    <a:pt x="60" y="23"/>
                    <a:pt x="66" y="26"/>
                  </a:cubicBezTo>
                  <a:cubicBezTo>
                    <a:pt x="57" y="42"/>
                    <a:pt x="57" y="42"/>
                    <a:pt x="57" y="42"/>
                  </a:cubicBezTo>
                  <a:cubicBezTo>
                    <a:pt x="58" y="43"/>
                    <a:pt x="59" y="43"/>
                    <a:pt x="60" y="43"/>
                  </a:cubicBezTo>
                  <a:cubicBezTo>
                    <a:pt x="60" y="43"/>
                    <a:pt x="60" y="43"/>
                    <a:pt x="60" y="43"/>
                  </a:cubicBezTo>
                  <a:cubicBezTo>
                    <a:pt x="68" y="28"/>
                    <a:pt x="68" y="28"/>
                    <a:pt x="68" y="28"/>
                  </a:cubicBezTo>
                  <a:cubicBezTo>
                    <a:pt x="74" y="30"/>
                    <a:pt x="82" y="27"/>
                    <a:pt x="85" y="21"/>
                  </a:cubicBezTo>
                  <a:cubicBezTo>
                    <a:pt x="88" y="14"/>
                    <a:pt x="86" y="6"/>
                    <a:pt x="79"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8" name="Freeform 12"/>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19" name="Freeform 13"/>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0" name="Freeform 14"/>
            <p:cNvSpPr>
              <a:spLocks/>
            </p:cNvSpPr>
            <p:nvPr userDrawn="1"/>
          </p:nvSpPr>
          <p:spPr bwMode="auto">
            <a:xfrm>
              <a:off x="3002" y="2378"/>
              <a:ext cx="170" cy="84"/>
            </a:xfrm>
            <a:custGeom>
              <a:avLst/>
              <a:gdLst>
                <a:gd name="T0" fmla="*/ 59 w 72"/>
                <a:gd name="T1" fmla="*/ 9 h 35"/>
                <a:gd name="T2" fmla="*/ 52 w 72"/>
                <a:gd name="T3" fmla="*/ 11 h 35"/>
                <a:gd name="T4" fmla="*/ 34 w 72"/>
                <a:gd name="T5" fmla="*/ 0 h 35"/>
                <a:gd name="T6" fmla="*/ 14 w 72"/>
                <a:gd name="T7" fmla="*/ 15 h 35"/>
                <a:gd name="T8" fmla="*/ 10 w 72"/>
                <a:gd name="T9" fmla="*/ 14 h 35"/>
                <a:gd name="T10" fmla="*/ 0 w 72"/>
                <a:gd name="T11" fmla="*/ 24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4"/>
                    <a:pt x="42" y="0"/>
                    <a:pt x="34" y="0"/>
                  </a:cubicBezTo>
                  <a:cubicBezTo>
                    <a:pt x="24" y="0"/>
                    <a:pt x="16" y="6"/>
                    <a:pt x="14" y="15"/>
                  </a:cubicBezTo>
                  <a:cubicBezTo>
                    <a:pt x="13" y="15"/>
                    <a:pt x="11" y="14"/>
                    <a:pt x="10" y="14"/>
                  </a:cubicBezTo>
                  <a:cubicBezTo>
                    <a:pt x="4" y="14"/>
                    <a:pt x="0" y="19"/>
                    <a:pt x="0" y="24"/>
                  </a:cubicBezTo>
                  <a:cubicBezTo>
                    <a:pt x="0" y="30"/>
                    <a:pt x="4"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1" name="Rectangle 15"/>
            <p:cNvSpPr>
              <a:spLocks noChangeArrowheads="1"/>
            </p:cNvSpPr>
            <p:nvPr userDrawn="1"/>
          </p:nvSpPr>
          <p:spPr bwMode="auto">
            <a:xfrm>
              <a:off x="2857" y="2021"/>
              <a:ext cx="263" cy="264"/>
            </a:xfrm>
            <a:prstGeom prst="rect">
              <a:avLst/>
            </a:prstGeom>
            <a:solidFill>
              <a:srgbClr val="66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2" name="Freeform 16"/>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3" name="Rectangle 17"/>
            <p:cNvSpPr>
              <a:spLocks noChangeArrowheads="1"/>
            </p:cNvSpPr>
            <p:nvPr userDrawn="1"/>
          </p:nvSpPr>
          <p:spPr bwMode="auto">
            <a:xfrm>
              <a:off x="2857" y="2021"/>
              <a:ext cx="263" cy="26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4" name="Freeform 18"/>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grpSp>
        <p:nvGrpSpPr>
          <p:cNvPr id="27" name="Group 22"/>
          <p:cNvGrpSpPr>
            <a:grpSpLocks noChangeAspect="1"/>
          </p:cNvGrpSpPr>
          <p:nvPr userDrawn="1"/>
        </p:nvGrpSpPr>
        <p:grpSpPr bwMode="auto">
          <a:xfrm>
            <a:off x="8715684" y="5837405"/>
            <a:ext cx="2749087" cy="710830"/>
            <a:chOff x="3332" y="2051"/>
            <a:chExt cx="1172" cy="303"/>
          </a:xfrm>
        </p:grpSpPr>
        <p:sp>
          <p:nvSpPr>
            <p:cNvPr id="29" name="Freeform 23"/>
            <p:cNvSpPr>
              <a:spLocks noEditPoints="1"/>
            </p:cNvSpPr>
            <p:nvPr userDrawn="1"/>
          </p:nvSpPr>
          <p:spPr bwMode="auto">
            <a:xfrm>
              <a:off x="3332" y="2141"/>
              <a:ext cx="1170" cy="213"/>
            </a:xfrm>
            <a:custGeom>
              <a:avLst/>
              <a:gdLst>
                <a:gd name="T0" fmla="*/ 480 w 492"/>
                <a:gd name="T1" fmla="*/ 55 h 88"/>
                <a:gd name="T2" fmla="*/ 480 w 492"/>
                <a:gd name="T3" fmla="*/ 21 h 88"/>
                <a:gd name="T4" fmla="*/ 476 w 492"/>
                <a:gd name="T5" fmla="*/ 21 h 88"/>
                <a:gd name="T6" fmla="*/ 476 w 492"/>
                <a:gd name="T7" fmla="*/ 56 h 88"/>
                <a:gd name="T8" fmla="*/ 463 w 492"/>
                <a:gd name="T9" fmla="*/ 21 h 88"/>
                <a:gd name="T10" fmla="*/ 463 w 492"/>
                <a:gd name="T11" fmla="*/ 21 h 88"/>
                <a:gd name="T12" fmla="*/ 461 w 492"/>
                <a:gd name="T13" fmla="*/ 3 h 88"/>
                <a:gd name="T14" fmla="*/ 461 w 492"/>
                <a:gd name="T15" fmla="*/ 10 h 88"/>
                <a:gd name="T16" fmla="*/ 436 w 492"/>
                <a:gd name="T17" fmla="*/ 20 h 88"/>
                <a:gd name="T18" fmla="*/ 408 w 492"/>
                <a:gd name="T19" fmla="*/ 20 h 88"/>
                <a:gd name="T20" fmla="*/ 390 w 492"/>
                <a:gd name="T21" fmla="*/ 21 h 88"/>
                <a:gd name="T22" fmla="*/ 397 w 492"/>
                <a:gd name="T23" fmla="*/ 29 h 88"/>
                <a:gd name="T24" fmla="*/ 422 w 492"/>
                <a:gd name="T25" fmla="*/ 67 h 88"/>
                <a:gd name="T26" fmla="*/ 444 w 492"/>
                <a:gd name="T27" fmla="*/ 27 h 88"/>
                <a:gd name="T28" fmla="*/ 381 w 492"/>
                <a:gd name="T29" fmla="*/ 67 h 88"/>
                <a:gd name="T30" fmla="*/ 352 w 492"/>
                <a:gd name="T31" fmla="*/ 31 h 88"/>
                <a:gd name="T32" fmla="*/ 325 w 492"/>
                <a:gd name="T33" fmla="*/ 29 h 88"/>
                <a:gd name="T34" fmla="*/ 325 w 492"/>
                <a:gd name="T35" fmla="*/ 67 h 88"/>
                <a:gd name="T36" fmla="*/ 349 w 492"/>
                <a:gd name="T37" fmla="*/ 39 h 88"/>
                <a:gd name="T38" fmla="*/ 357 w 492"/>
                <a:gd name="T39" fmla="*/ 29 h 88"/>
                <a:gd name="T40" fmla="*/ 377 w 492"/>
                <a:gd name="T41" fmla="*/ 67 h 88"/>
                <a:gd name="T42" fmla="*/ 307 w 492"/>
                <a:gd name="T43" fmla="*/ 21 h 88"/>
                <a:gd name="T44" fmla="*/ 284 w 492"/>
                <a:gd name="T45" fmla="*/ 60 h 88"/>
                <a:gd name="T46" fmla="*/ 276 w 492"/>
                <a:gd name="T47" fmla="*/ 48 h 88"/>
                <a:gd name="T48" fmla="*/ 307 w 492"/>
                <a:gd name="T49" fmla="*/ 67 h 88"/>
                <a:gd name="T50" fmla="*/ 265 w 492"/>
                <a:gd name="T51" fmla="*/ 63 h 88"/>
                <a:gd name="T52" fmla="*/ 244 w 492"/>
                <a:gd name="T53" fmla="*/ 25 h 88"/>
                <a:gd name="T54" fmla="*/ 267 w 492"/>
                <a:gd name="T55" fmla="*/ 9 h 88"/>
                <a:gd name="T56" fmla="*/ 237 w 492"/>
                <a:gd name="T57" fmla="*/ 18 h 88"/>
                <a:gd name="T58" fmla="*/ 266 w 492"/>
                <a:gd name="T59" fmla="*/ 52 h 88"/>
                <a:gd name="T60" fmla="*/ 237 w 492"/>
                <a:gd name="T61" fmla="*/ 64 h 88"/>
                <a:gd name="T62" fmla="*/ 197 w 492"/>
                <a:gd name="T63" fmla="*/ 59 h 88"/>
                <a:gd name="T64" fmla="*/ 195 w 492"/>
                <a:gd name="T65" fmla="*/ 58 h 88"/>
                <a:gd name="T66" fmla="*/ 189 w 492"/>
                <a:gd name="T67" fmla="*/ 76 h 88"/>
                <a:gd name="T68" fmla="*/ 181 w 492"/>
                <a:gd name="T69" fmla="*/ 88 h 88"/>
                <a:gd name="T70" fmla="*/ 179 w 492"/>
                <a:gd name="T71" fmla="*/ 62 h 88"/>
                <a:gd name="T72" fmla="*/ 167 w 492"/>
                <a:gd name="T73" fmla="*/ 25 h 88"/>
                <a:gd name="T74" fmla="*/ 167 w 492"/>
                <a:gd name="T75" fmla="*/ 8 h 88"/>
                <a:gd name="T76" fmla="*/ 155 w 492"/>
                <a:gd name="T77" fmla="*/ 21 h 88"/>
                <a:gd name="T78" fmla="*/ 173 w 492"/>
                <a:gd name="T79" fmla="*/ 68 h 88"/>
                <a:gd name="T80" fmla="*/ 148 w 492"/>
                <a:gd name="T81" fmla="*/ 0 h 88"/>
                <a:gd name="T82" fmla="*/ 139 w 492"/>
                <a:gd name="T83" fmla="*/ 67 h 88"/>
                <a:gd name="T84" fmla="*/ 131 w 492"/>
                <a:gd name="T85" fmla="*/ 59 h 88"/>
                <a:gd name="T86" fmla="*/ 108 w 492"/>
                <a:gd name="T87" fmla="*/ 21 h 88"/>
                <a:gd name="T88" fmla="*/ 135 w 492"/>
                <a:gd name="T89" fmla="*/ 58 h 88"/>
                <a:gd name="T90" fmla="*/ 99 w 492"/>
                <a:gd name="T91" fmla="*/ 60 h 88"/>
                <a:gd name="T92" fmla="*/ 76 w 492"/>
                <a:gd name="T93" fmla="*/ 30 h 88"/>
                <a:gd name="T94" fmla="*/ 90 w 492"/>
                <a:gd name="T95" fmla="*/ 20 h 88"/>
                <a:gd name="T96" fmla="*/ 87 w 492"/>
                <a:gd name="T97" fmla="*/ 68 h 88"/>
                <a:gd name="T98" fmla="*/ 58 w 492"/>
                <a:gd name="T99" fmla="*/ 47 h 88"/>
                <a:gd name="T100" fmla="*/ 32 w 492"/>
                <a:gd name="T101" fmla="*/ 55 h 88"/>
                <a:gd name="T102" fmla="*/ 62 w 492"/>
                <a:gd name="T103" fmla="*/ 67 h 88"/>
                <a:gd name="T104" fmla="*/ 39 w 492"/>
                <a:gd name="T105" fmla="*/ 22 h 88"/>
                <a:gd name="T106" fmla="*/ 58 w 492"/>
                <a:gd name="T107" fmla="*/ 39 h 88"/>
                <a:gd name="T108" fmla="*/ 42 w 492"/>
                <a:gd name="T109" fmla="*/ 68 h 88"/>
                <a:gd name="T110" fmla="*/ 58 w 492"/>
                <a:gd name="T111" fmla="*/ 67 h 88"/>
                <a:gd name="T112" fmla="*/ 0 w 492"/>
                <a:gd name="T113" fmla="*/ 3 h 88"/>
                <a:gd name="T114" fmla="*/ 28 w 492"/>
                <a:gd name="T115" fmla="*/ 37 h 88"/>
                <a:gd name="T116" fmla="*/ 30 w 492"/>
                <a:gd name="T117"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88">
                  <a:moveTo>
                    <a:pt x="492" y="62"/>
                  </a:moveTo>
                  <a:cubicBezTo>
                    <a:pt x="490" y="63"/>
                    <a:pt x="488" y="64"/>
                    <a:pt x="486" y="64"/>
                  </a:cubicBezTo>
                  <a:cubicBezTo>
                    <a:pt x="484" y="64"/>
                    <a:pt x="482" y="63"/>
                    <a:pt x="481" y="62"/>
                  </a:cubicBezTo>
                  <a:cubicBezTo>
                    <a:pt x="480" y="60"/>
                    <a:pt x="480" y="58"/>
                    <a:pt x="480" y="55"/>
                  </a:cubicBezTo>
                  <a:cubicBezTo>
                    <a:pt x="480" y="25"/>
                    <a:pt x="480" y="25"/>
                    <a:pt x="480" y="25"/>
                  </a:cubicBezTo>
                  <a:cubicBezTo>
                    <a:pt x="492" y="25"/>
                    <a:pt x="492" y="25"/>
                    <a:pt x="492" y="25"/>
                  </a:cubicBezTo>
                  <a:cubicBezTo>
                    <a:pt x="492" y="21"/>
                    <a:pt x="492" y="21"/>
                    <a:pt x="492" y="21"/>
                  </a:cubicBezTo>
                  <a:cubicBezTo>
                    <a:pt x="480" y="21"/>
                    <a:pt x="480" y="21"/>
                    <a:pt x="480" y="21"/>
                  </a:cubicBezTo>
                  <a:cubicBezTo>
                    <a:pt x="480" y="8"/>
                    <a:pt x="480" y="8"/>
                    <a:pt x="480" y="8"/>
                  </a:cubicBezTo>
                  <a:cubicBezTo>
                    <a:pt x="479" y="8"/>
                    <a:pt x="478" y="9"/>
                    <a:pt x="478" y="9"/>
                  </a:cubicBezTo>
                  <a:cubicBezTo>
                    <a:pt x="477" y="9"/>
                    <a:pt x="476" y="9"/>
                    <a:pt x="476" y="10"/>
                  </a:cubicBezTo>
                  <a:cubicBezTo>
                    <a:pt x="476" y="21"/>
                    <a:pt x="476" y="21"/>
                    <a:pt x="476" y="21"/>
                  </a:cubicBezTo>
                  <a:cubicBezTo>
                    <a:pt x="467" y="21"/>
                    <a:pt x="467" y="21"/>
                    <a:pt x="467" y="21"/>
                  </a:cubicBezTo>
                  <a:cubicBezTo>
                    <a:pt x="467" y="25"/>
                    <a:pt x="467" y="25"/>
                    <a:pt x="467" y="25"/>
                  </a:cubicBezTo>
                  <a:cubicBezTo>
                    <a:pt x="476" y="25"/>
                    <a:pt x="476" y="25"/>
                    <a:pt x="476" y="25"/>
                  </a:cubicBezTo>
                  <a:cubicBezTo>
                    <a:pt x="476" y="56"/>
                    <a:pt x="476" y="56"/>
                    <a:pt x="476" y="56"/>
                  </a:cubicBezTo>
                  <a:cubicBezTo>
                    <a:pt x="476" y="64"/>
                    <a:pt x="479" y="68"/>
                    <a:pt x="486" y="68"/>
                  </a:cubicBezTo>
                  <a:cubicBezTo>
                    <a:pt x="487" y="68"/>
                    <a:pt x="489" y="67"/>
                    <a:pt x="492" y="66"/>
                  </a:cubicBezTo>
                  <a:lnTo>
                    <a:pt x="492" y="62"/>
                  </a:lnTo>
                  <a:close/>
                  <a:moveTo>
                    <a:pt x="463" y="21"/>
                  </a:moveTo>
                  <a:cubicBezTo>
                    <a:pt x="459" y="21"/>
                    <a:pt x="459" y="21"/>
                    <a:pt x="459" y="21"/>
                  </a:cubicBezTo>
                  <a:cubicBezTo>
                    <a:pt x="459" y="67"/>
                    <a:pt x="459" y="67"/>
                    <a:pt x="459" y="67"/>
                  </a:cubicBezTo>
                  <a:cubicBezTo>
                    <a:pt x="463" y="67"/>
                    <a:pt x="463" y="67"/>
                    <a:pt x="463" y="67"/>
                  </a:cubicBezTo>
                  <a:lnTo>
                    <a:pt x="463" y="21"/>
                  </a:lnTo>
                  <a:close/>
                  <a:moveTo>
                    <a:pt x="463" y="9"/>
                  </a:moveTo>
                  <a:cubicBezTo>
                    <a:pt x="464" y="8"/>
                    <a:pt x="464" y="7"/>
                    <a:pt x="464" y="6"/>
                  </a:cubicBezTo>
                  <a:cubicBezTo>
                    <a:pt x="464" y="5"/>
                    <a:pt x="464" y="5"/>
                    <a:pt x="463" y="4"/>
                  </a:cubicBezTo>
                  <a:cubicBezTo>
                    <a:pt x="462" y="3"/>
                    <a:pt x="462" y="3"/>
                    <a:pt x="461" y="3"/>
                  </a:cubicBezTo>
                  <a:cubicBezTo>
                    <a:pt x="460" y="3"/>
                    <a:pt x="459" y="3"/>
                    <a:pt x="458" y="4"/>
                  </a:cubicBezTo>
                  <a:cubicBezTo>
                    <a:pt x="458" y="5"/>
                    <a:pt x="457" y="5"/>
                    <a:pt x="457" y="6"/>
                  </a:cubicBezTo>
                  <a:cubicBezTo>
                    <a:pt x="457" y="7"/>
                    <a:pt x="458" y="8"/>
                    <a:pt x="458" y="9"/>
                  </a:cubicBezTo>
                  <a:cubicBezTo>
                    <a:pt x="459" y="10"/>
                    <a:pt x="460" y="10"/>
                    <a:pt x="461" y="10"/>
                  </a:cubicBezTo>
                  <a:cubicBezTo>
                    <a:pt x="462" y="10"/>
                    <a:pt x="462" y="10"/>
                    <a:pt x="463" y="9"/>
                  </a:cubicBezTo>
                  <a:moveTo>
                    <a:pt x="450" y="67"/>
                  </a:moveTo>
                  <a:cubicBezTo>
                    <a:pt x="450" y="39"/>
                    <a:pt x="450" y="39"/>
                    <a:pt x="450" y="39"/>
                  </a:cubicBezTo>
                  <a:cubicBezTo>
                    <a:pt x="450" y="26"/>
                    <a:pt x="446" y="20"/>
                    <a:pt x="436" y="20"/>
                  </a:cubicBezTo>
                  <a:cubicBezTo>
                    <a:pt x="432" y="20"/>
                    <a:pt x="430" y="21"/>
                    <a:pt x="427" y="23"/>
                  </a:cubicBezTo>
                  <a:cubicBezTo>
                    <a:pt x="424" y="25"/>
                    <a:pt x="422" y="27"/>
                    <a:pt x="421" y="31"/>
                  </a:cubicBezTo>
                  <a:cubicBezTo>
                    <a:pt x="420" y="27"/>
                    <a:pt x="418" y="25"/>
                    <a:pt x="416" y="23"/>
                  </a:cubicBezTo>
                  <a:cubicBezTo>
                    <a:pt x="414" y="21"/>
                    <a:pt x="411" y="20"/>
                    <a:pt x="408" y="20"/>
                  </a:cubicBezTo>
                  <a:cubicBezTo>
                    <a:pt x="402" y="20"/>
                    <a:pt x="397" y="23"/>
                    <a:pt x="394" y="29"/>
                  </a:cubicBezTo>
                  <a:cubicBezTo>
                    <a:pt x="394" y="29"/>
                    <a:pt x="394" y="29"/>
                    <a:pt x="394" y="29"/>
                  </a:cubicBezTo>
                  <a:cubicBezTo>
                    <a:pt x="394" y="21"/>
                    <a:pt x="394" y="21"/>
                    <a:pt x="394" y="21"/>
                  </a:cubicBezTo>
                  <a:cubicBezTo>
                    <a:pt x="390" y="21"/>
                    <a:pt x="390" y="21"/>
                    <a:pt x="390" y="21"/>
                  </a:cubicBezTo>
                  <a:cubicBezTo>
                    <a:pt x="390" y="67"/>
                    <a:pt x="390" y="67"/>
                    <a:pt x="390" y="67"/>
                  </a:cubicBezTo>
                  <a:cubicBezTo>
                    <a:pt x="394" y="67"/>
                    <a:pt x="394" y="67"/>
                    <a:pt x="394" y="67"/>
                  </a:cubicBezTo>
                  <a:cubicBezTo>
                    <a:pt x="394" y="41"/>
                    <a:pt x="394" y="41"/>
                    <a:pt x="394" y="41"/>
                  </a:cubicBezTo>
                  <a:cubicBezTo>
                    <a:pt x="394" y="36"/>
                    <a:pt x="395" y="32"/>
                    <a:pt x="397" y="29"/>
                  </a:cubicBezTo>
                  <a:cubicBezTo>
                    <a:pt x="400" y="25"/>
                    <a:pt x="403" y="24"/>
                    <a:pt x="407" y="24"/>
                  </a:cubicBezTo>
                  <a:cubicBezTo>
                    <a:pt x="414" y="24"/>
                    <a:pt x="418" y="29"/>
                    <a:pt x="418" y="39"/>
                  </a:cubicBezTo>
                  <a:cubicBezTo>
                    <a:pt x="418" y="67"/>
                    <a:pt x="418" y="67"/>
                    <a:pt x="418" y="67"/>
                  </a:cubicBezTo>
                  <a:cubicBezTo>
                    <a:pt x="422" y="67"/>
                    <a:pt x="422" y="67"/>
                    <a:pt x="422" y="67"/>
                  </a:cubicBezTo>
                  <a:cubicBezTo>
                    <a:pt x="422" y="40"/>
                    <a:pt x="422" y="40"/>
                    <a:pt x="422" y="40"/>
                  </a:cubicBezTo>
                  <a:cubicBezTo>
                    <a:pt x="422" y="35"/>
                    <a:pt x="423" y="32"/>
                    <a:pt x="426" y="29"/>
                  </a:cubicBezTo>
                  <a:cubicBezTo>
                    <a:pt x="429" y="25"/>
                    <a:pt x="432" y="24"/>
                    <a:pt x="435" y="24"/>
                  </a:cubicBezTo>
                  <a:cubicBezTo>
                    <a:pt x="439" y="24"/>
                    <a:pt x="442" y="25"/>
                    <a:pt x="444" y="27"/>
                  </a:cubicBezTo>
                  <a:cubicBezTo>
                    <a:pt x="446" y="30"/>
                    <a:pt x="446" y="34"/>
                    <a:pt x="446" y="39"/>
                  </a:cubicBezTo>
                  <a:cubicBezTo>
                    <a:pt x="446" y="67"/>
                    <a:pt x="446" y="67"/>
                    <a:pt x="446" y="67"/>
                  </a:cubicBezTo>
                  <a:lnTo>
                    <a:pt x="450" y="67"/>
                  </a:lnTo>
                  <a:close/>
                  <a:moveTo>
                    <a:pt x="381" y="67"/>
                  </a:moveTo>
                  <a:cubicBezTo>
                    <a:pt x="381" y="39"/>
                    <a:pt x="381" y="39"/>
                    <a:pt x="381" y="39"/>
                  </a:cubicBezTo>
                  <a:cubicBezTo>
                    <a:pt x="381" y="26"/>
                    <a:pt x="376" y="20"/>
                    <a:pt x="367" y="20"/>
                  </a:cubicBezTo>
                  <a:cubicBezTo>
                    <a:pt x="363" y="20"/>
                    <a:pt x="361" y="21"/>
                    <a:pt x="358" y="23"/>
                  </a:cubicBezTo>
                  <a:cubicBezTo>
                    <a:pt x="355" y="25"/>
                    <a:pt x="353" y="27"/>
                    <a:pt x="352" y="31"/>
                  </a:cubicBezTo>
                  <a:cubicBezTo>
                    <a:pt x="351" y="27"/>
                    <a:pt x="349" y="25"/>
                    <a:pt x="347" y="23"/>
                  </a:cubicBezTo>
                  <a:cubicBezTo>
                    <a:pt x="345" y="21"/>
                    <a:pt x="342" y="20"/>
                    <a:pt x="339" y="20"/>
                  </a:cubicBezTo>
                  <a:cubicBezTo>
                    <a:pt x="332" y="20"/>
                    <a:pt x="328" y="23"/>
                    <a:pt x="325" y="29"/>
                  </a:cubicBezTo>
                  <a:cubicBezTo>
                    <a:pt x="325" y="29"/>
                    <a:pt x="325" y="29"/>
                    <a:pt x="325" y="29"/>
                  </a:cubicBezTo>
                  <a:cubicBezTo>
                    <a:pt x="325" y="21"/>
                    <a:pt x="325" y="21"/>
                    <a:pt x="325" y="21"/>
                  </a:cubicBezTo>
                  <a:cubicBezTo>
                    <a:pt x="320" y="21"/>
                    <a:pt x="320" y="21"/>
                    <a:pt x="320" y="21"/>
                  </a:cubicBezTo>
                  <a:cubicBezTo>
                    <a:pt x="320" y="67"/>
                    <a:pt x="320" y="67"/>
                    <a:pt x="320" y="67"/>
                  </a:cubicBezTo>
                  <a:cubicBezTo>
                    <a:pt x="325" y="67"/>
                    <a:pt x="325" y="67"/>
                    <a:pt x="325" y="67"/>
                  </a:cubicBezTo>
                  <a:cubicBezTo>
                    <a:pt x="325" y="41"/>
                    <a:pt x="325" y="41"/>
                    <a:pt x="325" y="41"/>
                  </a:cubicBezTo>
                  <a:cubicBezTo>
                    <a:pt x="325" y="36"/>
                    <a:pt x="326" y="32"/>
                    <a:pt x="328" y="29"/>
                  </a:cubicBezTo>
                  <a:cubicBezTo>
                    <a:pt x="331" y="25"/>
                    <a:pt x="334" y="24"/>
                    <a:pt x="337" y="24"/>
                  </a:cubicBezTo>
                  <a:cubicBezTo>
                    <a:pt x="345" y="24"/>
                    <a:pt x="349" y="29"/>
                    <a:pt x="349" y="39"/>
                  </a:cubicBezTo>
                  <a:cubicBezTo>
                    <a:pt x="349" y="67"/>
                    <a:pt x="349" y="67"/>
                    <a:pt x="349" y="67"/>
                  </a:cubicBezTo>
                  <a:cubicBezTo>
                    <a:pt x="353" y="67"/>
                    <a:pt x="353" y="67"/>
                    <a:pt x="353" y="67"/>
                  </a:cubicBezTo>
                  <a:cubicBezTo>
                    <a:pt x="353" y="40"/>
                    <a:pt x="353" y="40"/>
                    <a:pt x="353" y="40"/>
                  </a:cubicBezTo>
                  <a:cubicBezTo>
                    <a:pt x="353" y="35"/>
                    <a:pt x="354" y="32"/>
                    <a:pt x="357" y="29"/>
                  </a:cubicBezTo>
                  <a:cubicBezTo>
                    <a:pt x="360" y="25"/>
                    <a:pt x="363" y="24"/>
                    <a:pt x="366" y="24"/>
                  </a:cubicBezTo>
                  <a:cubicBezTo>
                    <a:pt x="370" y="24"/>
                    <a:pt x="373" y="25"/>
                    <a:pt x="375" y="27"/>
                  </a:cubicBezTo>
                  <a:cubicBezTo>
                    <a:pt x="376" y="30"/>
                    <a:pt x="377" y="34"/>
                    <a:pt x="377" y="39"/>
                  </a:cubicBezTo>
                  <a:cubicBezTo>
                    <a:pt x="377" y="67"/>
                    <a:pt x="377" y="67"/>
                    <a:pt x="377" y="67"/>
                  </a:cubicBezTo>
                  <a:lnTo>
                    <a:pt x="381" y="67"/>
                  </a:lnTo>
                  <a:close/>
                  <a:moveTo>
                    <a:pt x="311" y="67"/>
                  </a:moveTo>
                  <a:cubicBezTo>
                    <a:pt x="311" y="21"/>
                    <a:pt x="311" y="21"/>
                    <a:pt x="311" y="21"/>
                  </a:cubicBezTo>
                  <a:cubicBezTo>
                    <a:pt x="307" y="21"/>
                    <a:pt x="307" y="21"/>
                    <a:pt x="307" y="21"/>
                  </a:cubicBezTo>
                  <a:cubicBezTo>
                    <a:pt x="307" y="47"/>
                    <a:pt x="307" y="47"/>
                    <a:pt x="307" y="47"/>
                  </a:cubicBezTo>
                  <a:cubicBezTo>
                    <a:pt x="307" y="52"/>
                    <a:pt x="306" y="56"/>
                    <a:pt x="303" y="59"/>
                  </a:cubicBezTo>
                  <a:cubicBezTo>
                    <a:pt x="301" y="63"/>
                    <a:pt x="297" y="64"/>
                    <a:pt x="293" y="64"/>
                  </a:cubicBezTo>
                  <a:cubicBezTo>
                    <a:pt x="289" y="64"/>
                    <a:pt x="286" y="63"/>
                    <a:pt x="284" y="60"/>
                  </a:cubicBezTo>
                  <a:cubicBezTo>
                    <a:pt x="282" y="57"/>
                    <a:pt x="281" y="53"/>
                    <a:pt x="281" y="47"/>
                  </a:cubicBezTo>
                  <a:cubicBezTo>
                    <a:pt x="281" y="21"/>
                    <a:pt x="281" y="21"/>
                    <a:pt x="281" y="21"/>
                  </a:cubicBezTo>
                  <a:cubicBezTo>
                    <a:pt x="276" y="21"/>
                    <a:pt x="276" y="21"/>
                    <a:pt x="276" y="21"/>
                  </a:cubicBezTo>
                  <a:cubicBezTo>
                    <a:pt x="276" y="48"/>
                    <a:pt x="276" y="48"/>
                    <a:pt x="276" y="48"/>
                  </a:cubicBezTo>
                  <a:cubicBezTo>
                    <a:pt x="276" y="61"/>
                    <a:pt x="282" y="68"/>
                    <a:pt x="293" y="68"/>
                  </a:cubicBezTo>
                  <a:cubicBezTo>
                    <a:pt x="299" y="68"/>
                    <a:pt x="304" y="65"/>
                    <a:pt x="307" y="58"/>
                  </a:cubicBezTo>
                  <a:cubicBezTo>
                    <a:pt x="307" y="58"/>
                    <a:pt x="307" y="58"/>
                    <a:pt x="307" y="58"/>
                  </a:cubicBezTo>
                  <a:cubicBezTo>
                    <a:pt x="307" y="67"/>
                    <a:pt x="307" y="67"/>
                    <a:pt x="307" y="67"/>
                  </a:cubicBezTo>
                  <a:lnTo>
                    <a:pt x="311" y="67"/>
                  </a:lnTo>
                  <a:close/>
                  <a:moveTo>
                    <a:pt x="243" y="67"/>
                  </a:moveTo>
                  <a:cubicBezTo>
                    <a:pt x="246" y="67"/>
                    <a:pt x="249" y="68"/>
                    <a:pt x="251" y="68"/>
                  </a:cubicBezTo>
                  <a:cubicBezTo>
                    <a:pt x="257" y="68"/>
                    <a:pt x="262" y="66"/>
                    <a:pt x="265" y="63"/>
                  </a:cubicBezTo>
                  <a:cubicBezTo>
                    <a:pt x="268" y="60"/>
                    <a:pt x="270" y="56"/>
                    <a:pt x="270" y="51"/>
                  </a:cubicBezTo>
                  <a:cubicBezTo>
                    <a:pt x="270" y="48"/>
                    <a:pt x="269" y="45"/>
                    <a:pt x="267" y="42"/>
                  </a:cubicBezTo>
                  <a:cubicBezTo>
                    <a:pt x="265" y="40"/>
                    <a:pt x="261" y="37"/>
                    <a:pt x="255" y="33"/>
                  </a:cubicBezTo>
                  <a:cubicBezTo>
                    <a:pt x="250" y="30"/>
                    <a:pt x="246" y="27"/>
                    <a:pt x="244" y="25"/>
                  </a:cubicBezTo>
                  <a:cubicBezTo>
                    <a:pt x="242" y="24"/>
                    <a:pt x="242" y="21"/>
                    <a:pt x="242" y="18"/>
                  </a:cubicBezTo>
                  <a:cubicBezTo>
                    <a:pt x="242" y="14"/>
                    <a:pt x="243" y="12"/>
                    <a:pt x="245" y="9"/>
                  </a:cubicBezTo>
                  <a:cubicBezTo>
                    <a:pt x="248" y="7"/>
                    <a:pt x="251" y="6"/>
                    <a:pt x="256" y="6"/>
                  </a:cubicBezTo>
                  <a:cubicBezTo>
                    <a:pt x="260" y="6"/>
                    <a:pt x="264" y="7"/>
                    <a:pt x="267" y="9"/>
                  </a:cubicBezTo>
                  <a:cubicBezTo>
                    <a:pt x="267" y="4"/>
                    <a:pt x="267" y="4"/>
                    <a:pt x="267" y="4"/>
                  </a:cubicBezTo>
                  <a:cubicBezTo>
                    <a:pt x="264" y="3"/>
                    <a:pt x="260" y="2"/>
                    <a:pt x="256" y="2"/>
                  </a:cubicBezTo>
                  <a:cubicBezTo>
                    <a:pt x="250" y="2"/>
                    <a:pt x="246" y="4"/>
                    <a:pt x="242" y="7"/>
                  </a:cubicBezTo>
                  <a:cubicBezTo>
                    <a:pt x="239" y="10"/>
                    <a:pt x="237" y="14"/>
                    <a:pt x="237" y="18"/>
                  </a:cubicBezTo>
                  <a:cubicBezTo>
                    <a:pt x="237" y="22"/>
                    <a:pt x="238" y="24"/>
                    <a:pt x="240" y="27"/>
                  </a:cubicBezTo>
                  <a:cubicBezTo>
                    <a:pt x="241" y="30"/>
                    <a:pt x="245" y="33"/>
                    <a:pt x="252" y="36"/>
                  </a:cubicBezTo>
                  <a:cubicBezTo>
                    <a:pt x="258" y="40"/>
                    <a:pt x="261" y="42"/>
                    <a:pt x="263" y="44"/>
                  </a:cubicBezTo>
                  <a:cubicBezTo>
                    <a:pt x="265" y="46"/>
                    <a:pt x="266" y="49"/>
                    <a:pt x="266" y="52"/>
                  </a:cubicBezTo>
                  <a:cubicBezTo>
                    <a:pt x="266" y="56"/>
                    <a:pt x="264" y="59"/>
                    <a:pt x="262" y="61"/>
                  </a:cubicBezTo>
                  <a:cubicBezTo>
                    <a:pt x="259" y="63"/>
                    <a:pt x="255" y="64"/>
                    <a:pt x="250" y="64"/>
                  </a:cubicBezTo>
                  <a:cubicBezTo>
                    <a:pt x="246" y="64"/>
                    <a:pt x="241" y="62"/>
                    <a:pt x="237" y="59"/>
                  </a:cubicBezTo>
                  <a:cubicBezTo>
                    <a:pt x="237" y="64"/>
                    <a:pt x="237" y="64"/>
                    <a:pt x="237" y="64"/>
                  </a:cubicBezTo>
                  <a:cubicBezTo>
                    <a:pt x="238" y="65"/>
                    <a:pt x="240" y="66"/>
                    <a:pt x="243" y="67"/>
                  </a:cubicBezTo>
                  <a:moveTo>
                    <a:pt x="216" y="21"/>
                  </a:moveTo>
                  <a:cubicBezTo>
                    <a:pt x="211" y="21"/>
                    <a:pt x="211" y="21"/>
                    <a:pt x="211" y="21"/>
                  </a:cubicBezTo>
                  <a:cubicBezTo>
                    <a:pt x="197" y="59"/>
                    <a:pt x="197" y="59"/>
                    <a:pt x="197" y="59"/>
                  </a:cubicBezTo>
                  <a:cubicBezTo>
                    <a:pt x="196" y="62"/>
                    <a:pt x="196" y="62"/>
                    <a:pt x="196" y="62"/>
                  </a:cubicBezTo>
                  <a:cubicBezTo>
                    <a:pt x="196" y="62"/>
                    <a:pt x="196" y="62"/>
                    <a:pt x="196" y="62"/>
                  </a:cubicBezTo>
                  <a:cubicBezTo>
                    <a:pt x="195" y="61"/>
                    <a:pt x="195" y="61"/>
                    <a:pt x="195" y="60"/>
                  </a:cubicBezTo>
                  <a:cubicBezTo>
                    <a:pt x="195" y="60"/>
                    <a:pt x="195" y="59"/>
                    <a:pt x="195" y="58"/>
                  </a:cubicBezTo>
                  <a:cubicBezTo>
                    <a:pt x="181" y="21"/>
                    <a:pt x="181" y="21"/>
                    <a:pt x="181" y="21"/>
                  </a:cubicBezTo>
                  <a:cubicBezTo>
                    <a:pt x="176" y="21"/>
                    <a:pt x="176" y="21"/>
                    <a:pt x="176" y="21"/>
                  </a:cubicBezTo>
                  <a:cubicBezTo>
                    <a:pt x="193" y="66"/>
                    <a:pt x="193" y="66"/>
                    <a:pt x="193" y="66"/>
                  </a:cubicBezTo>
                  <a:cubicBezTo>
                    <a:pt x="189" y="76"/>
                    <a:pt x="189" y="76"/>
                    <a:pt x="189" y="76"/>
                  </a:cubicBezTo>
                  <a:cubicBezTo>
                    <a:pt x="187" y="81"/>
                    <a:pt x="184" y="84"/>
                    <a:pt x="181" y="84"/>
                  </a:cubicBezTo>
                  <a:cubicBezTo>
                    <a:pt x="179" y="84"/>
                    <a:pt x="178" y="84"/>
                    <a:pt x="177" y="83"/>
                  </a:cubicBezTo>
                  <a:cubicBezTo>
                    <a:pt x="177" y="87"/>
                    <a:pt x="177" y="87"/>
                    <a:pt x="177" y="87"/>
                  </a:cubicBezTo>
                  <a:cubicBezTo>
                    <a:pt x="178" y="88"/>
                    <a:pt x="179" y="88"/>
                    <a:pt x="181" y="88"/>
                  </a:cubicBezTo>
                  <a:cubicBezTo>
                    <a:pt x="184" y="88"/>
                    <a:pt x="186" y="87"/>
                    <a:pt x="188" y="85"/>
                  </a:cubicBezTo>
                  <a:cubicBezTo>
                    <a:pt x="190" y="83"/>
                    <a:pt x="192" y="80"/>
                    <a:pt x="194" y="76"/>
                  </a:cubicBezTo>
                  <a:lnTo>
                    <a:pt x="216" y="21"/>
                  </a:lnTo>
                  <a:close/>
                  <a:moveTo>
                    <a:pt x="179" y="62"/>
                  </a:moveTo>
                  <a:cubicBezTo>
                    <a:pt x="177" y="63"/>
                    <a:pt x="175" y="64"/>
                    <a:pt x="174" y="64"/>
                  </a:cubicBezTo>
                  <a:cubicBezTo>
                    <a:pt x="171" y="64"/>
                    <a:pt x="170" y="63"/>
                    <a:pt x="169" y="62"/>
                  </a:cubicBezTo>
                  <a:cubicBezTo>
                    <a:pt x="168" y="60"/>
                    <a:pt x="167" y="58"/>
                    <a:pt x="167" y="55"/>
                  </a:cubicBezTo>
                  <a:cubicBezTo>
                    <a:pt x="167" y="25"/>
                    <a:pt x="167" y="25"/>
                    <a:pt x="167" y="25"/>
                  </a:cubicBezTo>
                  <a:cubicBezTo>
                    <a:pt x="179" y="25"/>
                    <a:pt x="179" y="25"/>
                    <a:pt x="179" y="25"/>
                  </a:cubicBezTo>
                  <a:cubicBezTo>
                    <a:pt x="179" y="21"/>
                    <a:pt x="179" y="21"/>
                    <a:pt x="179" y="21"/>
                  </a:cubicBezTo>
                  <a:cubicBezTo>
                    <a:pt x="167" y="21"/>
                    <a:pt x="167" y="21"/>
                    <a:pt x="167" y="21"/>
                  </a:cubicBezTo>
                  <a:cubicBezTo>
                    <a:pt x="167" y="8"/>
                    <a:pt x="167" y="8"/>
                    <a:pt x="167" y="8"/>
                  </a:cubicBezTo>
                  <a:cubicBezTo>
                    <a:pt x="167" y="8"/>
                    <a:pt x="166" y="9"/>
                    <a:pt x="165" y="9"/>
                  </a:cubicBezTo>
                  <a:cubicBezTo>
                    <a:pt x="164" y="9"/>
                    <a:pt x="164" y="9"/>
                    <a:pt x="163" y="10"/>
                  </a:cubicBezTo>
                  <a:cubicBezTo>
                    <a:pt x="163" y="21"/>
                    <a:pt x="163" y="21"/>
                    <a:pt x="163" y="21"/>
                  </a:cubicBezTo>
                  <a:cubicBezTo>
                    <a:pt x="155" y="21"/>
                    <a:pt x="155" y="21"/>
                    <a:pt x="155" y="21"/>
                  </a:cubicBezTo>
                  <a:cubicBezTo>
                    <a:pt x="155" y="25"/>
                    <a:pt x="155" y="25"/>
                    <a:pt x="155" y="25"/>
                  </a:cubicBezTo>
                  <a:cubicBezTo>
                    <a:pt x="163" y="25"/>
                    <a:pt x="163" y="25"/>
                    <a:pt x="163" y="25"/>
                  </a:cubicBezTo>
                  <a:cubicBezTo>
                    <a:pt x="163" y="56"/>
                    <a:pt x="163" y="56"/>
                    <a:pt x="163" y="56"/>
                  </a:cubicBezTo>
                  <a:cubicBezTo>
                    <a:pt x="163" y="64"/>
                    <a:pt x="166" y="68"/>
                    <a:pt x="173" y="68"/>
                  </a:cubicBezTo>
                  <a:cubicBezTo>
                    <a:pt x="175" y="68"/>
                    <a:pt x="177" y="67"/>
                    <a:pt x="179" y="66"/>
                  </a:cubicBezTo>
                  <a:lnTo>
                    <a:pt x="179" y="62"/>
                  </a:lnTo>
                  <a:close/>
                  <a:moveTo>
                    <a:pt x="152" y="0"/>
                  </a:moveTo>
                  <a:cubicBezTo>
                    <a:pt x="148" y="0"/>
                    <a:pt x="148" y="0"/>
                    <a:pt x="148" y="0"/>
                  </a:cubicBezTo>
                  <a:cubicBezTo>
                    <a:pt x="148" y="67"/>
                    <a:pt x="148" y="67"/>
                    <a:pt x="148" y="67"/>
                  </a:cubicBezTo>
                  <a:cubicBezTo>
                    <a:pt x="152" y="67"/>
                    <a:pt x="152" y="67"/>
                    <a:pt x="152" y="67"/>
                  </a:cubicBezTo>
                  <a:lnTo>
                    <a:pt x="152" y="0"/>
                  </a:lnTo>
                  <a:close/>
                  <a:moveTo>
                    <a:pt x="139" y="67"/>
                  </a:moveTo>
                  <a:cubicBezTo>
                    <a:pt x="139" y="21"/>
                    <a:pt x="139" y="21"/>
                    <a:pt x="139" y="21"/>
                  </a:cubicBezTo>
                  <a:cubicBezTo>
                    <a:pt x="135" y="21"/>
                    <a:pt x="135" y="21"/>
                    <a:pt x="135" y="21"/>
                  </a:cubicBezTo>
                  <a:cubicBezTo>
                    <a:pt x="135" y="47"/>
                    <a:pt x="135" y="47"/>
                    <a:pt x="135" y="47"/>
                  </a:cubicBezTo>
                  <a:cubicBezTo>
                    <a:pt x="135" y="52"/>
                    <a:pt x="134" y="56"/>
                    <a:pt x="131" y="59"/>
                  </a:cubicBezTo>
                  <a:cubicBezTo>
                    <a:pt x="128" y="63"/>
                    <a:pt x="125" y="64"/>
                    <a:pt x="121" y="64"/>
                  </a:cubicBezTo>
                  <a:cubicBezTo>
                    <a:pt x="116" y="64"/>
                    <a:pt x="113" y="63"/>
                    <a:pt x="111" y="60"/>
                  </a:cubicBezTo>
                  <a:cubicBezTo>
                    <a:pt x="109" y="57"/>
                    <a:pt x="108" y="53"/>
                    <a:pt x="108" y="47"/>
                  </a:cubicBezTo>
                  <a:cubicBezTo>
                    <a:pt x="108" y="21"/>
                    <a:pt x="108" y="21"/>
                    <a:pt x="108" y="21"/>
                  </a:cubicBezTo>
                  <a:cubicBezTo>
                    <a:pt x="104" y="21"/>
                    <a:pt x="104" y="21"/>
                    <a:pt x="104" y="21"/>
                  </a:cubicBezTo>
                  <a:cubicBezTo>
                    <a:pt x="104" y="48"/>
                    <a:pt x="104" y="48"/>
                    <a:pt x="104" y="48"/>
                  </a:cubicBezTo>
                  <a:cubicBezTo>
                    <a:pt x="104" y="61"/>
                    <a:pt x="109" y="68"/>
                    <a:pt x="120" y="68"/>
                  </a:cubicBezTo>
                  <a:cubicBezTo>
                    <a:pt x="127" y="68"/>
                    <a:pt x="132" y="65"/>
                    <a:pt x="135" y="58"/>
                  </a:cubicBezTo>
                  <a:cubicBezTo>
                    <a:pt x="135" y="58"/>
                    <a:pt x="135" y="58"/>
                    <a:pt x="135" y="58"/>
                  </a:cubicBezTo>
                  <a:cubicBezTo>
                    <a:pt x="135" y="67"/>
                    <a:pt x="135" y="67"/>
                    <a:pt x="135" y="67"/>
                  </a:cubicBezTo>
                  <a:lnTo>
                    <a:pt x="139" y="67"/>
                  </a:lnTo>
                  <a:close/>
                  <a:moveTo>
                    <a:pt x="99" y="60"/>
                  </a:moveTo>
                  <a:cubicBezTo>
                    <a:pt x="96" y="63"/>
                    <a:pt x="92" y="64"/>
                    <a:pt x="88" y="64"/>
                  </a:cubicBezTo>
                  <a:cubicBezTo>
                    <a:pt x="83" y="64"/>
                    <a:pt x="79" y="62"/>
                    <a:pt x="76" y="59"/>
                  </a:cubicBezTo>
                  <a:cubicBezTo>
                    <a:pt x="73" y="55"/>
                    <a:pt x="71" y="50"/>
                    <a:pt x="71" y="45"/>
                  </a:cubicBezTo>
                  <a:cubicBezTo>
                    <a:pt x="71" y="38"/>
                    <a:pt x="73" y="34"/>
                    <a:pt x="76" y="30"/>
                  </a:cubicBezTo>
                  <a:cubicBezTo>
                    <a:pt x="79" y="26"/>
                    <a:pt x="84" y="24"/>
                    <a:pt x="89" y="24"/>
                  </a:cubicBezTo>
                  <a:cubicBezTo>
                    <a:pt x="93" y="24"/>
                    <a:pt x="96" y="25"/>
                    <a:pt x="100" y="27"/>
                  </a:cubicBezTo>
                  <a:cubicBezTo>
                    <a:pt x="100" y="22"/>
                    <a:pt x="100" y="22"/>
                    <a:pt x="100" y="22"/>
                  </a:cubicBezTo>
                  <a:cubicBezTo>
                    <a:pt x="96" y="21"/>
                    <a:pt x="93" y="20"/>
                    <a:pt x="90" y="20"/>
                  </a:cubicBezTo>
                  <a:cubicBezTo>
                    <a:pt x="83" y="20"/>
                    <a:pt x="77" y="23"/>
                    <a:pt x="73" y="27"/>
                  </a:cubicBezTo>
                  <a:cubicBezTo>
                    <a:pt x="69" y="32"/>
                    <a:pt x="67" y="38"/>
                    <a:pt x="67" y="45"/>
                  </a:cubicBezTo>
                  <a:cubicBezTo>
                    <a:pt x="67" y="52"/>
                    <a:pt x="69" y="57"/>
                    <a:pt x="73" y="61"/>
                  </a:cubicBezTo>
                  <a:cubicBezTo>
                    <a:pt x="76" y="66"/>
                    <a:pt x="81" y="68"/>
                    <a:pt x="87" y="68"/>
                  </a:cubicBezTo>
                  <a:cubicBezTo>
                    <a:pt x="92" y="68"/>
                    <a:pt x="96" y="67"/>
                    <a:pt x="99" y="65"/>
                  </a:cubicBezTo>
                  <a:lnTo>
                    <a:pt x="99" y="60"/>
                  </a:lnTo>
                  <a:close/>
                  <a:moveTo>
                    <a:pt x="58" y="42"/>
                  </a:moveTo>
                  <a:cubicBezTo>
                    <a:pt x="58" y="47"/>
                    <a:pt x="58" y="47"/>
                    <a:pt x="58" y="47"/>
                  </a:cubicBezTo>
                  <a:cubicBezTo>
                    <a:pt x="58" y="52"/>
                    <a:pt x="56" y="56"/>
                    <a:pt x="54" y="59"/>
                  </a:cubicBezTo>
                  <a:cubicBezTo>
                    <a:pt x="51" y="62"/>
                    <a:pt x="47" y="64"/>
                    <a:pt x="43" y="64"/>
                  </a:cubicBezTo>
                  <a:cubicBezTo>
                    <a:pt x="39" y="64"/>
                    <a:pt x="37" y="63"/>
                    <a:pt x="35" y="61"/>
                  </a:cubicBezTo>
                  <a:cubicBezTo>
                    <a:pt x="33" y="60"/>
                    <a:pt x="32" y="58"/>
                    <a:pt x="32" y="55"/>
                  </a:cubicBezTo>
                  <a:cubicBezTo>
                    <a:pt x="32" y="51"/>
                    <a:pt x="33" y="49"/>
                    <a:pt x="35" y="47"/>
                  </a:cubicBezTo>
                  <a:cubicBezTo>
                    <a:pt x="37" y="46"/>
                    <a:pt x="41" y="45"/>
                    <a:pt x="45" y="44"/>
                  </a:cubicBezTo>
                  <a:lnTo>
                    <a:pt x="58" y="42"/>
                  </a:lnTo>
                  <a:close/>
                  <a:moveTo>
                    <a:pt x="62" y="67"/>
                  </a:moveTo>
                  <a:cubicBezTo>
                    <a:pt x="62" y="37"/>
                    <a:pt x="62" y="37"/>
                    <a:pt x="62" y="37"/>
                  </a:cubicBezTo>
                  <a:cubicBezTo>
                    <a:pt x="62" y="32"/>
                    <a:pt x="61" y="27"/>
                    <a:pt x="58" y="25"/>
                  </a:cubicBezTo>
                  <a:cubicBezTo>
                    <a:pt x="56" y="22"/>
                    <a:pt x="52" y="20"/>
                    <a:pt x="47" y="20"/>
                  </a:cubicBezTo>
                  <a:cubicBezTo>
                    <a:pt x="45" y="20"/>
                    <a:pt x="42" y="21"/>
                    <a:pt x="39" y="22"/>
                  </a:cubicBezTo>
                  <a:cubicBezTo>
                    <a:pt x="36" y="23"/>
                    <a:pt x="34" y="24"/>
                    <a:pt x="32" y="25"/>
                  </a:cubicBezTo>
                  <a:cubicBezTo>
                    <a:pt x="32" y="30"/>
                    <a:pt x="32" y="30"/>
                    <a:pt x="32" y="30"/>
                  </a:cubicBezTo>
                  <a:cubicBezTo>
                    <a:pt x="37" y="26"/>
                    <a:pt x="42" y="24"/>
                    <a:pt x="47" y="24"/>
                  </a:cubicBezTo>
                  <a:cubicBezTo>
                    <a:pt x="54" y="24"/>
                    <a:pt x="58" y="29"/>
                    <a:pt x="58" y="39"/>
                  </a:cubicBezTo>
                  <a:cubicBezTo>
                    <a:pt x="44" y="41"/>
                    <a:pt x="44" y="41"/>
                    <a:pt x="44" y="41"/>
                  </a:cubicBezTo>
                  <a:cubicBezTo>
                    <a:pt x="33" y="42"/>
                    <a:pt x="28" y="47"/>
                    <a:pt x="28" y="55"/>
                  </a:cubicBezTo>
                  <a:cubicBezTo>
                    <a:pt x="28" y="59"/>
                    <a:pt x="29" y="62"/>
                    <a:pt x="32" y="64"/>
                  </a:cubicBezTo>
                  <a:cubicBezTo>
                    <a:pt x="34" y="67"/>
                    <a:pt x="38" y="68"/>
                    <a:pt x="42" y="68"/>
                  </a:cubicBezTo>
                  <a:cubicBezTo>
                    <a:pt x="46" y="68"/>
                    <a:pt x="49" y="67"/>
                    <a:pt x="51" y="65"/>
                  </a:cubicBezTo>
                  <a:cubicBezTo>
                    <a:pt x="54" y="63"/>
                    <a:pt x="56" y="61"/>
                    <a:pt x="58" y="58"/>
                  </a:cubicBezTo>
                  <a:cubicBezTo>
                    <a:pt x="58" y="58"/>
                    <a:pt x="58" y="58"/>
                    <a:pt x="58" y="58"/>
                  </a:cubicBezTo>
                  <a:cubicBezTo>
                    <a:pt x="58" y="67"/>
                    <a:pt x="58" y="67"/>
                    <a:pt x="58" y="67"/>
                  </a:cubicBezTo>
                  <a:lnTo>
                    <a:pt x="62" y="67"/>
                  </a:lnTo>
                  <a:close/>
                  <a:moveTo>
                    <a:pt x="30" y="7"/>
                  </a:moveTo>
                  <a:cubicBezTo>
                    <a:pt x="30" y="3"/>
                    <a:pt x="30" y="3"/>
                    <a:pt x="30" y="3"/>
                  </a:cubicBezTo>
                  <a:cubicBezTo>
                    <a:pt x="0" y="3"/>
                    <a:pt x="0" y="3"/>
                    <a:pt x="0" y="3"/>
                  </a:cubicBezTo>
                  <a:cubicBezTo>
                    <a:pt x="0" y="67"/>
                    <a:pt x="0" y="67"/>
                    <a:pt x="0" y="67"/>
                  </a:cubicBezTo>
                  <a:cubicBezTo>
                    <a:pt x="4" y="67"/>
                    <a:pt x="4" y="67"/>
                    <a:pt x="4" y="67"/>
                  </a:cubicBezTo>
                  <a:cubicBezTo>
                    <a:pt x="4" y="37"/>
                    <a:pt x="4" y="37"/>
                    <a:pt x="4" y="37"/>
                  </a:cubicBezTo>
                  <a:cubicBezTo>
                    <a:pt x="28" y="37"/>
                    <a:pt x="28" y="37"/>
                    <a:pt x="28" y="37"/>
                  </a:cubicBezTo>
                  <a:cubicBezTo>
                    <a:pt x="28" y="33"/>
                    <a:pt x="28" y="33"/>
                    <a:pt x="28" y="33"/>
                  </a:cubicBezTo>
                  <a:cubicBezTo>
                    <a:pt x="4" y="33"/>
                    <a:pt x="4" y="33"/>
                    <a:pt x="4" y="33"/>
                  </a:cubicBezTo>
                  <a:cubicBezTo>
                    <a:pt x="4" y="7"/>
                    <a:pt x="4" y="7"/>
                    <a:pt x="4" y="7"/>
                  </a:cubicBez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0" name="Freeform 24"/>
            <p:cNvSpPr>
              <a:spLocks noEditPoints="1"/>
            </p:cNvSpPr>
            <p:nvPr userDrawn="1"/>
          </p:nvSpPr>
          <p:spPr bwMode="auto">
            <a:xfrm>
              <a:off x="3815" y="2051"/>
              <a:ext cx="689" cy="68"/>
            </a:xfrm>
            <a:custGeom>
              <a:avLst/>
              <a:gdLst>
                <a:gd name="T0" fmla="*/ 12 w 290"/>
                <a:gd name="T1" fmla="*/ 23 h 28"/>
                <a:gd name="T2" fmla="*/ 2 w 290"/>
                <a:gd name="T3" fmla="*/ 27 h 28"/>
                <a:gd name="T4" fmla="*/ 12 w 290"/>
                <a:gd name="T5" fmla="*/ 27 h 28"/>
                <a:gd name="T6" fmla="*/ 23 w 290"/>
                <a:gd name="T7" fmla="*/ 10 h 28"/>
                <a:gd name="T8" fmla="*/ 33 w 290"/>
                <a:gd name="T9" fmla="*/ 1 h 28"/>
                <a:gd name="T10" fmla="*/ 34 w 290"/>
                <a:gd name="T11" fmla="*/ 4 h 28"/>
                <a:gd name="T12" fmla="*/ 32 w 290"/>
                <a:gd name="T13" fmla="*/ 27 h 28"/>
                <a:gd name="T14" fmla="*/ 43 w 290"/>
                <a:gd name="T15" fmla="*/ 24 h 28"/>
                <a:gd name="T16" fmla="*/ 52 w 290"/>
                <a:gd name="T17" fmla="*/ 10 h 28"/>
                <a:gd name="T18" fmla="*/ 47 w 290"/>
                <a:gd name="T19" fmla="*/ 28 h 28"/>
                <a:gd name="T20" fmla="*/ 62 w 290"/>
                <a:gd name="T21" fmla="*/ 10 h 28"/>
                <a:gd name="T22" fmla="*/ 57 w 290"/>
                <a:gd name="T23" fmla="*/ 27 h 28"/>
                <a:gd name="T24" fmla="*/ 66 w 290"/>
                <a:gd name="T25" fmla="*/ 12 h 28"/>
                <a:gd name="T26" fmla="*/ 67 w 290"/>
                <a:gd name="T27" fmla="*/ 19 h 28"/>
                <a:gd name="T28" fmla="*/ 83 w 290"/>
                <a:gd name="T29" fmla="*/ 11 h 28"/>
                <a:gd name="T30" fmla="*/ 72 w 290"/>
                <a:gd name="T31" fmla="*/ 13 h 28"/>
                <a:gd name="T32" fmla="*/ 98 w 290"/>
                <a:gd name="T33" fmla="*/ 19 h 28"/>
                <a:gd name="T34" fmla="*/ 94 w 290"/>
                <a:gd name="T35" fmla="*/ 11 h 28"/>
                <a:gd name="T36" fmla="*/ 88 w 290"/>
                <a:gd name="T37" fmla="*/ 14 h 28"/>
                <a:gd name="T38" fmla="*/ 93 w 290"/>
                <a:gd name="T39" fmla="*/ 25 h 28"/>
                <a:gd name="T40" fmla="*/ 99 w 290"/>
                <a:gd name="T41" fmla="*/ 23 h 28"/>
                <a:gd name="T42" fmla="*/ 102 w 290"/>
                <a:gd name="T43" fmla="*/ 19 h 28"/>
                <a:gd name="T44" fmla="*/ 117 w 290"/>
                <a:gd name="T45" fmla="*/ 11 h 28"/>
                <a:gd name="T46" fmla="*/ 107 w 290"/>
                <a:gd name="T47" fmla="*/ 13 h 28"/>
                <a:gd name="T48" fmla="*/ 132 w 290"/>
                <a:gd name="T49" fmla="*/ 0 h 28"/>
                <a:gd name="T50" fmla="*/ 121 w 290"/>
                <a:gd name="T51" fmla="*/ 9 h 28"/>
                <a:gd name="T52" fmla="*/ 127 w 290"/>
                <a:gd name="T53" fmla="*/ 12 h 28"/>
                <a:gd name="T54" fmla="*/ 130 w 290"/>
                <a:gd name="T55" fmla="*/ 3 h 28"/>
                <a:gd name="T56" fmla="*/ 140 w 290"/>
                <a:gd name="T57" fmla="*/ 25 h 28"/>
                <a:gd name="T58" fmla="*/ 139 w 290"/>
                <a:gd name="T59" fmla="*/ 9 h 28"/>
                <a:gd name="T60" fmla="*/ 133 w 290"/>
                <a:gd name="T61" fmla="*/ 12 h 28"/>
                <a:gd name="T62" fmla="*/ 144 w 290"/>
                <a:gd name="T63" fmla="*/ 25 h 28"/>
                <a:gd name="T64" fmla="*/ 173 w 290"/>
                <a:gd name="T65" fmla="*/ 9 h 28"/>
                <a:gd name="T66" fmla="*/ 160 w 290"/>
                <a:gd name="T67" fmla="*/ 27 h 28"/>
                <a:gd name="T68" fmla="*/ 174 w 290"/>
                <a:gd name="T69" fmla="*/ 27 h 28"/>
                <a:gd name="T70" fmla="*/ 160 w 290"/>
                <a:gd name="T71" fmla="*/ 5 h 28"/>
                <a:gd name="T72" fmla="*/ 192 w 290"/>
                <a:gd name="T73" fmla="*/ 18 h 28"/>
                <a:gd name="T74" fmla="*/ 179 w 290"/>
                <a:gd name="T75" fmla="*/ 25 h 28"/>
                <a:gd name="T76" fmla="*/ 181 w 290"/>
                <a:gd name="T77" fmla="*/ 24 h 28"/>
                <a:gd name="T78" fmla="*/ 181 w 290"/>
                <a:gd name="T79" fmla="*/ 13 h 28"/>
                <a:gd name="T80" fmla="*/ 205 w 290"/>
                <a:gd name="T81" fmla="*/ 19 h 28"/>
                <a:gd name="T82" fmla="*/ 201 w 290"/>
                <a:gd name="T83" fmla="*/ 11 h 28"/>
                <a:gd name="T84" fmla="*/ 195 w 290"/>
                <a:gd name="T85" fmla="*/ 14 h 28"/>
                <a:gd name="T86" fmla="*/ 200 w 290"/>
                <a:gd name="T87" fmla="*/ 25 h 28"/>
                <a:gd name="T88" fmla="*/ 206 w 290"/>
                <a:gd name="T89" fmla="*/ 23 h 28"/>
                <a:gd name="T90" fmla="*/ 211 w 290"/>
                <a:gd name="T91" fmla="*/ 11 h 28"/>
                <a:gd name="T92" fmla="*/ 223 w 290"/>
                <a:gd name="T93" fmla="*/ 23 h 28"/>
                <a:gd name="T94" fmla="*/ 225 w 290"/>
                <a:gd name="T95" fmla="*/ 18 h 28"/>
                <a:gd name="T96" fmla="*/ 222 w 290"/>
                <a:gd name="T97" fmla="*/ 17 h 28"/>
                <a:gd name="T98" fmla="*/ 229 w 290"/>
                <a:gd name="T99" fmla="*/ 11 h 28"/>
                <a:gd name="T100" fmla="*/ 227 w 290"/>
                <a:gd name="T101" fmla="*/ 23 h 28"/>
                <a:gd name="T102" fmla="*/ 239 w 290"/>
                <a:gd name="T103" fmla="*/ 27 h 28"/>
                <a:gd name="T104" fmla="*/ 234 w 290"/>
                <a:gd name="T105" fmla="*/ 25 h 28"/>
                <a:gd name="T106" fmla="*/ 239 w 290"/>
                <a:gd name="T107" fmla="*/ 18 h 28"/>
                <a:gd name="T108" fmla="*/ 250 w 290"/>
                <a:gd name="T109" fmla="*/ 13 h 28"/>
                <a:gd name="T110" fmla="*/ 250 w 290"/>
                <a:gd name="T111" fmla="*/ 27 h 28"/>
                <a:gd name="T112" fmla="*/ 256 w 290"/>
                <a:gd name="T113" fmla="*/ 9 h 28"/>
                <a:gd name="T114" fmla="*/ 262 w 290"/>
                <a:gd name="T115" fmla="*/ 13 h 28"/>
                <a:gd name="T116" fmla="*/ 260 w 290"/>
                <a:gd name="T117" fmla="*/ 12 h 28"/>
                <a:gd name="T118" fmla="*/ 271 w 290"/>
                <a:gd name="T119" fmla="*/ 24 h 28"/>
                <a:gd name="T120" fmla="*/ 278 w 290"/>
                <a:gd name="T121" fmla="*/ 1 h 28"/>
                <a:gd name="T122" fmla="*/ 280 w 290"/>
                <a:gd name="T123" fmla="*/ 13 h 28"/>
                <a:gd name="T124" fmla="*/ 290 w 290"/>
                <a:gd name="T12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28">
                  <a:moveTo>
                    <a:pt x="26" y="2"/>
                  </a:moveTo>
                  <a:cubicBezTo>
                    <a:pt x="22" y="2"/>
                    <a:pt x="22" y="2"/>
                    <a:pt x="22" y="2"/>
                  </a:cubicBezTo>
                  <a:cubicBezTo>
                    <a:pt x="14" y="20"/>
                    <a:pt x="14" y="20"/>
                    <a:pt x="14" y="20"/>
                  </a:cubicBezTo>
                  <a:cubicBezTo>
                    <a:pt x="14" y="20"/>
                    <a:pt x="13" y="21"/>
                    <a:pt x="13" y="23"/>
                  </a:cubicBezTo>
                  <a:cubicBezTo>
                    <a:pt x="12" y="23"/>
                    <a:pt x="12" y="23"/>
                    <a:pt x="12" y="23"/>
                  </a:cubicBezTo>
                  <a:cubicBezTo>
                    <a:pt x="12" y="22"/>
                    <a:pt x="12" y="21"/>
                    <a:pt x="11" y="20"/>
                  </a:cubicBezTo>
                  <a:cubicBezTo>
                    <a:pt x="4" y="2"/>
                    <a:pt x="4" y="2"/>
                    <a:pt x="4" y="2"/>
                  </a:cubicBezTo>
                  <a:cubicBezTo>
                    <a:pt x="0" y="2"/>
                    <a:pt x="0" y="2"/>
                    <a:pt x="0" y="2"/>
                  </a:cubicBezTo>
                  <a:cubicBezTo>
                    <a:pt x="0" y="27"/>
                    <a:pt x="0" y="27"/>
                    <a:pt x="0" y="27"/>
                  </a:cubicBezTo>
                  <a:cubicBezTo>
                    <a:pt x="2" y="27"/>
                    <a:pt x="2" y="27"/>
                    <a:pt x="2" y="27"/>
                  </a:cubicBezTo>
                  <a:cubicBezTo>
                    <a:pt x="2" y="10"/>
                    <a:pt x="2" y="10"/>
                    <a:pt x="2" y="10"/>
                  </a:cubicBezTo>
                  <a:cubicBezTo>
                    <a:pt x="2" y="8"/>
                    <a:pt x="2" y="6"/>
                    <a:pt x="2" y="5"/>
                  </a:cubicBezTo>
                  <a:cubicBezTo>
                    <a:pt x="2" y="5"/>
                    <a:pt x="2" y="5"/>
                    <a:pt x="2" y="5"/>
                  </a:cubicBezTo>
                  <a:cubicBezTo>
                    <a:pt x="3" y="7"/>
                    <a:pt x="3" y="7"/>
                    <a:pt x="3" y="8"/>
                  </a:cubicBezTo>
                  <a:cubicBezTo>
                    <a:pt x="12" y="27"/>
                    <a:pt x="12" y="27"/>
                    <a:pt x="12" y="27"/>
                  </a:cubicBezTo>
                  <a:cubicBezTo>
                    <a:pt x="13" y="27"/>
                    <a:pt x="13" y="27"/>
                    <a:pt x="13" y="27"/>
                  </a:cubicBezTo>
                  <a:cubicBezTo>
                    <a:pt x="22" y="8"/>
                    <a:pt x="22" y="8"/>
                    <a:pt x="22" y="8"/>
                  </a:cubicBezTo>
                  <a:cubicBezTo>
                    <a:pt x="22" y="7"/>
                    <a:pt x="22" y="7"/>
                    <a:pt x="23" y="5"/>
                  </a:cubicBezTo>
                  <a:cubicBezTo>
                    <a:pt x="23" y="5"/>
                    <a:pt x="23" y="5"/>
                    <a:pt x="23" y="5"/>
                  </a:cubicBezTo>
                  <a:cubicBezTo>
                    <a:pt x="23" y="7"/>
                    <a:pt x="23" y="9"/>
                    <a:pt x="23" y="10"/>
                  </a:cubicBezTo>
                  <a:cubicBezTo>
                    <a:pt x="23" y="27"/>
                    <a:pt x="23" y="27"/>
                    <a:pt x="23" y="27"/>
                  </a:cubicBezTo>
                  <a:cubicBezTo>
                    <a:pt x="26" y="27"/>
                    <a:pt x="26" y="27"/>
                    <a:pt x="26" y="27"/>
                  </a:cubicBezTo>
                  <a:lnTo>
                    <a:pt x="26" y="2"/>
                  </a:lnTo>
                  <a:close/>
                  <a:moveTo>
                    <a:pt x="34" y="1"/>
                  </a:moveTo>
                  <a:cubicBezTo>
                    <a:pt x="34" y="1"/>
                    <a:pt x="34" y="1"/>
                    <a:pt x="33" y="1"/>
                  </a:cubicBezTo>
                  <a:cubicBezTo>
                    <a:pt x="33" y="1"/>
                    <a:pt x="32" y="1"/>
                    <a:pt x="32" y="1"/>
                  </a:cubicBezTo>
                  <a:cubicBezTo>
                    <a:pt x="31" y="2"/>
                    <a:pt x="31" y="2"/>
                    <a:pt x="31" y="3"/>
                  </a:cubicBezTo>
                  <a:cubicBezTo>
                    <a:pt x="31" y="3"/>
                    <a:pt x="31" y="4"/>
                    <a:pt x="32" y="4"/>
                  </a:cubicBezTo>
                  <a:cubicBezTo>
                    <a:pt x="32" y="4"/>
                    <a:pt x="33" y="5"/>
                    <a:pt x="33" y="5"/>
                  </a:cubicBezTo>
                  <a:cubicBezTo>
                    <a:pt x="34" y="5"/>
                    <a:pt x="34" y="4"/>
                    <a:pt x="34" y="4"/>
                  </a:cubicBezTo>
                  <a:cubicBezTo>
                    <a:pt x="35" y="4"/>
                    <a:pt x="35" y="3"/>
                    <a:pt x="35" y="3"/>
                  </a:cubicBezTo>
                  <a:cubicBezTo>
                    <a:pt x="35" y="2"/>
                    <a:pt x="35" y="2"/>
                    <a:pt x="34" y="1"/>
                  </a:cubicBezTo>
                  <a:moveTo>
                    <a:pt x="34" y="9"/>
                  </a:moveTo>
                  <a:cubicBezTo>
                    <a:pt x="32" y="9"/>
                    <a:pt x="32" y="9"/>
                    <a:pt x="32" y="9"/>
                  </a:cubicBezTo>
                  <a:cubicBezTo>
                    <a:pt x="32" y="27"/>
                    <a:pt x="32" y="27"/>
                    <a:pt x="32" y="27"/>
                  </a:cubicBezTo>
                  <a:cubicBezTo>
                    <a:pt x="34" y="27"/>
                    <a:pt x="34" y="27"/>
                    <a:pt x="34" y="27"/>
                  </a:cubicBezTo>
                  <a:lnTo>
                    <a:pt x="34" y="9"/>
                  </a:lnTo>
                  <a:close/>
                  <a:moveTo>
                    <a:pt x="52" y="24"/>
                  </a:moveTo>
                  <a:cubicBezTo>
                    <a:pt x="51" y="25"/>
                    <a:pt x="50" y="25"/>
                    <a:pt x="48" y="25"/>
                  </a:cubicBezTo>
                  <a:cubicBezTo>
                    <a:pt x="46" y="25"/>
                    <a:pt x="45" y="25"/>
                    <a:pt x="43" y="24"/>
                  </a:cubicBezTo>
                  <a:cubicBezTo>
                    <a:pt x="42" y="22"/>
                    <a:pt x="42" y="21"/>
                    <a:pt x="42" y="19"/>
                  </a:cubicBezTo>
                  <a:cubicBezTo>
                    <a:pt x="42" y="16"/>
                    <a:pt x="42" y="15"/>
                    <a:pt x="44" y="13"/>
                  </a:cubicBezTo>
                  <a:cubicBezTo>
                    <a:pt x="45" y="12"/>
                    <a:pt x="46" y="11"/>
                    <a:pt x="48" y="11"/>
                  </a:cubicBezTo>
                  <a:cubicBezTo>
                    <a:pt x="50" y="11"/>
                    <a:pt x="51" y="12"/>
                    <a:pt x="52" y="13"/>
                  </a:cubicBezTo>
                  <a:cubicBezTo>
                    <a:pt x="52" y="10"/>
                    <a:pt x="52" y="10"/>
                    <a:pt x="52" y="10"/>
                  </a:cubicBezTo>
                  <a:cubicBezTo>
                    <a:pt x="51" y="9"/>
                    <a:pt x="50" y="9"/>
                    <a:pt x="48" y="9"/>
                  </a:cubicBezTo>
                  <a:cubicBezTo>
                    <a:pt x="45" y="9"/>
                    <a:pt x="43" y="10"/>
                    <a:pt x="41" y="12"/>
                  </a:cubicBezTo>
                  <a:cubicBezTo>
                    <a:pt x="40" y="13"/>
                    <a:pt x="39" y="16"/>
                    <a:pt x="39" y="19"/>
                  </a:cubicBezTo>
                  <a:cubicBezTo>
                    <a:pt x="39" y="21"/>
                    <a:pt x="40" y="24"/>
                    <a:pt x="41" y="25"/>
                  </a:cubicBezTo>
                  <a:cubicBezTo>
                    <a:pt x="43" y="27"/>
                    <a:pt x="45" y="28"/>
                    <a:pt x="47" y="28"/>
                  </a:cubicBezTo>
                  <a:cubicBezTo>
                    <a:pt x="49" y="28"/>
                    <a:pt x="51" y="27"/>
                    <a:pt x="52" y="27"/>
                  </a:cubicBezTo>
                  <a:lnTo>
                    <a:pt x="52" y="24"/>
                  </a:lnTo>
                  <a:close/>
                  <a:moveTo>
                    <a:pt x="66" y="9"/>
                  </a:moveTo>
                  <a:cubicBezTo>
                    <a:pt x="66" y="9"/>
                    <a:pt x="65" y="9"/>
                    <a:pt x="64" y="9"/>
                  </a:cubicBezTo>
                  <a:cubicBezTo>
                    <a:pt x="63" y="9"/>
                    <a:pt x="62" y="9"/>
                    <a:pt x="62" y="10"/>
                  </a:cubicBezTo>
                  <a:cubicBezTo>
                    <a:pt x="61" y="11"/>
                    <a:pt x="60" y="12"/>
                    <a:pt x="60" y="13"/>
                  </a:cubicBezTo>
                  <a:cubicBezTo>
                    <a:pt x="60" y="13"/>
                    <a:pt x="60" y="13"/>
                    <a:pt x="60" y="13"/>
                  </a:cubicBezTo>
                  <a:cubicBezTo>
                    <a:pt x="60" y="9"/>
                    <a:pt x="60" y="9"/>
                    <a:pt x="60" y="9"/>
                  </a:cubicBezTo>
                  <a:cubicBezTo>
                    <a:pt x="57" y="9"/>
                    <a:pt x="57" y="9"/>
                    <a:pt x="57" y="9"/>
                  </a:cubicBezTo>
                  <a:cubicBezTo>
                    <a:pt x="57" y="27"/>
                    <a:pt x="57" y="27"/>
                    <a:pt x="57" y="27"/>
                  </a:cubicBezTo>
                  <a:cubicBezTo>
                    <a:pt x="60" y="27"/>
                    <a:pt x="60" y="27"/>
                    <a:pt x="60" y="27"/>
                  </a:cubicBezTo>
                  <a:cubicBezTo>
                    <a:pt x="60" y="18"/>
                    <a:pt x="60" y="18"/>
                    <a:pt x="60" y="18"/>
                  </a:cubicBezTo>
                  <a:cubicBezTo>
                    <a:pt x="60" y="16"/>
                    <a:pt x="60" y="14"/>
                    <a:pt x="61" y="13"/>
                  </a:cubicBezTo>
                  <a:cubicBezTo>
                    <a:pt x="62" y="12"/>
                    <a:pt x="63" y="12"/>
                    <a:pt x="64" y="12"/>
                  </a:cubicBezTo>
                  <a:cubicBezTo>
                    <a:pt x="65" y="12"/>
                    <a:pt x="66" y="12"/>
                    <a:pt x="66" y="12"/>
                  </a:cubicBezTo>
                  <a:lnTo>
                    <a:pt x="66" y="9"/>
                  </a:lnTo>
                  <a:close/>
                  <a:moveTo>
                    <a:pt x="83" y="11"/>
                  </a:moveTo>
                  <a:cubicBezTo>
                    <a:pt x="81" y="10"/>
                    <a:pt x="79" y="9"/>
                    <a:pt x="76" y="9"/>
                  </a:cubicBezTo>
                  <a:cubicBezTo>
                    <a:pt x="74" y="9"/>
                    <a:pt x="71" y="10"/>
                    <a:pt x="70" y="11"/>
                  </a:cubicBezTo>
                  <a:cubicBezTo>
                    <a:pt x="68" y="13"/>
                    <a:pt x="67" y="15"/>
                    <a:pt x="67" y="19"/>
                  </a:cubicBezTo>
                  <a:cubicBezTo>
                    <a:pt x="67" y="21"/>
                    <a:pt x="68" y="24"/>
                    <a:pt x="70" y="25"/>
                  </a:cubicBezTo>
                  <a:cubicBezTo>
                    <a:pt x="71" y="27"/>
                    <a:pt x="73" y="28"/>
                    <a:pt x="76" y="28"/>
                  </a:cubicBezTo>
                  <a:cubicBezTo>
                    <a:pt x="79" y="28"/>
                    <a:pt x="81" y="27"/>
                    <a:pt x="83" y="25"/>
                  </a:cubicBezTo>
                  <a:cubicBezTo>
                    <a:pt x="84" y="23"/>
                    <a:pt x="85" y="21"/>
                    <a:pt x="85" y="18"/>
                  </a:cubicBezTo>
                  <a:cubicBezTo>
                    <a:pt x="85" y="15"/>
                    <a:pt x="84" y="13"/>
                    <a:pt x="83" y="11"/>
                  </a:cubicBezTo>
                  <a:moveTo>
                    <a:pt x="81" y="23"/>
                  </a:moveTo>
                  <a:cubicBezTo>
                    <a:pt x="80" y="25"/>
                    <a:pt x="78" y="25"/>
                    <a:pt x="76" y="25"/>
                  </a:cubicBezTo>
                  <a:cubicBezTo>
                    <a:pt x="74" y="25"/>
                    <a:pt x="73" y="25"/>
                    <a:pt x="72" y="24"/>
                  </a:cubicBezTo>
                  <a:cubicBezTo>
                    <a:pt x="71" y="22"/>
                    <a:pt x="70" y="21"/>
                    <a:pt x="70" y="18"/>
                  </a:cubicBezTo>
                  <a:cubicBezTo>
                    <a:pt x="70" y="16"/>
                    <a:pt x="71" y="14"/>
                    <a:pt x="72" y="13"/>
                  </a:cubicBezTo>
                  <a:cubicBezTo>
                    <a:pt x="73" y="12"/>
                    <a:pt x="74" y="11"/>
                    <a:pt x="76" y="11"/>
                  </a:cubicBezTo>
                  <a:cubicBezTo>
                    <a:pt x="78" y="11"/>
                    <a:pt x="79" y="12"/>
                    <a:pt x="80" y="13"/>
                  </a:cubicBezTo>
                  <a:cubicBezTo>
                    <a:pt x="82" y="14"/>
                    <a:pt x="82" y="16"/>
                    <a:pt x="82" y="18"/>
                  </a:cubicBezTo>
                  <a:cubicBezTo>
                    <a:pt x="82" y="21"/>
                    <a:pt x="82" y="22"/>
                    <a:pt x="81" y="23"/>
                  </a:cubicBezTo>
                  <a:moveTo>
                    <a:pt x="98" y="19"/>
                  </a:moveTo>
                  <a:cubicBezTo>
                    <a:pt x="97" y="19"/>
                    <a:pt x="96" y="18"/>
                    <a:pt x="95" y="17"/>
                  </a:cubicBezTo>
                  <a:cubicBezTo>
                    <a:pt x="93" y="17"/>
                    <a:pt x="92" y="16"/>
                    <a:pt x="92" y="16"/>
                  </a:cubicBezTo>
                  <a:cubicBezTo>
                    <a:pt x="91" y="15"/>
                    <a:pt x="91" y="15"/>
                    <a:pt x="91" y="14"/>
                  </a:cubicBezTo>
                  <a:cubicBezTo>
                    <a:pt x="91" y="13"/>
                    <a:pt x="91" y="12"/>
                    <a:pt x="92" y="12"/>
                  </a:cubicBezTo>
                  <a:cubicBezTo>
                    <a:pt x="93" y="12"/>
                    <a:pt x="93" y="11"/>
                    <a:pt x="94" y="11"/>
                  </a:cubicBezTo>
                  <a:cubicBezTo>
                    <a:pt x="96" y="11"/>
                    <a:pt x="97" y="12"/>
                    <a:pt x="98" y="13"/>
                  </a:cubicBezTo>
                  <a:cubicBezTo>
                    <a:pt x="98" y="10"/>
                    <a:pt x="98" y="10"/>
                    <a:pt x="98" y="10"/>
                  </a:cubicBezTo>
                  <a:cubicBezTo>
                    <a:pt x="97" y="9"/>
                    <a:pt x="96" y="9"/>
                    <a:pt x="95" y="9"/>
                  </a:cubicBezTo>
                  <a:cubicBezTo>
                    <a:pt x="93" y="9"/>
                    <a:pt x="91" y="9"/>
                    <a:pt x="90" y="10"/>
                  </a:cubicBezTo>
                  <a:cubicBezTo>
                    <a:pt x="89" y="11"/>
                    <a:pt x="88" y="13"/>
                    <a:pt x="88" y="14"/>
                  </a:cubicBezTo>
                  <a:cubicBezTo>
                    <a:pt x="88" y="15"/>
                    <a:pt x="89" y="17"/>
                    <a:pt x="89" y="17"/>
                  </a:cubicBezTo>
                  <a:cubicBezTo>
                    <a:pt x="90" y="18"/>
                    <a:pt x="91" y="19"/>
                    <a:pt x="93" y="19"/>
                  </a:cubicBezTo>
                  <a:cubicBezTo>
                    <a:pt x="94" y="20"/>
                    <a:pt x="95" y="21"/>
                    <a:pt x="96" y="21"/>
                  </a:cubicBezTo>
                  <a:cubicBezTo>
                    <a:pt x="96" y="22"/>
                    <a:pt x="96" y="22"/>
                    <a:pt x="96" y="23"/>
                  </a:cubicBezTo>
                  <a:cubicBezTo>
                    <a:pt x="96" y="25"/>
                    <a:pt x="95" y="25"/>
                    <a:pt x="93" y="25"/>
                  </a:cubicBezTo>
                  <a:cubicBezTo>
                    <a:pt x="91" y="25"/>
                    <a:pt x="90" y="25"/>
                    <a:pt x="88" y="24"/>
                  </a:cubicBezTo>
                  <a:cubicBezTo>
                    <a:pt x="88" y="27"/>
                    <a:pt x="88" y="27"/>
                    <a:pt x="88" y="27"/>
                  </a:cubicBezTo>
                  <a:cubicBezTo>
                    <a:pt x="89" y="27"/>
                    <a:pt x="91" y="28"/>
                    <a:pt x="93" y="28"/>
                  </a:cubicBezTo>
                  <a:cubicBezTo>
                    <a:pt x="95" y="28"/>
                    <a:pt x="96" y="27"/>
                    <a:pt x="98" y="26"/>
                  </a:cubicBezTo>
                  <a:cubicBezTo>
                    <a:pt x="99" y="25"/>
                    <a:pt x="99" y="24"/>
                    <a:pt x="99" y="23"/>
                  </a:cubicBezTo>
                  <a:cubicBezTo>
                    <a:pt x="99" y="21"/>
                    <a:pt x="99" y="20"/>
                    <a:pt x="98" y="19"/>
                  </a:cubicBezTo>
                  <a:moveTo>
                    <a:pt x="117" y="11"/>
                  </a:moveTo>
                  <a:cubicBezTo>
                    <a:pt x="116" y="10"/>
                    <a:pt x="114" y="9"/>
                    <a:pt x="111" y="9"/>
                  </a:cubicBezTo>
                  <a:cubicBezTo>
                    <a:pt x="108" y="9"/>
                    <a:pt x="106" y="10"/>
                    <a:pt x="105" y="11"/>
                  </a:cubicBezTo>
                  <a:cubicBezTo>
                    <a:pt x="103" y="13"/>
                    <a:pt x="102" y="15"/>
                    <a:pt x="102" y="19"/>
                  </a:cubicBezTo>
                  <a:cubicBezTo>
                    <a:pt x="102" y="21"/>
                    <a:pt x="103" y="24"/>
                    <a:pt x="104" y="25"/>
                  </a:cubicBezTo>
                  <a:cubicBezTo>
                    <a:pt x="106" y="27"/>
                    <a:pt x="108" y="28"/>
                    <a:pt x="111" y="28"/>
                  </a:cubicBezTo>
                  <a:cubicBezTo>
                    <a:pt x="114" y="28"/>
                    <a:pt x="116" y="27"/>
                    <a:pt x="117" y="25"/>
                  </a:cubicBezTo>
                  <a:cubicBezTo>
                    <a:pt x="119" y="23"/>
                    <a:pt x="120" y="21"/>
                    <a:pt x="120" y="18"/>
                  </a:cubicBezTo>
                  <a:cubicBezTo>
                    <a:pt x="120" y="15"/>
                    <a:pt x="119" y="13"/>
                    <a:pt x="117" y="11"/>
                  </a:cubicBezTo>
                  <a:moveTo>
                    <a:pt x="115" y="23"/>
                  </a:moveTo>
                  <a:cubicBezTo>
                    <a:pt x="114" y="25"/>
                    <a:pt x="113" y="25"/>
                    <a:pt x="111" y="25"/>
                  </a:cubicBezTo>
                  <a:cubicBezTo>
                    <a:pt x="109" y="25"/>
                    <a:pt x="108" y="25"/>
                    <a:pt x="107" y="24"/>
                  </a:cubicBezTo>
                  <a:cubicBezTo>
                    <a:pt x="105" y="22"/>
                    <a:pt x="105" y="21"/>
                    <a:pt x="105" y="18"/>
                  </a:cubicBezTo>
                  <a:cubicBezTo>
                    <a:pt x="105" y="16"/>
                    <a:pt x="105" y="14"/>
                    <a:pt x="107" y="13"/>
                  </a:cubicBezTo>
                  <a:cubicBezTo>
                    <a:pt x="108" y="12"/>
                    <a:pt x="109" y="11"/>
                    <a:pt x="111" y="11"/>
                  </a:cubicBezTo>
                  <a:cubicBezTo>
                    <a:pt x="113" y="11"/>
                    <a:pt x="114" y="12"/>
                    <a:pt x="115" y="13"/>
                  </a:cubicBezTo>
                  <a:cubicBezTo>
                    <a:pt x="116" y="14"/>
                    <a:pt x="117" y="16"/>
                    <a:pt x="117" y="18"/>
                  </a:cubicBezTo>
                  <a:cubicBezTo>
                    <a:pt x="117" y="21"/>
                    <a:pt x="116" y="22"/>
                    <a:pt x="115" y="23"/>
                  </a:cubicBezTo>
                  <a:moveTo>
                    <a:pt x="132" y="0"/>
                  </a:moveTo>
                  <a:cubicBezTo>
                    <a:pt x="132" y="0"/>
                    <a:pt x="131" y="0"/>
                    <a:pt x="130" y="0"/>
                  </a:cubicBezTo>
                  <a:cubicBezTo>
                    <a:pt x="129" y="0"/>
                    <a:pt x="127" y="1"/>
                    <a:pt x="126" y="2"/>
                  </a:cubicBezTo>
                  <a:cubicBezTo>
                    <a:pt x="125" y="3"/>
                    <a:pt x="125" y="4"/>
                    <a:pt x="125" y="6"/>
                  </a:cubicBezTo>
                  <a:cubicBezTo>
                    <a:pt x="125" y="9"/>
                    <a:pt x="125" y="9"/>
                    <a:pt x="125" y="9"/>
                  </a:cubicBezTo>
                  <a:cubicBezTo>
                    <a:pt x="121" y="9"/>
                    <a:pt x="121" y="9"/>
                    <a:pt x="121" y="9"/>
                  </a:cubicBezTo>
                  <a:cubicBezTo>
                    <a:pt x="121" y="12"/>
                    <a:pt x="121" y="12"/>
                    <a:pt x="121" y="12"/>
                  </a:cubicBezTo>
                  <a:cubicBezTo>
                    <a:pt x="125" y="12"/>
                    <a:pt x="125" y="12"/>
                    <a:pt x="125" y="12"/>
                  </a:cubicBezTo>
                  <a:cubicBezTo>
                    <a:pt x="125" y="27"/>
                    <a:pt x="125" y="27"/>
                    <a:pt x="125" y="27"/>
                  </a:cubicBezTo>
                  <a:cubicBezTo>
                    <a:pt x="127" y="27"/>
                    <a:pt x="127" y="27"/>
                    <a:pt x="127" y="27"/>
                  </a:cubicBezTo>
                  <a:cubicBezTo>
                    <a:pt x="127" y="12"/>
                    <a:pt x="127" y="12"/>
                    <a:pt x="127" y="12"/>
                  </a:cubicBezTo>
                  <a:cubicBezTo>
                    <a:pt x="132" y="12"/>
                    <a:pt x="132" y="12"/>
                    <a:pt x="132" y="12"/>
                  </a:cubicBezTo>
                  <a:cubicBezTo>
                    <a:pt x="132" y="9"/>
                    <a:pt x="132" y="9"/>
                    <a:pt x="132" y="9"/>
                  </a:cubicBezTo>
                  <a:cubicBezTo>
                    <a:pt x="127" y="9"/>
                    <a:pt x="127" y="9"/>
                    <a:pt x="127" y="9"/>
                  </a:cubicBezTo>
                  <a:cubicBezTo>
                    <a:pt x="127" y="6"/>
                    <a:pt x="127" y="6"/>
                    <a:pt x="127" y="6"/>
                  </a:cubicBezTo>
                  <a:cubicBezTo>
                    <a:pt x="127" y="4"/>
                    <a:pt x="128" y="3"/>
                    <a:pt x="130" y="3"/>
                  </a:cubicBezTo>
                  <a:cubicBezTo>
                    <a:pt x="131" y="3"/>
                    <a:pt x="132" y="3"/>
                    <a:pt x="132" y="3"/>
                  </a:cubicBezTo>
                  <a:lnTo>
                    <a:pt x="132" y="0"/>
                  </a:lnTo>
                  <a:close/>
                  <a:moveTo>
                    <a:pt x="144" y="25"/>
                  </a:moveTo>
                  <a:cubicBezTo>
                    <a:pt x="143" y="25"/>
                    <a:pt x="142" y="25"/>
                    <a:pt x="142" y="25"/>
                  </a:cubicBezTo>
                  <a:cubicBezTo>
                    <a:pt x="141" y="25"/>
                    <a:pt x="140" y="25"/>
                    <a:pt x="140" y="25"/>
                  </a:cubicBezTo>
                  <a:cubicBezTo>
                    <a:pt x="139" y="24"/>
                    <a:pt x="139" y="23"/>
                    <a:pt x="139" y="22"/>
                  </a:cubicBezTo>
                  <a:cubicBezTo>
                    <a:pt x="139" y="12"/>
                    <a:pt x="139" y="12"/>
                    <a:pt x="139" y="12"/>
                  </a:cubicBezTo>
                  <a:cubicBezTo>
                    <a:pt x="144" y="12"/>
                    <a:pt x="144" y="12"/>
                    <a:pt x="144" y="12"/>
                  </a:cubicBezTo>
                  <a:cubicBezTo>
                    <a:pt x="144" y="9"/>
                    <a:pt x="144" y="9"/>
                    <a:pt x="144" y="9"/>
                  </a:cubicBezTo>
                  <a:cubicBezTo>
                    <a:pt x="139" y="9"/>
                    <a:pt x="139" y="9"/>
                    <a:pt x="139" y="9"/>
                  </a:cubicBezTo>
                  <a:cubicBezTo>
                    <a:pt x="139" y="4"/>
                    <a:pt x="139" y="4"/>
                    <a:pt x="139" y="4"/>
                  </a:cubicBezTo>
                  <a:cubicBezTo>
                    <a:pt x="138" y="4"/>
                    <a:pt x="137" y="5"/>
                    <a:pt x="136" y="5"/>
                  </a:cubicBezTo>
                  <a:cubicBezTo>
                    <a:pt x="136" y="9"/>
                    <a:pt x="136" y="9"/>
                    <a:pt x="136" y="9"/>
                  </a:cubicBezTo>
                  <a:cubicBezTo>
                    <a:pt x="133" y="9"/>
                    <a:pt x="133" y="9"/>
                    <a:pt x="133" y="9"/>
                  </a:cubicBezTo>
                  <a:cubicBezTo>
                    <a:pt x="133" y="12"/>
                    <a:pt x="133" y="12"/>
                    <a:pt x="133" y="12"/>
                  </a:cubicBezTo>
                  <a:cubicBezTo>
                    <a:pt x="136" y="12"/>
                    <a:pt x="136" y="12"/>
                    <a:pt x="136" y="12"/>
                  </a:cubicBezTo>
                  <a:cubicBezTo>
                    <a:pt x="136" y="22"/>
                    <a:pt x="136" y="22"/>
                    <a:pt x="136" y="22"/>
                  </a:cubicBezTo>
                  <a:cubicBezTo>
                    <a:pt x="136" y="26"/>
                    <a:pt x="138" y="28"/>
                    <a:pt x="141" y="28"/>
                  </a:cubicBezTo>
                  <a:cubicBezTo>
                    <a:pt x="142" y="28"/>
                    <a:pt x="143" y="28"/>
                    <a:pt x="144" y="27"/>
                  </a:cubicBezTo>
                  <a:lnTo>
                    <a:pt x="144" y="25"/>
                  </a:lnTo>
                  <a:close/>
                  <a:moveTo>
                    <a:pt x="170" y="19"/>
                  </a:moveTo>
                  <a:cubicBezTo>
                    <a:pt x="169" y="17"/>
                    <a:pt x="168" y="16"/>
                    <a:pt x="167" y="16"/>
                  </a:cubicBezTo>
                  <a:cubicBezTo>
                    <a:pt x="167" y="16"/>
                    <a:pt x="167" y="16"/>
                    <a:pt x="167" y="16"/>
                  </a:cubicBezTo>
                  <a:cubicBezTo>
                    <a:pt x="169" y="15"/>
                    <a:pt x="170" y="15"/>
                    <a:pt x="171" y="13"/>
                  </a:cubicBezTo>
                  <a:cubicBezTo>
                    <a:pt x="172" y="12"/>
                    <a:pt x="173" y="11"/>
                    <a:pt x="173" y="9"/>
                  </a:cubicBezTo>
                  <a:cubicBezTo>
                    <a:pt x="173" y="7"/>
                    <a:pt x="172" y="5"/>
                    <a:pt x="171" y="4"/>
                  </a:cubicBezTo>
                  <a:cubicBezTo>
                    <a:pt x="169" y="3"/>
                    <a:pt x="168" y="2"/>
                    <a:pt x="165" y="2"/>
                  </a:cubicBezTo>
                  <a:cubicBezTo>
                    <a:pt x="157" y="2"/>
                    <a:pt x="157" y="2"/>
                    <a:pt x="157" y="2"/>
                  </a:cubicBezTo>
                  <a:cubicBezTo>
                    <a:pt x="157" y="27"/>
                    <a:pt x="157" y="27"/>
                    <a:pt x="157" y="27"/>
                  </a:cubicBezTo>
                  <a:cubicBezTo>
                    <a:pt x="160" y="27"/>
                    <a:pt x="160" y="27"/>
                    <a:pt x="160" y="27"/>
                  </a:cubicBezTo>
                  <a:cubicBezTo>
                    <a:pt x="160" y="17"/>
                    <a:pt x="160" y="17"/>
                    <a:pt x="160" y="17"/>
                  </a:cubicBezTo>
                  <a:cubicBezTo>
                    <a:pt x="163" y="17"/>
                    <a:pt x="163" y="17"/>
                    <a:pt x="163" y="17"/>
                  </a:cubicBezTo>
                  <a:cubicBezTo>
                    <a:pt x="165" y="17"/>
                    <a:pt x="166" y="18"/>
                    <a:pt x="167" y="20"/>
                  </a:cubicBezTo>
                  <a:cubicBezTo>
                    <a:pt x="170" y="27"/>
                    <a:pt x="170" y="27"/>
                    <a:pt x="170" y="27"/>
                  </a:cubicBezTo>
                  <a:cubicBezTo>
                    <a:pt x="174" y="27"/>
                    <a:pt x="174" y="27"/>
                    <a:pt x="174" y="27"/>
                  </a:cubicBezTo>
                  <a:lnTo>
                    <a:pt x="170" y="19"/>
                  </a:lnTo>
                  <a:close/>
                  <a:moveTo>
                    <a:pt x="168" y="13"/>
                  </a:moveTo>
                  <a:cubicBezTo>
                    <a:pt x="167" y="13"/>
                    <a:pt x="166" y="14"/>
                    <a:pt x="164" y="14"/>
                  </a:cubicBezTo>
                  <a:cubicBezTo>
                    <a:pt x="160" y="14"/>
                    <a:pt x="160" y="14"/>
                    <a:pt x="160" y="14"/>
                  </a:cubicBezTo>
                  <a:cubicBezTo>
                    <a:pt x="160" y="5"/>
                    <a:pt x="160" y="5"/>
                    <a:pt x="160" y="5"/>
                  </a:cubicBezTo>
                  <a:cubicBezTo>
                    <a:pt x="165" y="5"/>
                    <a:pt x="165" y="5"/>
                    <a:pt x="165" y="5"/>
                  </a:cubicBezTo>
                  <a:cubicBezTo>
                    <a:pt x="166" y="5"/>
                    <a:pt x="167" y="5"/>
                    <a:pt x="168" y="6"/>
                  </a:cubicBezTo>
                  <a:cubicBezTo>
                    <a:pt x="169" y="7"/>
                    <a:pt x="170" y="8"/>
                    <a:pt x="170" y="9"/>
                  </a:cubicBezTo>
                  <a:cubicBezTo>
                    <a:pt x="170" y="10"/>
                    <a:pt x="169" y="12"/>
                    <a:pt x="168" y="13"/>
                  </a:cubicBezTo>
                  <a:moveTo>
                    <a:pt x="192" y="18"/>
                  </a:moveTo>
                  <a:cubicBezTo>
                    <a:pt x="192" y="15"/>
                    <a:pt x="192" y="13"/>
                    <a:pt x="190" y="11"/>
                  </a:cubicBezTo>
                  <a:cubicBezTo>
                    <a:pt x="189" y="10"/>
                    <a:pt x="187" y="9"/>
                    <a:pt x="185" y="9"/>
                  </a:cubicBezTo>
                  <a:cubicBezTo>
                    <a:pt x="182" y="9"/>
                    <a:pt x="180" y="10"/>
                    <a:pt x="179" y="11"/>
                  </a:cubicBezTo>
                  <a:cubicBezTo>
                    <a:pt x="177" y="13"/>
                    <a:pt x="176" y="15"/>
                    <a:pt x="176" y="18"/>
                  </a:cubicBezTo>
                  <a:cubicBezTo>
                    <a:pt x="176" y="21"/>
                    <a:pt x="177" y="24"/>
                    <a:pt x="179" y="25"/>
                  </a:cubicBezTo>
                  <a:cubicBezTo>
                    <a:pt x="180" y="27"/>
                    <a:pt x="182" y="28"/>
                    <a:pt x="185" y="28"/>
                  </a:cubicBezTo>
                  <a:cubicBezTo>
                    <a:pt x="187" y="28"/>
                    <a:pt x="189" y="27"/>
                    <a:pt x="191" y="26"/>
                  </a:cubicBezTo>
                  <a:cubicBezTo>
                    <a:pt x="191" y="23"/>
                    <a:pt x="191" y="23"/>
                    <a:pt x="191" y="23"/>
                  </a:cubicBezTo>
                  <a:cubicBezTo>
                    <a:pt x="189" y="25"/>
                    <a:pt x="187" y="25"/>
                    <a:pt x="185" y="25"/>
                  </a:cubicBezTo>
                  <a:cubicBezTo>
                    <a:pt x="183" y="25"/>
                    <a:pt x="182" y="25"/>
                    <a:pt x="181" y="24"/>
                  </a:cubicBezTo>
                  <a:cubicBezTo>
                    <a:pt x="180" y="23"/>
                    <a:pt x="179" y="21"/>
                    <a:pt x="179" y="19"/>
                  </a:cubicBezTo>
                  <a:cubicBezTo>
                    <a:pt x="192" y="19"/>
                    <a:pt x="192" y="19"/>
                    <a:pt x="192" y="19"/>
                  </a:cubicBezTo>
                  <a:lnTo>
                    <a:pt x="192" y="18"/>
                  </a:lnTo>
                  <a:close/>
                  <a:moveTo>
                    <a:pt x="179" y="17"/>
                  </a:moveTo>
                  <a:cubicBezTo>
                    <a:pt x="180" y="15"/>
                    <a:pt x="180" y="14"/>
                    <a:pt x="181" y="13"/>
                  </a:cubicBezTo>
                  <a:cubicBezTo>
                    <a:pt x="182" y="12"/>
                    <a:pt x="183" y="11"/>
                    <a:pt x="185" y="11"/>
                  </a:cubicBezTo>
                  <a:cubicBezTo>
                    <a:pt x="186" y="11"/>
                    <a:pt x="187" y="12"/>
                    <a:pt x="188" y="13"/>
                  </a:cubicBezTo>
                  <a:cubicBezTo>
                    <a:pt x="189" y="14"/>
                    <a:pt x="189" y="15"/>
                    <a:pt x="189" y="17"/>
                  </a:cubicBezTo>
                  <a:lnTo>
                    <a:pt x="179" y="17"/>
                  </a:lnTo>
                  <a:close/>
                  <a:moveTo>
                    <a:pt x="205" y="19"/>
                  </a:moveTo>
                  <a:cubicBezTo>
                    <a:pt x="204" y="19"/>
                    <a:pt x="203" y="18"/>
                    <a:pt x="201" y="17"/>
                  </a:cubicBezTo>
                  <a:cubicBezTo>
                    <a:pt x="200" y="17"/>
                    <a:pt x="199" y="16"/>
                    <a:pt x="199" y="16"/>
                  </a:cubicBezTo>
                  <a:cubicBezTo>
                    <a:pt x="198" y="15"/>
                    <a:pt x="198" y="15"/>
                    <a:pt x="198" y="14"/>
                  </a:cubicBezTo>
                  <a:cubicBezTo>
                    <a:pt x="198" y="13"/>
                    <a:pt x="198" y="12"/>
                    <a:pt x="199" y="12"/>
                  </a:cubicBezTo>
                  <a:cubicBezTo>
                    <a:pt x="199" y="12"/>
                    <a:pt x="200" y="11"/>
                    <a:pt x="201" y="11"/>
                  </a:cubicBezTo>
                  <a:cubicBezTo>
                    <a:pt x="203" y="11"/>
                    <a:pt x="204" y="12"/>
                    <a:pt x="205" y="13"/>
                  </a:cubicBezTo>
                  <a:cubicBezTo>
                    <a:pt x="205" y="10"/>
                    <a:pt x="205" y="10"/>
                    <a:pt x="205" y="10"/>
                  </a:cubicBezTo>
                  <a:cubicBezTo>
                    <a:pt x="204" y="9"/>
                    <a:pt x="203" y="9"/>
                    <a:pt x="201" y="9"/>
                  </a:cubicBezTo>
                  <a:cubicBezTo>
                    <a:pt x="200" y="9"/>
                    <a:pt x="198" y="9"/>
                    <a:pt x="197" y="10"/>
                  </a:cubicBezTo>
                  <a:cubicBezTo>
                    <a:pt x="196" y="11"/>
                    <a:pt x="195" y="13"/>
                    <a:pt x="195" y="14"/>
                  </a:cubicBezTo>
                  <a:cubicBezTo>
                    <a:pt x="195" y="15"/>
                    <a:pt x="195" y="17"/>
                    <a:pt x="196" y="17"/>
                  </a:cubicBezTo>
                  <a:cubicBezTo>
                    <a:pt x="197" y="18"/>
                    <a:pt x="198" y="19"/>
                    <a:pt x="199" y="19"/>
                  </a:cubicBezTo>
                  <a:cubicBezTo>
                    <a:pt x="201" y="20"/>
                    <a:pt x="202" y="21"/>
                    <a:pt x="202" y="21"/>
                  </a:cubicBezTo>
                  <a:cubicBezTo>
                    <a:pt x="203" y="22"/>
                    <a:pt x="203" y="22"/>
                    <a:pt x="203" y="23"/>
                  </a:cubicBezTo>
                  <a:cubicBezTo>
                    <a:pt x="203" y="25"/>
                    <a:pt x="202" y="25"/>
                    <a:pt x="200" y="25"/>
                  </a:cubicBezTo>
                  <a:cubicBezTo>
                    <a:pt x="198" y="25"/>
                    <a:pt x="196" y="25"/>
                    <a:pt x="195" y="24"/>
                  </a:cubicBezTo>
                  <a:cubicBezTo>
                    <a:pt x="195" y="27"/>
                    <a:pt x="195" y="27"/>
                    <a:pt x="195" y="27"/>
                  </a:cubicBezTo>
                  <a:cubicBezTo>
                    <a:pt x="196" y="27"/>
                    <a:pt x="198" y="28"/>
                    <a:pt x="200" y="28"/>
                  </a:cubicBezTo>
                  <a:cubicBezTo>
                    <a:pt x="202" y="28"/>
                    <a:pt x="203" y="27"/>
                    <a:pt x="204" y="26"/>
                  </a:cubicBezTo>
                  <a:cubicBezTo>
                    <a:pt x="206" y="25"/>
                    <a:pt x="206" y="24"/>
                    <a:pt x="206" y="23"/>
                  </a:cubicBezTo>
                  <a:cubicBezTo>
                    <a:pt x="206" y="21"/>
                    <a:pt x="206" y="20"/>
                    <a:pt x="205" y="19"/>
                  </a:cubicBezTo>
                  <a:moveTo>
                    <a:pt x="225" y="18"/>
                  </a:moveTo>
                  <a:cubicBezTo>
                    <a:pt x="225" y="15"/>
                    <a:pt x="224" y="13"/>
                    <a:pt x="223" y="11"/>
                  </a:cubicBezTo>
                  <a:cubicBezTo>
                    <a:pt x="222" y="10"/>
                    <a:pt x="220" y="9"/>
                    <a:pt x="217" y="9"/>
                  </a:cubicBezTo>
                  <a:cubicBezTo>
                    <a:pt x="215" y="9"/>
                    <a:pt x="213" y="10"/>
                    <a:pt x="211" y="11"/>
                  </a:cubicBezTo>
                  <a:cubicBezTo>
                    <a:pt x="210" y="13"/>
                    <a:pt x="209" y="15"/>
                    <a:pt x="209" y="18"/>
                  </a:cubicBezTo>
                  <a:cubicBezTo>
                    <a:pt x="209" y="21"/>
                    <a:pt x="210" y="24"/>
                    <a:pt x="211" y="25"/>
                  </a:cubicBezTo>
                  <a:cubicBezTo>
                    <a:pt x="213" y="27"/>
                    <a:pt x="215" y="28"/>
                    <a:pt x="217" y="28"/>
                  </a:cubicBezTo>
                  <a:cubicBezTo>
                    <a:pt x="220" y="28"/>
                    <a:pt x="222" y="27"/>
                    <a:pt x="223" y="26"/>
                  </a:cubicBezTo>
                  <a:cubicBezTo>
                    <a:pt x="223" y="23"/>
                    <a:pt x="223" y="23"/>
                    <a:pt x="223" y="23"/>
                  </a:cubicBezTo>
                  <a:cubicBezTo>
                    <a:pt x="222" y="25"/>
                    <a:pt x="220" y="25"/>
                    <a:pt x="218" y="25"/>
                  </a:cubicBezTo>
                  <a:cubicBezTo>
                    <a:pt x="216" y="25"/>
                    <a:pt x="215" y="25"/>
                    <a:pt x="213" y="24"/>
                  </a:cubicBezTo>
                  <a:cubicBezTo>
                    <a:pt x="212" y="23"/>
                    <a:pt x="212" y="21"/>
                    <a:pt x="212" y="19"/>
                  </a:cubicBezTo>
                  <a:cubicBezTo>
                    <a:pt x="225" y="19"/>
                    <a:pt x="225" y="19"/>
                    <a:pt x="225" y="19"/>
                  </a:cubicBezTo>
                  <a:lnTo>
                    <a:pt x="225" y="18"/>
                  </a:lnTo>
                  <a:close/>
                  <a:moveTo>
                    <a:pt x="212" y="17"/>
                  </a:moveTo>
                  <a:cubicBezTo>
                    <a:pt x="212" y="15"/>
                    <a:pt x="213" y="14"/>
                    <a:pt x="214" y="13"/>
                  </a:cubicBezTo>
                  <a:cubicBezTo>
                    <a:pt x="215" y="12"/>
                    <a:pt x="216" y="11"/>
                    <a:pt x="217" y="11"/>
                  </a:cubicBezTo>
                  <a:cubicBezTo>
                    <a:pt x="219" y="11"/>
                    <a:pt x="220" y="12"/>
                    <a:pt x="221" y="13"/>
                  </a:cubicBezTo>
                  <a:cubicBezTo>
                    <a:pt x="221" y="14"/>
                    <a:pt x="222" y="15"/>
                    <a:pt x="222" y="17"/>
                  </a:cubicBezTo>
                  <a:lnTo>
                    <a:pt x="212" y="17"/>
                  </a:lnTo>
                  <a:close/>
                  <a:moveTo>
                    <a:pt x="242" y="16"/>
                  </a:moveTo>
                  <a:cubicBezTo>
                    <a:pt x="242" y="11"/>
                    <a:pt x="239" y="9"/>
                    <a:pt x="235" y="9"/>
                  </a:cubicBezTo>
                  <a:cubicBezTo>
                    <a:pt x="234" y="9"/>
                    <a:pt x="233" y="9"/>
                    <a:pt x="232" y="9"/>
                  </a:cubicBezTo>
                  <a:cubicBezTo>
                    <a:pt x="230" y="10"/>
                    <a:pt x="230" y="10"/>
                    <a:pt x="229" y="11"/>
                  </a:cubicBezTo>
                  <a:cubicBezTo>
                    <a:pt x="229" y="14"/>
                    <a:pt x="229" y="14"/>
                    <a:pt x="229" y="14"/>
                  </a:cubicBezTo>
                  <a:cubicBezTo>
                    <a:pt x="231" y="12"/>
                    <a:pt x="233" y="11"/>
                    <a:pt x="235" y="11"/>
                  </a:cubicBezTo>
                  <a:cubicBezTo>
                    <a:pt x="237" y="11"/>
                    <a:pt x="239" y="13"/>
                    <a:pt x="239" y="16"/>
                  </a:cubicBezTo>
                  <a:cubicBezTo>
                    <a:pt x="233" y="17"/>
                    <a:pt x="233" y="17"/>
                    <a:pt x="233" y="17"/>
                  </a:cubicBezTo>
                  <a:cubicBezTo>
                    <a:pt x="229" y="17"/>
                    <a:pt x="227" y="19"/>
                    <a:pt x="227" y="23"/>
                  </a:cubicBezTo>
                  <a:cubicBezTo>
                    <a:pt x="227" y="24"/>
                    <a:pt x="228" y="25"/>
                    <a:pt x="229" y="26"/>
                  </a:cubicBezTo>
                  <a:cubicBezTo>
                    <a:pt x="230" y="27"/>
                    <a:pt x="231" y="28"/>
                    <a:pt x="233" y="28"/>
                  </a:cubicBezTo>
                  <a:cubicBezTo>
                    <a:pt x="235" y="28"/>
                    <a:pt x="237" y="27"/>
                    <a:pt x="239" y="25"/>
                  </a:cubicBezTo>
                  <a:cubicBezTo>
                    <a:pt x="239" y="25"/>
                    <a:pt x="239" y="25"/>
                    <a:pt x="239" y="25"/>
                  </a:cubicBezTo>
                  <a:cubicBezTo>
                    <a:pt x="239" y="27"/>
                    <a:pt x="239" y="27"/>
                    <a:pt x="239" y="27"/>
                  </a:cubicBezTo>
                  <a:cubicBezTo>
                    <a:pt x="242" y="27"/>
                    <a:pt x="242" y="27"/>
                    <a:pt x="242" y="27"/>
                  </a:cubicBezTo>
                  <a:lnTo>
                    <a:pt x="242" y="16"/>
                  </a:lnTo>
                  <a:close/>
                  <a:moveTo>
                    <a:pt x="239" y="20"/>
                  </a:moveTo>
                  <a:cubicBezTo>
                    <a:pt x="239" y="22"/>
                    <a:pt x="238" y="23"/>
                    <a:pt x="237" y="24"/>
                  </a:cubicBezTo>
                  <a:cubicBezTo>
                    <a:pt x="236" y="25"/>
                    <a:pt x="235" y="25"/>
                    <a:pt x="234" y="25"/>
                  </a:cubicBezTo>
                  <a:cubicBezTo>
                    <a:pt x="233" y="25"/>
                    <a:pt x="232" y="25"/>
                    <a:pt x="231" y="25"/>
                  </a:cubicBezTo>
                  <a:cubicBezTo>
                    <a:pt x="231" y="24"/>
                    <a:pt x="230" y="23"/>
                    <a:pt x="230" y="22"/>
                  </a:cubicBezTo>
                  <a:cubicBezTo>
                    <a:pt x="230" y="21"/>
                    <a:pt x="230" y="21"/>
                    <a:pt x="231" y="20"/>
                  </a:cubicBezTo>
                  <a:cubicBezTo>
                    <a:pt x="232" y="19"/>
                    <a:pt x="233" y="19"/>
                    <a:pt x="234" y="19"/>
                  </a:cubicBezTo>
                  <a:cubicBezTo>
                    <a:pt x="239" y="18"/>
                    <a:pt x="239" y="18"/>
                    <a:pt x="239" y="18"/>
                  </a:cubicBezTo>
                  <a:lnTo>
                    <a:pt x="239" y="20"/>
                  </a:lnTo>
                  <a:close/>
                  <a:moveTo>
                    <a:pt x="256" y="9"/>
                  </a:moveTo>
                  <a:cubicBezTo>
                    <a:pt x="256" y="9"/>
                    <a:pt x="255" y="9"/>
                    <a:pt x="255" y="9"/>
                  </a:cubicBezTo>
                  <a:cubicBezTo>
                    <a:pt x="254" y="9"/>
                    <a:pt x="253" y="9"/>
                    <a:pt x="252" y="10"/>
                  </a:cubicBezTo>
                  <a:cubicBezTo>
                    <a:pt x="251" y="11"/>
                    <a:pt x="250" y="12"/>
                    <a:pt x="250" y="13"/>
                  </a:cubicBezTo>
                  <a:cubicBezTo>
                    <a:pt x="250" y="13"/>
                    <a:pt x="250" y="13"/>
                    <a:pt x="250" y="13"/>
                  </a:cubicBezTo>
                  <a:cubicBezTo>
                    <a:pt x="250" y="9"/>
                    <a:pt x="250" y="9"/>
                    <a:pt x="250" y="9"/>
                  </a:cubicBezTo>
                  <a:cubicBezTo>
                    <a:pt x="247" y="9"/>
                    <a:pt x="247" y="9"/>
                    <a:pt x="247" y="9"/>
                  </a:cubicBezTo>
                  <a:cubicBezTo>
                    <a:pt x="247" y="27"/>
                    <a:pt x="247" y="27"/>
                    <a:pt x="247" y="27"/>
                  </a:cubicBezTo>
                  <a:cubicBezTo>
                    <a:pt x="250" y="27"/>
                    <a:pt x="250" y="27"/>
                    <a:pt x="250" y="27"/>
                  </a:cubicBezTo>
                  <a:cubicBezTo>
                    <a:pt x="250" y="18"/>
                    <a:pt x="250" y="18"/>
                    <a:pt x="250" y="18"/>
                  </a:cubicBezTo>
                  <a:cubicBezTo>
                    <a:pt x="250" y="16"/>
                    <a:pt x="250" y="14"/>
                    <a:pt x="251" y="13"/>
                  </a:cubicBezTo>
                  <a:cubicBezTo>
                    <a:pt x="252" y="12"/>
                    <a:pt x="253" y="12"/>
                    <a:pt x="254" y="12"/>
                  </a:cubicBezTo>
                  <a:cubicBezTo>
                    <a:pt x="255" y="12"/>
                    <a:pt x="256" y="12"/>
                    <a:pt x="256" y="12"/>
                  </a:cubicBezTo>
                  <a:lnTo>
                    <a:pt x="256" y="9"/>
                  </a:lnTo>
                  <a:close/>
                  <a:moveTo>
                    <a:pt x="271" y="24"/>
                  </a:moveTo>
                  <a:cubicBezTo>
                    <a:pt x="270" y="25"/>
                    <a:pt x="268" y="25"/>
                    <a:pt x="267" y="25"/>
                  </a:cubicBezTo>
                  <a:cubicBezTo>
                    <a:pt x="265" y="25"/>
                    <a:pt x="263" y="25"/>
                    <a:pt x="262" y="24"/>
                  </a:cubicBezTo>
                  <a:cubicBezTo>
                    <a:pt x="261" y="22"/>
                    <a:pt x="260" y="21"/>
                    <a:pt x="260" y="19"/>
                  </a:cubicBezTo>
                  <a:cubicBezTo>
                    <a:pt x="260" y="16"/>
                    <a:pt x="261" y="15"/>
                    <a:pt x="262" y="13"/>
                  </a:cubicBezTo>
                  <a:cubicBezTo>
                    <a:pt x="263" y="12"/>
                    <a:pt x="265" y="11"/>
                    <a:pt x="267" y="11"/>
                  </a:cubicBezTo>
                  <a:cubicBezTo>
                    <a:pt x="268" y="11"/>
                    <a:pt x="270" y="12"/>
                    <a:pt x="271" y="13"/>
                  </a:cubicBezTo>
                  <a:cubicBezTo>
                    <a:pt x="271" y="10"/>
                    <a:pt x="271" y="10"/>
                    <a:pt x="271" y="10"/>
                  </a:cubicBezTo>
                  <a:cubicBezTo>
                    <a:pt x="270" y="9"/>
                    <a:pt x="268" y="9"/>
                    <a:pt x="267" y="9"/>
                  </a:cubicBezTo>
                  <a:cubicBezTo>
                    <a:pt x="264" y="9"/>
                    <a:pt x="262" y="10"/>
                    <a:pt x="260" y="12"/>
                  </a:cubicBezTo>
                  <a:cubicBezTo>
                    <a:pt x="258" y="13"/>
                    <a:pt x="257" y="16"/>
                    <a:pt x="257" y="19"/>
                  </a:cubicBezTo>
                  <a:cubicBezTo>
                    <a:pt x="257" y="21"/>
                    <a:pt x="258" y="24"/>
                    <a:pt x="260" y="25"/>
                  </a:cubicBezTo>
                  <a:cubicBezTo>
                    <a:pt x="261" y="27"/>
                    <a:pt x="263" y="28"/>
                    <a:pt x="266" y="28"/>
                  </a:cubicBezTo>
                  <a:cubicBezTo>
                    <a:pt x="268" y="28"/>
                    <a:pt x="270" y="27"/>
                    <a:pt x="271" y="27"/>
                  </a:cubicBezTo>
                  <a:lnTo>
                    <a:pt x="271" y="24"/>
                  </a:lnTo>
                  <a:close/>
                  <a:moveTo>
                    <a:pt x="290" y="16"/>
                  </a:moveTo>
                  <a:cubicBezTo>
                    <a:pt x="290" y="11"/>
                    <a:pt x="288" y="9"/>
                    <a:pt x="284" y="9"/>
                  </a:cubicBezTo>
                  <a:cubicBezTo>
                    <a:pt x="282" y="9"/>
                    <a:pt x="280" y="10"/>
                    <a:pt x="278" y="12"/>
                  </a:cubicBezTo>
                  <a:cubicBezTo>
                    <a:pt x="278" y="12"/>
                    <a:pt x="278" y="12"/>
                    <a:pt x="278" y="12"/>
                  </a:cubicBezTo>
                  <a:cubicBezTo>
                    <a:pt x="278" y="1"/>
                    <a:pt x="278" y="1"/>
                    <a:pt x="278" y="1"/>
                  </a:cubicBezTo>
                  <a:cubicBezTo>
                    <a:pt x="275" y="1"/>
                    <a:pt x="275" y="1"/>
                    <a:pt x="275" y="1"/>
                  </a:cubicBezTo>
                  <a:cubicBezTo>
                    <a:pt x="275" y="27"/>
                    <a:pt x="275" y="27"/>
                    <a:pt x="275" y="27"/>
                  </a:cubicBezTo>
                  <a:cubicBezTo>
                    <a:pt x="278" y="27"/>
                    <a:pt x="278" y="27"/>
                    <a:pt x="278" y="27"/>
                  </a:cubicBezTo>
                  <a:cubicBezTo>
                    <a:pt x="278" y="17"/>
                    <a:pt x="278" y="17"/>
                    <a:pt x="278" y="17"/>
                  </a:cubicBezTo>
                  <a:cubicBezTo>
                    <a:pt x="278" y="15"/>
                    <a:pt x="279" y="14"/>
                    <a:pt x="280" y="13"/>
                  </a:cubicBezTo>
                  <a:cubicBezTo>
                    <a:pt x="281" y="12"/>
                    <a:pt x="282" y="11"/>
                    <a:pt x="283" y="11"/>
                  </a:cubicBezTo>
                  <a:cubicBezTo>
                    <a:pt x="286" y="11"/>
                    <a:pt x="287" y="13"/>
                    <a:pt x="287" y="17"/>
                  </a:cubicBezTo>
                  <a:cubicBezTo>
                    <a:pt x="287" y="27"/>
                    <a:pt x="287" y="27"/>
                    <a:pt x="287" y="27"/>
                  </a:cubicBezTo>
                  <a:cubicBezTo>
                    <a:pt x="290" y="27"/>
                    <a:pt x="290" y="27"/>
                    <a:pt x="290" y="27"/>
                  </a:cubicBezTo>
                  <a:lnTo>
                    <a:pt x="290" y="1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Tree>
    <p:extLst>
      <p:ext uri="{BB962C8B-B14F-4D97-AF65-F5344CB8AC3E}">
        <p14:creationId xmlns:p14="http://schemas.microsoft.com/office/powerpoint/2010/main" val="26894936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000000"/>
                    </a:gs>
                    <a:gs pos="18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rgbClr val="000000"/>
                    </a:gs>
                    <a:gs pos="18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718457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000000"/>
                    </a:gs>
                    <a:gs pos="18000">
                      <a:srgbClr val="000000"/>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918945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rgbClr val="000000"/>
                    </a:gs>
                    <a:gs pos="0">
                      <a:srgbClr val="000000"/>
                    </a:gs>
                  </a:gsLst>
                  <a:lin ang="5400000" scaled="0"/>
                </a:gradFill>
              </a:defRPr>
            </a:lvl1pPr>
          </a:lstStyle>
          <a:p>
            <a:r>
              <a:rPr lang="en-US" dirty="0" smtClean="0"/>
              <a:t>Section title</a:t>
            </a:r>
            <a:endParaRPr lang="en-US" dirty="0"/>
          </a:p>
        </p:txBody>
      </p:sp>
      <p:grpSp>
        <p:nvGrpSpPr>
          <p:cNvPr id="29" name="Group 28"/>
          <p:cNvGrpSpPr/>
          <p:nvPr userDrawn="1"/>
        </p:nvGrpSpPr>
        <p:grpSpPr>
          <a:xfrm>
            <a:off x="-76232" y="4790492"/>
            <a:ext cx="2018887" cy="2135889"/>
            <a:chOff x="-77761" y="4885858"/>
            <a:chExt cx="2059370" cy="2178409"/>
          </a:xfrm>
        </p:grpSpPr>
        <p:sp>
          <p:nvSpPr>
            <p:cNvPr id="30" name="AutoShape 3"/>
            <p:cNvSpPr>
              <a:spLocks noChangeAspect="1" noChangeArrowheads="1" noTextEdit="1"/>
            </p:cNvSpPr>
            <p:nvPr userDrawn="1"/>
          </p:nvSpPr>
          <p:spPr bwMode="auto">
            <a:xfrm>
              <a:off x="-77761" y="4885858"/>
              <a:ext cx="2059370" cy="21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1" name="Freeform 5"/>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2" name="Freeform 6"/>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3" name="Freeform 7"/>
            <p:cNvSpPr>
              <a:spLocks/>
            </p:cNvSpPr>
            <p:nvPr userDrawn="1"/>
          </p:nvSpPr>
          <p:spPr bwMode="auto">
            <a:xfrm>
              <a:off x="-6287" y="5859330"/>
              <a:ext cx="1141399" cy="1135195"/>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7" h="887">
                  <a:moveTo>
                    <a:pt x="887" y="24"/>
                  </a:moveTo>
                  <a:lnTo>
                    <a:pt x="887" y="863"/>
                  </a:lnTo>
                  <a:lnTo>
                    <a:pt x="887" y="887"/>
                  </a:lnTo>
                  <a:lnTo>
                    <a:pt x="863" y="887"/>
                  </a:lnTo>
                  <a:lnTo>
                    <a:pt x="24" y="887"/>
                  </a:lnTo>
                  <a:lnTo>
                    <a:pt x="0" y="887"/>
                  </a:lnTo>
                  <a:lnTo>
                    <a:pt x="0" y="863"/>
                  </a:lnTo>
                  <a:lnTo>
                    <a:pt x="0" y="24"/>
                  </a:lnTo>
                  <a:lnTo>
                    <a:pt x="0" y="0"/>
                  </a:lnTo>
                  <a:lnTo>
                    <a:pt x="24" y="0"/>
                  </a:lnTo>
                  <a:lnTo>
                    <a:pt x="863" y="0"/>
                  </a:lnTo>
                  <a:lnTo>
                    <a:pt x="887" y="0"/>
                  </a:lnTo>
                  <a:lnTo>
                    <a:pt x="887" y="2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4" name="Freeform 8"/>
            <p:cNvSpPr>
              <a:spLocks/>
            </p:cNvSpPr>
            <p:nvPr userDrawn="1"/>
          </p:nvSpPr>
          <p:spPr bwMode="auto">
            <a:xfrm>
              <a:off x="-6287" y="5859330"/>
              <a:ext cx="1141399" cy="1141399"/>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9729 h 10000"/>
                <a:gd name="connsiteX6" fmla="*/ 0 w 10000"/>
                <a:gd name="connsiteY6" fmla="*/ 271 h 10000"/>
                <a:gd name="connsiteX7" fmla="*/ 0 w 10000"/>
                <a:gd name="connsiteY7" fmla="*/ 0 h 10000"/>
                <a:gd name="connsiteX8" fmla="*/ 271 w 10000"/>
                <a:gd name="connsiteY8" fmla="*/ 0 h 10000"/>
                <a:gd name="connsiteX9" fmla="*/ 9729 w 10000"/>
                <a:gd name="connsiteY9" fmla="*/ 0 h 10000"/>
                <a:gd name="connsiteX10" fmla="*/ 10000 w 10000"/>
                <a:gd name="connsiteY10" fmla="*/ 0 h 10000"/>
                <a:gd name="connsiteX11" fmla="*/ 10000 w 10000"/>
                <a:gd name="connsiteY11"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271 h 10000"/>
                <a:gd name="connsiteX6" fmla="*/ 0 w 10000"/>
                <a:gd name="connsiteY6" fmla="*/ 0 h 10000"/>
                <a:gd name="connsiteX7" fmla="*/ 271 w 10000"/>
                <a:gd name="connsiteY7" fmla="*/ 0 h 10000"/>
                <a:gd name="connsiteX8" fmla="*/ 9729 w 10000"/>
                <a:gd name="connsiteY8" fmla="*/ 0 h 10000"/>
                <a:gd name="connsiteX9" fmla="*/ 10000 w 10000"/>
                <a:gd name="connsiteY9" fmla="*/ 0 h 10000"/>
                <a:gd name="connsiteX10" fmla="*/ 10000 w 10000"/>
                <a:gd name="connsiteY10"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0 w 10000"/>
                <a:gd name="connsiteY4" fmla="*/ 271 h 10000"/>
                <a:gd name="connsiteX5" fmla="*/ 0 w 10000"/>
                <a:gd name="connsiteY5" fmla="*/ 0 h 10000"/>
                <a:gd name="connsiteX6" fmla="*/ 271 w 10000"/>
                <a:gd name="connsiteY6" fmla="*/ 0 h 10000"/>
                <a:gd name="connsiteX7" fmla="*/ 9729 w 10000"/>
                <a:gd name="connsiteY7" fmla="*/ 0 h 10000"/>
                <a:gd name="connsiteX8" fmla="*/ 10000 w 10000"/>
                <a:gd name="connsiteY8" fmla="*/ 0 h 10000"/>
                <a:gd name="connsiteX9" fmla="*/ 10000 w 10000"/>
                <a:gd name="connsiteY9" fmla="*/ 271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9" fmla="*/ 779 w 10000"/>
                <a:gd name="connsiteY9" fmla="*/ 1050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0" fmla="*/ 0 w 10000"/>
                <a:gd name="connsiteY0" fmla="*/ 0 h 10000"/>
                <a:gd name="connsiteX1" fmla="*/ 271 w 10000"/>
                <a:gd name="connsiteY1" fmla="*/ 0 h 10000"/>
                <a:gd name="connsiteX2" fmla="*/ 9729 w 10000"/>
                <a:gd name="connsiteY2" fmla="*/ 0 h 10000"/>
                <a:gd name="connsiteX3" fmla="*/ 10000 w 10000"/>
                <a:gd name="connsiteY3" fmla="*/ 0 h 10000"/>
                <a:gd name="connsiteX4" fmla="*/ 10000 w 10000"/>
                <a:gd name="connsiteY4" fmla="*/ 271 h 10000"/>
                <a:gd name="connsiteX5" fmla="*/ 10000 w 10000"/>
                <a:gd name="connsiteY5" fmla="*/ 9729 h 10000"/>
                <a:gd name="connsiteX6" fmla="*/ 10000 w 10000"/>
                <a:gd name="connsiteY6" fmla="*/ 10000 h 10000"/>
                <a:gd name="connsiteX7" fmla="*/ 9729 w 10000"/>
                <a:gd name="connsiteY7" fmla="*/ 10000 h 10000"/>
                <a:gd name="connsiteX0" fmla="*/ 0 w 9729"/>
                <a:gd name="connsiteY0" fmla="*/ 0 h 10000"/>
                <a:gd name="connsiteX1" fmla="*/ 9458 w 9729"/>
                <a:gd name="connsiteY1" fmla="*/ 0 h 10000"/>
                <a:gd name="connsiteX2" fmla="*/ 9729 w 9729"/>
                <a:gd name="connsiteY2" fmla="*/ 0 h 10000"/>
                <a:gd name="connsiteX3" fmla="*/ 9729 w 9729"/>
                <a:gd name="connsiteY3" fmla="*/ 271 h 10000"/>
                <a:gd name="connsiteX4" fmla="*/ 9729 w 9729"/>
                <a:gd name="connsiteY4" fmla="*/ 9729 h 10000"/>
                <a:gd name="connsiteX5" fmla="*/ 9729 w 9729"/>
                <a:gd name="connsiteY5" fmla="*/ 10000 h 10000"/>
                <a:gd name="connsiteX6" fmla="*/ 9458 w 9729"/>
                <a:gd name="connsiteY6" fmla="*/ 10000 h 10000"/>
                <a:gd name="connsiteX0" fmla="*/ 0 w 10000"/>
                <a:gd name="connsiteY0" fmla="*/ 0 h 10000"/>
                <a:gd name="connsiteX1" fmla="*/ 9721 w 10000"/>
                <a:gd name="connsiteY1" fmla="*/ 0 h 10000"/>
                <a:gd name="connsiteX2" fmla="*/ 10000 w 10000"/>
                <a:gd name="connsiteY2" fmla="*/ 0 h 10000"/>
                <a:gd name="connsiteX3" fmla="*/ 10000 w 10000"/>
                <a:gd name="connsiteY3" fmla="*/ 271 h 10000"/>
                <a:gd name="connsiteX4" fmla="*/ 10000 w 10000"/>
                <a:gd name="connsiteY4" fmla="*/ 9729 h 10000"/>
                <a:gd name="connsiteX5" fmla="*/ 10000 w 10000"/>
                <a:gd name="connsiteY5" fmla="*/ 10000 h 10000"/>
                <a:gd name="connsiteX0" fmla="*/ 0 w 10000"/>
                <a:gd name="connsiteY0" fmla="*/ 0 h 9729"/>
                <a:gd name="connsiteX1" fmla="*/ 9721 w 10000"/>
                <a:gd name="connsiteY1" fmla="*/ 0 h 9729"/>
                <a:gd name="connsiteX2" fmla="*/ 10000 w 10000"/>
                <a:gd name="connsiteY2" fmla="*/ 0 h 9729"/>
                <a:gd name="connsiteX3" fmla="*/ 10000 w 10000"/>
                <a:gd name="connsiteY3" fmla="*/ 271 h 9729"/>
                <a:gd name="connsiteX4" fmla="*/ 10000 w 10000"/>
                <a:gd name="connsiteY4" fmla="*/ 9729 h 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29">
                  <a:moveTo>
                    <a:pt x="0" y="0"/>
                  </a:moveTo>
                  <a:lnTo>
                    <a:pt x="9721" y="0"/>
                  </a:lnTo>
                  <a:lnTo>
                    <a:pt x="10000" y="0"/>
                  </a:lnTo>
                  <a:lnTo>
                    <a:pt x="10000" y="271"/>
                  </a:lnTo>
                  <a:lnTo>
                    <a:pt x="10000" y="9729"/>
                  </a:lnTo>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5" name="Freeform 9"/>
            <p:cNvSpPr>
              <a:spLocks noEditPoints="1"/>
            </p:cNvSpPr>
            <p:nvPr userDrawn="1"/>
          </p:nvSpPr>
          <p:spPr bwMode="auto">
            <a:xfrm>
              <a:off x="153703" y="6059051"/>
              <a:ext cx="694393" cy="845175"/>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6" name="Freeform 10"/>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7" name="Freeform 11"/>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8" name="Freeform 12"/>
            <p:cNvSpPr>
              <a:spLocks/>
            </p:cNvSpPr>
            <p:nvPr userDrawn="1"/>
          </p:nvSpPr>
          <p:spPr bwMode="auto">
            <a:xfrm>
              <a:off x="952585" y="5149066"/>
              <a:ext cx="542288" cy="534352"/>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9" name="Freeform 13"/>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0" name="Freeform 14"/>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1" name="Freeform 15"/>
            <p:cNvSpPr>
              <a:spLocks/>
            </p:cNvSpPr>
            <p:nvPr userDrawn="1"/>
          </p:nvSpPr>
          <p:spPr bwMode="auto">
            <a:xfrm>
              <a:off x="1263409" y="6130474"/>
              <a:ext cx="575354" cy="279080"/>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grpSp>
    </p:spTree>
    <p:extLst>
      <p:ext uri="{BB962C8B-B14F-4D97-AF65-F5344CB8AC3E}">
        <p14:creationId xmlns:p14="http://schemas.microsoft.com/office/powerpoint/2010/main" val="42759272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ABAE87-0387-44F0-9AAE-0FBF4D38CCA8}" type="datetimeFigureOut">
              <a:rPr lang="en-US" smtClean="0"/>
              <a:t>7/23/2013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1226358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1897607"/>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18" name="Rectangle 17"/>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11289350" y="6078675"/>
            <a:ext cx="633412" cy="669437"/>
            <a:chOff x="7062" y="3586"/>
            <a:chExt cx="617" cy="652"/>
          </a:xfrm>
        </p:grpSpPr>
        <p:sp>
          <p:nvSpPr>
            <p:cNvPr id="34"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983455"/>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11289350" y="6078675"/>
            <a:ext cx="633412" cy="669437"/>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69239" y="1190734"/>
            <a:ext cx="11653523" cy="21879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491949"/>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18" name="Rectangle 17"/>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11289350" y="6078675"/>
            <a:ext cx="633412" cy="669437"/>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7802791"/>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19" name="Rectangle 18"/>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289350" y="6078675"/>
            <a:ext cx="633412"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509696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19" name="Rectangle 18"/>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289350" y="6078675"/>
            <a:ext cx="633412"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4899907"/>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19" name="Rectangle 18"/>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289350" y="6078675"/>
            <a:ext cx="633412"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028726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19" name="Rectangle 18"/>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289350" y="6078675"/>
            <a:ext cx="633412"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351271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Rectangle 16"/>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8"/>
          <p:cNvGrpSpPr>
            <a:grpSpLocks noChangeAspect="1"/>
          </p:cNvGrpSpPr>
          <p:nvPr userDrawn="1"/>
        </p:nvGrpSpPr>
        <p:grpSpPr bwMode="auto">
          <a:xfrm>
            <a:off x="11289350" y="6078675"/>
            <a:ext cx="633412" cy="669437"/>
            <a:chOff x="7062" y="3586"/>
            <a:chExt cx="617" cy="652"/>
          </a:xfrm>
        </p:grpSpPr>
        <p:sp>
          <p:nvSpPr>
            <p:cNvPr id="3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4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9966314"/>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51026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BAE87-0387-44F0-9AAE-0FBF4D38CCA8}" type="datetimeFigureOut">
              <a:rPr lang="en-US" smtClean="0"/>
              <a:t>7/23/2013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3364305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6309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611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Rectangle 19"/>
          <p:cNvSpPr/>
          <p:nvPr userDrawn="1"/>
        </p:nvSpPr>
        <p:spPr bwMode="auto">
          <a:xfrm>
            <a:off x="0" y="6566932"/>
            <a:ext cx="12192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8"/>
          <p:cNvGrpSpPr>
            <a:grpSpLocks noChangeAspect="1"/>
          </p:cNvGrpSpPr>
          <p:nvPr userDrawn="1"/>
        </p:nvGrpSpPr>
        <p:grpSpPr bwMode="auto">
          <a:xfrm>
            <a:off x="11289350" y="6078675"/>
            <a:ext cx="633412" cy="669437"/>
            <a:chOff x="7062" y="3586"/>
            <a:chExt cx="617" cy="652"/>
          </a:xfrm>
        </p:grpSpPr>
        <p:sp>
          <p:nvSpPr>
            <p:cNvPr id="2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2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sp>
          <p:nvSpPr>
            <p:cNvPr id="3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505050"/>
                </a:solidFill>
              </a:endParaRPr>
            </a:p>
          </p:txBody>
        </p:sp>
      </p:grpSp>
    </p:spTree>
    <p:extLst>
      <p:ext uri="{BB962C8B-B14F-4D97-AF65-F5344CB8AC3E}">
        <p14:creationId xmlns:p14="http://schemas.microsoft.com/office/powerpoint/2010/main" val="1750884225"/>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3523010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ABAE87-0387-44F0-9AAE-0FBF4D38CCA8}" type="datetimeFigureOut">
              <a:rPr lang="en-US" smtClean="0"/>
              <a:t>7/23/2013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2410312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ABAE87-0387-44F0-9AAE-0FBF4D38CCA8}" type="datetimeFigureOut">
              <a:rPr lang="en-US" smtClean="0"/>
              <a:t>7/23/2013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47F5-5A6F-45FE-9574-31A6DA1F93D5}" type="slidenum">
              <a:rPr lang="en-US" smtClean="0"/>
              <a:t>‹#›</a:t>
            </a:fld>
            <a:endParaRPr lang="en-US"/>
          </a:p>
        </p:txBody>
      </p:sp>
    </p:spTree>
    <p:extLst>
      <p:ext uri="{BB962C8B-B14F-4D97-AF65-F5344CB8AC3E}">
        <p14:creationId xmlns:p14="http://schemas.microsoft.com/office/powerpoint/2010/main" val="1445805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NUL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NUL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3.jpeg"/><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BAE87-0387-44F0-9AAE-0FBF4D38CCA8}" type="datetimeFigureOut">
              <a:rPr lang="en-US" smtClean="0"/>
              <a:t>7/23/2013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747F5-5A6F-45FE-9574-31A6DA1F93D5}" type="slidenum">
              <a:rPr lang="en-US" smtClean="0"/>
              <a:t>‹#›</a:t>
            </a:fld>
            <a:endParaRPr lang="en-US"/>
          </a:p>
        </p:txBody>
      </p:sp>
    </p:spTree>
    <p:extLst>
      <p:ext uri="{BB962C8B-B14F-4D97-AF65-F5344CB8AC3E}">
        <p14:creationId xmlns:p14="http://schemas.microsoft.com/office/powerpoint/2010/main" val="635730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b="1"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2"/>
            <a:ext cx="11151917" cy="56105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249" y="1447801"/>
            <a:ext cx="11151916" cy="1500667"/>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188428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p:fade/>
  </p:transition>
  <p:hf sldNum="0" hdr="0" ftr="0" dt="0"/>
  <p:txStyles>
    <p:titleStyle>
      <a:lvl1pPr algn="l" defTabSz="685955" rtl="0" eaLnBrk="1" latinLnBrk="0" hangingPunct="1">
        <a:lnSpc>
          <a:spcPct val="90000"/>
        </a:lnSpc>
        <a:spcBef>
          <a:spcPct val="0"/>
        </a:spcBef>
        <a:buNone/>
        <a:defRPr lang="en-US" sz="4051" b="0" kern="1200" cap="none" spc="-75"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259625" indent="-259625" algn="l" defTabSz="685955" rtl="0" eaLnBrk="1" latinLnBrk="0" hangingPunct="1">
        <a:lnSpc>
          <a:spcPct val="90000"/>
        </a:lnSpc>
        <a:spcBef>
          <a:spcPct val="20000"/>
        </a:spcBef>
        <a:buSzPct val="90000"/>
        <a:buFont typeface="Arial" pitchFamily="34" charset="0"/>
        <a:buChar char="•"/>
        <a:defRPr sz="2401"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472805" indent="-213179" algn="l" defTabSz="685955" rtl="0" eaLnBrk="1" latinLnBrk="0" hangingPunct="1">
        <a:lnSpc>
          <a:spcPct val="90000"/>
        </a:lnSpc>
        <a:spcBef>
          <a:spcPct val="20000"/>
        </a:spcBef>
        <a:buSzPct val="90000"/>
        <a:buFont typeface="Arial" pitchFamily="34" charset="0"/>
        <a:buChar char="•"/>
        <a:tabLst>
          <a:tab pos="472805" algn="l"/>
        </a:tabLst>
        <a:defRPr sz="2101"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685983" indent="-213179" algn="l" defTabSz="685955" rtl="0" eaLnBrk="1" latinLnBrk="0" hangingPunct="1">
        <a:lnSpc>
          <a:spcPct val="90000"/>
        </a:lnSpc>
        <a:spcBef>
          <a:spcPct val="20000"/>
        </a:spcBef>
        <a:buSzPct val="90000"/>
        <a:buFont typeface="Arial" pitchFamily="34" charset="0"/>
        <a:buChar char="•"/>
        <a:defRPr sz="1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112340" indent="-167923" algn="l" defTabSz="685955" rtl="0" eaLnBrk="1" latinLnBrk="0" hangingPunct="1">
        <a:lnSpc>
          <a:spcPct val="90000"/>
        </a:lnSpc>
        <a:spcBef>
          <a:spcPct val="20000"/>
        </a:spcBef>
        <a:buSzPct val="90000"/>
        <a:buFont typeface="Arial" pitchFamily="34" charset="0"/>
        <a:buChar char="•"/>
        <a:tabLst>
          <a:tab pos="685983" algn="l"/>
        </a:tabLst>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285027" indent="-172687" algn="l" defTabSz="685955"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descr="PPTMasterSlide.jpg"/>
          <p:cNvPicPr>
            <a:picLocks noChangeAspect="1"/>
          </p:cNvPicPr>
          <p:nvPr/>
        </p:nvPicPr>
        <p:blipFill>
          <a:blip r:embed="rId12"/>
          <a:srcRect b="12052"/>
          <a:stretch>
            <a:fillRect/>
          </a:stretch>
        </p:blipFill>
        <p:spPr>
          <a:xfrm>
            <a:off x="0" y="0"/>
            <a:ext cx="12192000" cy="6858000"/>
          </a:xfrm>
          <a:prstGeom prst="rect">
            <a:avLst/>
          </a:prstGeom>
        </p:spPr>
      </p:pic>
      <p:sp>
        <p:nvSpPr>
          <p:cNvPr id="2" name="Title Placeholder 1"/>
          <p:cNvSpPr>
            <a:spLocks noGrp="1"/>
          </p:cNvSpPr>
          <p:nvPr>
            <p:ph type="title"/>
          </p:nvPr>
        </p:nvSpPr>
        <p:spPr>
          <a:xfrm>
            <a:off x="508000" y="230188"/>
            <a:ext cx="11176000"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84"/>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10363200" y="6255744"/>
            <a:ext cx="1524000" cy="424456"/>
          </a:xfrm>
          <a:prstGeom prst="rect">
            <a:avLst/>
          </a:prstGeom>
        </p:spPr>
      </p:pic>
    </p:spTree>
    <p:extLst>
      <p:ext uri="{BB962C8B-B14F-4D97-AF65-F5344CB8AC3E}">
        <p14:creationId xmlns:p14="http://schemas.microsoft.com/office/powerpoint/2010/main" val="345834767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fade/>
  </p:transition>
  <p:hf sldNum="0" hdr="0" ftr="0" dt="0"/>
  <p:txStyles>
    <p:titleStyle>
      <a:lvl1pPr algn="l" defTabSz="914363" rtl="0" eaLnBrk="1" latinLnBrk="0" hangingPunct="1">
        <a:lnSpc>
          <a:spcPct val="90000"/>
        </a:lnSpc>
        <a:spcBef>
          <a:spcPct val="0"/>
        </a:spcBef>
        <a:buNone/>
        <a:defRPr lang="en-US" sz="4200" b="0" kern="1200" cap="none" spc="-150" dirty="0" smtClean="0">
          <a:ln w="3175">
            <a:noFill/>
          </a:ln>
          <a:solidFill>
            <a:srgbClr val="0D0D0D"/>
          </a:solidFill>
          <a:effectLst/>
          <a:latin typeface="Segoe" pitchFamily="34" charset="0"/>
          <a:ea typeface="+mn-ea"/>
          <a:cs typeface="Arial" charset="0"/>
        </a:defRPr>
      </a:lvl1pPr>
    </p:titleStyle>
    <p:bodyStyle>
      <a:lvl1pPr marL="460375" indent="-460375" algn="l" defTabSz="914363" rtl="0" eaLnBrk="1" latinLnBrk="0" hangingPunct="1">
        <a:lnSpc>
          <a:spcPct val="90000"/>
        </a:lnSpc>
        <a:spcBef>
          <a:spcPct val="20000"/>
        </a:spcBef>
        <a:buFont typeface="Arial"/>
        <a:buChar char="•"/>
        <a:defRPr sz="3200" kern="1200">
          <a:solidFill>
            <a:srgbClr val="0D0D0D"/>
          </a:solidFill>
          <a:latin typeface="+mn-lt"/>
          <a:ea typeface="+mn-ea"/>
          <a:cs typeface="+mn-cs"/>
        </a:defRPr>
      </a:lvl1pPr>
      <a:lvl2pPr marL="854075" indent="-393700" algn="l" defTabSz="914363" rtl="0" eaLnBrk="1" latinLnBrk="0" hangingPunct="1">
        <a:lnSpc>
          <a:spcPct val="90000"/>
        </a:lnSpc>
        <a:spcBef>
          <a:spcPct val="20000"/>
        </a:spcBef>
        <a:buFont typeface="Arial"/>
        <a:buChar char="•"/>
        <a:defRPr sz="2800" kern="1200">
          <a:solidFill>
            <a:srgbClr val="0D0D0D"/>
          </a:solidFill>
          <a:latin typeface="+mn-lt"/>
          <a:ea typeface="+mn-ea"/>
          <a:cs typeface="+mn-cs"/>
        </a:defRPr>
      </a:lvl2pPr>
      <a:lvl3pPr marL="1258888" indent="-404813" algn="l" defTabSz="914363" rtl="0" eaLnBrk="1" latinLnBrk="0" hangingPunct="1">
        <a:lnSpc>
          <a:spcPct val="90000"/>
        </a:lnSpc>
        <a:spcBef>
          <a:spcPct val="20000"/>
        </a:spcBef>
        <a:buFont typeface="Arial"/>
        <a:buChar char="•"/>
        <a:defRPr sz="2400" kern="1200">
          <a:solidFill>
            <a:srgbClr val="0D0D0D"/>
          </a:solidFill>
          <a:latin typeface="+mn-lt"/>
          <a:ea typeface="+mn-ea"/>
          <a:cs typeface="+mn-cs"/>
        </a:defRPr>
      </a:lvl3pPr>
      <a:lvl4pPr marL="1604963" indent="-346075" algn="l" defTabSz="914363" rtl="0" eaLnBrk="1" latinLnBrk="0" hangingPunct="1">
        <a:lnSpc>
          <a:spcPct val="90000"/>
        </a:lnSpc>
        <a:spcBef>
          <a:spcPct val="20000"/>
        </a:spcBef>
        <a:buFont typeface="Arial"/>
        <a:buChar char="•"/>
        <a:defRPr sz="2400" kern="1200">
          <a:solidFill>
            <a:srgbClr val="0D0D0D"/>
          </a:solidFill>
          <a:latin typeface="+mn-lt"/>
          <a:ea typeface="+mn-ea"/>
          <a:cs typeface="+mn-cs"/>
        </a:defRPr>
      </a:lvl4pPr>
      <a:lvl5pPr marL="1941513" indent="-336550" algn="l" defTabSz="914363" rtl="0" eaLnBrk="1" latinLnBrk="0" hangingPunct="1">
        <a:lnSpc>
          <a:spcPct val="90000"/>
        </a:lnSpc>
        <a:spcBef>
          <a:spcPct val="20000"/>
        </a:spcBef>
        <a:buFont typeface="Arial"/>
        <a:buChar char="•"/>
        <a:defRPr sz="2400" kern="1200">
          <a:solidFill>
            <a:srgbClr val="0D0D0D"/>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descr="PPTMasterSlide.jpg"/>
          <p:cNvPicPr>
            <a:picLocks noChangeAspect="1"/>
          </p:cNvPicPr>
          <p:nvPr/>
        </p:nvPicPr>
        <p:blipFill>
          <a:blip r:embed="rId11"/>
          <a:srcRect b="12052"/>
          <a:stretch>
            <a:fillRect/>
          </a:stretch>
        </p:blipFill>
        <p:spPr>
          <a:xfrm>
            <a:off x="0" y="0"/>
            <a:ext cx="12192000" cy="6858000"/>
          </a:xfrm>
          <a:prstGeom prst="rect">
            <a:avLst/>
          </a:prstGeom>
        </p:spPr>
      </p:pic>
      <p:sp>
        <p:nvSpPr>
          <p:cNvPr id="2" name="Title Placeholder 1"/>
          <p:cNvSpPr>
            <a:spLocks noGrp="1"/>
          </p:cNvSpPr>
          <p:nvPr>
            <p:ph type="title"/>
          </p:nvPr>
        </p:nvSpPr>
        <p:spPr>
          <a:xfrm>
            <a:off x="508000" y="230188"/>
            <a:ext cx="11176000"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82"/>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10363200" y="6255744"/>
            <a:ext cx="1524000" cy="424456"/>
          </a:xfrm>
          <a:prstGeom prst="rect">
            <a:avLst/>
          </a:prstGeom>
        </p:spPr>
      </p:pic>
    </p:spTree>
    <p:extLst>
      <p:ext uri="{BB962C8B-B14F-4D97-AF65-F5344CB8AC3E}">
        <p14:creationId xmlns:p14="http://schemas.microsoft.com/office/powerpoint/2010/main" val="3764815059"/>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ransition>
    <p:fade/>
  </p:transition>
  <p:hf sldNum="0" hdr="0" ftr="0" dt="0"/>
  <p:txStyles>
    <p:titleStyle>
      <a:lvl1pPr algn="l" defTabSz="914363" rtl="0" eaLnBrk="1" latinLnBrk="0" hangingPunct="1">
        <a:lnSpc>
          <a:spcPct val="90000"/>
        </a:lnSpc>
        <a:spcBef>
          <a:spcPct val="0"/>
        </a:spcBef>
        <a:buNone/>
        <a:defRPr lang="en-US" sz="4200" b="0" kern="1200" cap="none" spc="-150" dirty="0" smtClean="0">
          <a:ln w="3175">
            <a:noFill/>
          </a:ln>
          <a:solidFill>
            <a:srgbClr val="0D0D0D"/>
          </a:solidFill>
          <a:effectLst/>
          <a:latin typeface="Segoe" pitchFamily="34" charset="0"/>
          <a:ea typeface="+mn-ea"/>
          <a:cs typeface="Arial" charset="0"/>
        </a:defRPr>
      </a:lvl1pPr>
    </p:titleStyle>
    <p:bodyStyle>
      <a:lvl1pPr marL="460375" indent="-460375" algn="l" defTabSz="914363" rtl="0" eaLnBrk="1" latinLnBrk="0" hangingPunct="1">
        <a:lnSpc>
          <a:spcPct val="90000"/>
        </a:lnSpc>
        <a:spcBef>
          <a:spcPct val="20000"/>
        </a:spcBef>
        <a:buFont typeface="Arial"/>
        <a:buChar char="•"/>
        <a:defRPr sz="3200" kern="1200">
          <a:solidFill>
            <a:srgbClr val="0D0D0D"/>
          </a:solidFill>
          <a:latin typeface="+mn-lt"/>
          <a:ea typeface="+mn-ea"/>
          <a:cs typeface="+mn-cs"/>
        </a:defRPr>
      </a:lvl1pPr>
      <a:lvl2pPr marL="854075" indent="-393700" algn="l" defTabSz="914363" rtl="0" eaLnBrk="1" latinLnBrk="0" hangingPunct="1">
        <a:lnSpc>
          <a:spcPct val="90000"/>
        </a:lnSpc>
        <a:spcBef>
          <a:spcPct val="20000"/>
        </a:spcBef>
        <a:buFont typeface="Arial"/>
        <a:buChar char="•"/>
        <a:defRPr sz="2800" kern="1200">
          <a:solidFill>
            <a:srgbClr val="0D0D0D"/>
          </a:solidFill>
          <a:latin typeface="+mn-lt"/>
          <a:ea typeface="+mn-ea"/>
          <a:cs typeface="+mn-cs"/>
        </a:defRPr>
      </a:lvl2pPr>
      <a:lvl3pPr marL="1258888" indent="-404813" algn="l" defTabSz="914363" rtl="0" eaLnBrk="1" latinLnBrk="0" hangingPunct="1">
        <a:lnSpc>
          <a:spcPct val="90000"/>
        </a:lnSpc>
        <a:spcBef>
          <a:spcPct val="20000"/>
        </a:spcBef>
        <a:buFont typeface="Arial"/>
        <a:buChar char="•"/>
        <a:defRPr sz="2400" kern="1200">
          <a:solidFill>
            <a:srgbClr val="0D0D0D"/>
          </a:solidFill>
          <a:latin typeface="+mn-lt"/>
          <a:ea typeface="+mn-ea"/>
          <a:cs typeface="+mn-cs"/>
        </a:defRPr>
      </a:lvl3pPr>
      <a:lvl4pPr marL="1604963" indent="-346075" algn="l" defTabSz="914363" rtl="0" eaLnBrk="1" latinLnBrk="0" hangingPunct="1">
        <a:lnSpc>
          <a:spcPct val="90000"/>
        </a:lnSpc>
        <a:spcBef>
          <a:spcPct val="20000"/>
        </a:spcBef>
        <a:buFont typeface="Arial"/>
        <a:buChar char="•"/>
        <a:defRPr sz="2400" kern="1200">
          <a:solidFill>
            <a:srgbClr val="0D0D0D"/>
          </a:solidFill>
          <a:latin typeface="+mn-lt"/>
          <a:ea typeface="+mn-ea"/>
          <a:cs typeface="+mn-cs"/>
        </a:defRPr>
      </a:lvl4pPr>
      <a:lvl5pPr marL="1941513" indent="-336550" algn="l" defTabSz="914363" rtl="0" eaLnBrk="1" latinLnBrk="0" hangingPunct="1">
        <a:lnSpc>
          <a:spcPct val="90000"/>
        </a:lnSpc>
        <a:spcBef>
          <a:spcPct val="20000"/>
        </a:spcBef>
        <a:buFont typeface="Arial"/>
        <a:buChar char="•"/>
        <a:defRPr sz="2400" kern="1200">
          <a:solidFill>
            <a:srgbClr val="0D0D0D"/>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3EE6E-060C-4EF7-8637-00E8D3E7DC7D}" type="datetimeFigureOut">
              <a:rPr lang="en-US" smtClean="0">
                <a:solidFill>
                  <a:prstClr val="black">
                    <a:tint val="75000"/>
                  </a:prstClr>
                </a:solidFill>
              </a:rPr>
              <a:pPr/>
              <a:t>7/23/2013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7D8A5-F7F3-4E47-A864-458B99AF6B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5277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ctr" defTabSz="914400" rtl="0" eaLnBrk="1" latinLnBrk="0" hangingPunct="1">
        <a:spcBef>
          <a:spcPct val="0"/>
        </a:spcBef>
        <a:buNone/>
        <a:defRPr sz="4400" b="1"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68355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9.xml"/><Relationship Id="rId7" Type="http://schemas.openxmlformats.org/officeDocument/2006/relationships/image" Target="../media/image47.wmf"/><Relationship Id="rId12" Type="http://schemas.openxmlformats.org/officeDocument/2006/relationships/image" Target="../media/image24.png"/><Relationship Id="rId2" Type="http://schemas.openxmlformats.org/officeDocument/2006/relationships/slideLayout" Target="../slideLayouts/slideLayout43.xml"/><Relationship Id="rId1" Type="http://schemas.openxmlformats.org/officeDocument/2006/relationships/tags" Target="../tags/tag1.xml"/><Relationship Id="rId6" Type="http://schemas.openxmlformats.org/officeDocument/2006/relationships/image" Target="../media/image46.wmf"/><Relationship Id="rId11" Type="http://schemas.openxmlformats.org/officeDocument/2006/relationships/image" Target="../media/image27.png"/><Relationship Id="rId5" Type="http://schemas.openxmlformats.org/officeDocument/2006/relationships/image" Target="../media/image45.png"/><Relationship Id="rId10" Type="http://schemas.openxmlformats.org/officeDocument/2006/relationships/image" Target="../media/image22.png"/><Relationship Id="rId4" Type="http://schemas.openxmlformats.org/officeDocument/2006/relationships/image" Target="../media/image44.wmf"/><Relationship Id="rId9" Type="http://schemas.openxmlformats.org/officeDocument/2006/relationships/image" Target="../media/image49.wmf"/></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0.xml"/><Relationship Id="rId7" Type="http://schemas.openxmlformats.org/officeDocument/2006/relationships/image" Target="../media/image53.png"/><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notesSlide" Target="../notesSlides/notesSlide12.xml"/><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slideLayout" Target="../slideLayouts/slideLayout43.xml"/><Relationship Id="rId1" Type="http://schemas.openxmlformats.org/officeDocument/2006/relationships/tags" Target="../tags/tag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6.jpeg"/><Relationship Id="rId9" Type="http://schemas.openxmlformats.org/officeDocument/2006/relationships/image" Target="../media/image26.png"/><Relationship Id="rId1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60.xml"/><Relationship Id="rId5" Type="http://schemas.openxmlformats.org/officeDocument/2006/relationships/image" Target="../media/image60.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6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g"/><Relationship Id="rId1" Type="http://schemas.openxmlformats.org/officeDocument/2006/relationships/slideLayout" Target="../slideLayouts/slideLayout60.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60.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openxmlformats.org/officeDocument/2006/relationships/image" Target="../media/image64.png"/><Relationship Id="rId2" Type="http://schemas.openxmlformats.org/officeDocument/2006/relationships/image" Target="../media/image58.jpg"/><Relationship Id="rId1" Type="http://schemas.openxmlformats.org/officeDocument/2006/relationships/slideLayout" Target="../slideLayouts/slideLayout6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hyperlink" Target="http://planet-lab.org/" TargetMode="External"/><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41.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6.xml"/><Relationship Id="rId7" Type="http://schemas.openxmlformats.org/officeDocument/2006/relationships/image" Target="../media/image68.png"/><Relationship Id="rId2" Type="http://schemas.openxmlformats.org/officeDocument/2006/relationships/slideLayout" Target="../slideLayouts/slideLayout43.xml"/><Relationship Id="rId1" Type="http://schemas.openxmlformats.org/officeDocument/2006/relationships/tags" Target="../tags/tag4.xml"/><Relationship Id="rId6" Type="http://schemas.openxmlformats.org/officeDocument/2006/relationships/hyperlink" Target="http://research.microsoft.com/homeos/"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72.wmf"/><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77.PN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8.WMF"/><Relationship Id="rId7" Type="http://schemas.openxmlformats.org/officeDocument/2006/relationships/image" Target="../media/image81.WMF"/><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80.png"/><Relationship Id="rId5" Type="http://schemas.openxmlformats.org/officeDocument/2006/relationships/image" Target="../media/image79.WMF"/><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hyperlink" Target="http://labofthings.codeplex.com/" TargetMode="External"/><Relationship Id="rId4" Type="http://schemas.openxmlformats.org/officeDocument/2006/relationships/hyperlink" Target="http://lab-of-thing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42.WMF"/><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2694" y="731938"/>
            <a:ext cx="10757647" cy="1470025"/>
          </a:xfrm>
        </p:spPr>
        <p:txBody>
          <a:bodyPr/>
          <a:lstStyle/>
          <a:p>
            <a:r>
              <a:rPr lang="en-US" dirty="0" smtClean="0"/>
              <a:t>Accelerating innovation in home technology</a:t>
            </a:r>
            <a:endParaRPr lang="en-US" dirty="0"/>
          </a:p>
        </p:txBody>
      </p:sp>
      <p:sp>
        <p:nvSpPr>
          <p:cNvPr id="3" name="Subtitle 2"/>
          <p:cNvSpPr>
            <a:spLocks noGrp="1"/>
          </p:cNvSpPr>
          <p:nvPr>
            <p:ph type="subTitle" idx="1"/>
          </p:nvPr>
        </p:nvSpPr>
        <p:spPr>
          <a:xfrm>
            <a:off x="1828800" y="3118569"/>
            <a:ext cx="8534400" cy="787225"/>
          </a:xfrm>
        </p:spPr>
        <p:txBody>
          <a:bodyPr>
            <a:noAutofit/>
          </a:bodyPr>
          <a:lstStyle/>
          <a:p>
            <a:r>
              <a:rPr lang="en-US" sz="4000" dirty="0" smtClean="0"/>
              <a:t>Ratul Mahajan</a:t>
            </a:r>
          </a:p>
        </p:txBody>
      </p:sp>
      <p:pic>
        <p:nvPicPr>
          <p:cNvPr id="4" name="Picture 3" descr="http://upload.wikimedia.org/wikipedia/en/archive/b/b3/20110309193628!Microsoft_Research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217" y="4154675"/>
            <a:ext cx="2879614" cy="803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20" t="24931" r="9423" b="24901"/>
          <a:stretch/>
        </p:blipFill>
        <p:spPr>
          <a:xfrm>
            <a:off x="4754880" y="5708470"/>
            <a:ext cx="2625634" cy="1110343"/>
          </a:xfrm>
          <a:prstGeom prst="rect">
            <a:avLst/>
          </a:prstGeom>
        </p:spPr>
      </p:pic>
    </p:spTree>
    <p:extLst>
      <p:ext uri="{BB962C8B-B14F-4D97-AF65-F5344CB8AC3E}">
        <p14:creationId xmlns:p14="http://schemas.microsoft.com/office/powerpoint/2010/main" val="4278184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279473800"/>
              </p:ext>
            </p:extLst>
          </p:nvPr>
        </p:nvGraphicFramePr>
        <p:xfrm>
          <a:off x="5029200" y="4722702"/>
          <a:ext cx="2133600" cy="518160"/>
        </p:xfrm>
        <a:graphic>
          <a:graphicData uri="http://schemas.openxmlformats.org/drawingml/2006/table">
            <a:tbl>
              <a:tblPr>
                <a:tableStyleId>{2D5ABB26-0587-4C30-8999-92F81FD0307C}</a:tableStyleId>
              </a:tblPr>
              <a:tblGrid>
                <a:gridCol w="2133600"/>
              </a:tblGrid>
              <a:tr h="370840">
                <a:tc>
                  <a:txBody>
                    <a:bodyPr/>
                    <a:lstStyle/>
                    <a:p>
                      <a:pPr algn="ctr"/>
                      <a:r>
                        <a:rPr lang="en-US" sz="2800" b="1" baseline="0" dirty="0" smtClean="0">
                          <a:solidFill>
                            <a:schemeClr val="tx2"/>
                          </a:solidFill>
                        </a:rPr>
                        <a:t>Extensibility</a:t>
                      </a:r>
                      <a:endParaRPr lang="en-US" sz="28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9" name="Group 8"/>
          <p:cNvGrpSpPr/>
          <p:nvPr/>
        </p:nvGrpSpPr>
        <p:grpSpPr>
          <a:xfrm>
            <a:off x="4774618" y="2538606"/>
            <a:ext cx="2877465" cy="2033394"/>
            <a:chOff x="4894939" y="2538606"/>
            <a:chExt cx="2362200" cy="1750367"/>
          </a:xfrm>
        </p:grpSpPr>
        <p:sp>
          <p:nvSpPr>
            <p:cNvPr id="13" name="Rounded Rectangle 12"/>
            <p:cNvSpPr/>
            <p:nvPr/>
          </p:nvSpPr>
          <p:spPr>
            <a:xfrm>
              <a:off x="4894939" y="2538606"/>
              <a:ext cx="2362200" cy="17503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C:\Users\ratul\AppData\Local\Microsoft\Windows\Temporary Internet Files\Content.IE5\T9G8E7VA\MC90044190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1853" y="3344869"/>
              <a:ext cx="555544" cy="6564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C:\Users\ratul\AppData\Local\Microsoft\Windows\Temporary Internet Files\Content.IE5\PVR1TTI8\MC90043983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598" y="3605448"/>
              <a:ext cx="464615" cy="4646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C:\Users\ratul\AppData\Local\Microsoft\Windows\Temporary Internet Files\Content.IE5\R2C6K8OV\MC90033105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8197" y="2841172"/>
              <a:ext cx="533400" cy="342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C:\Users\ratul\AppData\Local\Microsoft\Windows\Temporary Internet Files\Content.IE5\88UNDNDD\MC900353275[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3597" y="2688773"/>
              <a:ext cx="538742" cy="5833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10"/>
            <p:cNvSpPr txBox="1"/>
            <p:nvPr/>
          </p:nvSpPr>
          <p:spPr>
            <a:xfrm>
              <a:off x="5829478" y="2852840"/>
              <a:ext cx="40176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or</a:t>
              </a: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0598" y="3564525"/>
              <a:ext cx="223221" cy="429339"/>
            </a:xfrm>
            <a:prstGeom prst="rect">
              <a:avLst/>
            </a:prstGeom>
          </p:spPr>
        </p:pic>
      </p:grpSp>
      <p:sp>
        <p:nvSpPr>
          <p:cNvPr id="2" name="Title 1"/>
          <p:cNvSpPr>
            <a:spLocks noGrp="1"/>
          </p:cNvSpPr>
          <p:nvPr>
            <p:ph type="title"/>
          </p:nvPr>
        </p:nvSpPr>
        <p:spPr/>
        <p:txBody>
          <a:bodyPr>
            <a:normAutofit/>
          </a:bodyPr>
          <a:lstStyle/>
          <a:p>
            <a:r>
              <a:rPr lang="en-US" dirty="0" smtClean="0"/>
              <a:t>Problems with existing platforms</a:t>
            </a:r>
            <a:endParaRPr lang="en-US" dirty="0"/>
          </a:p>
        </p:txBody>
      </p:sp>
      <p:grpSp>
        <p:nvGrpSpPr>
          <p:cNvPr id="10" name="Group 9"/>
          <p:cNvGrpSpPr/>
          <p:nvPr/>
        </p:nvGrpSpPr>
        <p:grpSpPr>
          <a:xfrm>
            <a:off x="8712306" y="2554808"/>
            <a:ext cx="2669566" cy="2017192"/>
            <a:chOff x="8808560" y="2554808"/>
            <a:chExt cx="2362200" cy="1766825"/>
          </a:xfrm>
        </p:grpSpPr>
        <p:sp>
          <p:nvSpPr>
            <p:cNvPr id="61" name="Rounded Rectangle 60"/>
            <p:cNvSpPr/>
            <p:nvPr/>
          </p:nvSpPr>
          <p:spPr>
            <a:xfrm>
              <a:off x="8808560" y="2554808"/>
              <a:ext cx="2362200" cy="17668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ratul\AppData\Local\Microsoft\Windows\Temporary Internet Files\Content.IE5\24DLU7RE\MC900445594[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63811" y="2669108"/>
              <a:ext cx="920672" cy="9226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4860" y="3702327"/>
              <a:ext cx="521101" cy="5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15348" y="3695574"/>
              <a:ext cx="548462" cy="54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7476" y="3702326"/>
              <a:ext cx="535084" cy="53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47" name="Table 46"/>
          <p:cNvGraphicFramePr>
            <a:graphicFrameLocks noGrp="1"/>
          </p:cNvGraphicFramePr>
          <p:nvPr>
            <p:extLst>
              <p:ext uri="{D42A27DB-BD31-4B8C-83A1-F6EECF244321}">
                <p14:modId xmlns:p14="http://schemas.microsoft.com/office/powerpoint/2010/main" val="1319564988"/>
              </p:ext>
            </p:extLst>
          </p:nvPr>
        </p:nvGraphicFramePr>
        <p:xfrm>
          <a:off x="609446" y="4685517"/>
          <a:ext cx="2951901" cy="518160"/>
        </p:xfrm>
        <a:graphic>
          <a:graphicData uri="http://schemas.openxmlformats.org/drawingml/2006/table">
            <a:tbl>
              <a:tblPr>
                <a:tableStyleId>{2D5ABB26-0587-4C30-8999-92F81FD0307C}</a:tableStyleId>
              </a:tblPr>
              <a:tblGrid>
                <a:gridCol w="2951901"/>
              </a:tblGrid>
              <a:tr h="370840">
                <a:tc>
                  <a:txBody>
                    <a:bodyPr/>
                    <a:lstStyle/>
                    <a:p>
                      <a:pPr algn="ctr"/>
                      <a:r>
                        <a:rPr lang="en-US" sz="2800" b="1" dirty="0" smtClean="0">
                          <a:solidFill>
                            <a:schemeClr val="tx2"/>
                          </a:solidFill>
                        </a:rPr>
                        <a:t>Device integration</a:t>
                      </a:r>
                      <a:endParaRPr lang="en-US" sz="28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60" name="Table 59"/>
          <p:cNvGraphicFramePr>
            <a:graphicFrameLocks noGrp="1"/>
          </p:cNvGraphicFramePr>
          <p:nvPr>
            <p:extLst>
              <p:ext uri="{D42A27DB-BD31-4B8C-83A1-F6EECF244321}">
                <p14:modId xmlns:p14="http://schemas.microsoft.com/office/powerpoint/2010/main" val="487095871"/>
              </p:ext>
            </p:extLst>
          </p:nvPr>
        </p:nvGraphicFramePr>
        <p:xfrm>
          <a:off x="8712306" y="4723664"/>
          <a:ext cx="2629103" cy="518160"/>
        </p:xfrm>
        <a:graphic>
          <a:graphicData uri="http://schemas.openxmlformats.org/drawingml/2006/table">
            <a:tbl>
              <a:tblPr>
                <a:tableStyleId>{2D5ABB26-0587-4C30-8999-92F81FD0307C}</a:tableStyleId>
              </a:tblPr>
              <a:tblGrid>
                <a:gridCol w="2629103"/>
              </a:tblGrid>
              <a:tr h="152401">
                <a:tc>
                  <a:txBody>
                    <a:bodyPr/>
                    <a:lstStyle/>
                    <a:p>
                      <a:pPr algn="ctr"/>
                      <a:r>
                        <a:rPr lang="en-US" sz="2800" b="1" dirty="0" smtClean="0">
                          <a:solidFill>
                            <a:schemeClr val="tx2"/>
                          </a:solidFill>
                        </a:rPr>
                        <a:t>Manageability</a:t>
                      </a:r>
                      <a:endParaRPr lang="en-US" sz="28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8" name="Group 7"/>
          <p:cNvGrpSpPr/>
          <p:nvPr/>
        </p:nvGrpSpPr>
        <p:grpSpPr>
          <a:xfrm>
            <a:off x="749015" y="2553124"/>
            <a:ext cx="2812332" cy="2018876"/>
            <a:chOff x="1037773" y="2553124"/>
            <a:chExt cx="2362200" cy="1750367"/>
          </a:xfrm>
        </p:grpSpPr>
        <p:sp>
          <p:nvSpPr>
            <p:cNvPr id="62" name="Rounded Rectangle 61"/>
            <p:cNvSpPr/>
            <p:nvPr/>
          </p:nvSpPr>
          <p:spPr>
            <a:xfrm>
              <a:off x="1037773" y="2553124"/>
              <a:ext cx="2362200" cy="17503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a:grpSpLocks/>
            </p:cNvGrpSpPr>
            <p:nvPr/>
          </p:nvGrpSpPr>
          <p:grpSpPr bwMode="auto">
            <a:xfrm>
              <a:off x="1418773" y="2807973"/>
              <a:ext cx="1285316" cy="1247228"/>
              <a:chOff x="1632" y="1248"/>
              <a:chExt cx="2682" cy="2286"/>
            </a:xfrm>
          </p:grpSpPr>
          <p:sp>
            <p:nvSpPr>
              <p:cNvPr id="4"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en-US"/>
              </a:p>
            </p:txBody>
          </p:sp>
          <p:sp>
            <p:nvSpPr>
              <p:cNvPr id="5" name="AutoShape 4"/>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en-US"/>
              </a:p>
            </p:txBody>
          </p:sp>
          <p:sp>
            <p:nvSpPr>
              <p:cNvPr id="7" name="AutoShape 5"/>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en-US"/>
              </a:p>
            </p:txBody>
          </p:sp>
        </p:grpSp>
      </p:grpSp>
    </p:spTree>
    <p:custDataLst>
      <p:tags r:id="rId1"/>
    </p:custDataLst>
    <p:extLst>
      <p:ext uri="{BB962C8B-B14F-4D97-AF65-F5344CB8AC3E}">
        <p14:creationId xmlns:p14="http://schemas.microsoft.com/office/powerpoint/2010/main" val="877390464"/>
      </p:ext>
    </p:extLst>
  </p:cSld>
  <p:clrMapOvr>
    <a:masterClrMapping/>
  </p:clrMapOvr>
  <mc:AlternateContent xmlns:mc="http://schemas.openxmlformats.org/markup-compatibility/2006" xmlns:p14="http://schemas.microsoft.com/office/powerpoint/2010/main">
    <mc:Choice Requires="p14">
      <p:transition spd="slow" p14:dur="2000" advTm="114801"/>
    </mc:Choice>
    <mc:Fallback xmlns="">
      <p:transition spd="slow" advTm="11480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Problems stem from existing abstractions</a:t>
            </a:r>
            <a:endParaRPr lang="en-US" dirty="0"/>
          </a:p>
        </p:txBody>
      </p:sp>
      <p:sp>
        <p:nvSpPr>
          <p:cNvPr id="3" name="Content Placeholder 2"/>
          <p:cNvSpPr>
            <a:spLocks noGrp="1"/>
          </p:cNvSpPr>
          <p:nvPr>
            <p:ph idx="1"/>
          </p:nvPr>
        </p:nvSpPr>
        <p:spPr/>
        <p:txBody>
          <a:bodyPr>
            <a:noAutofit/>
          </a:bodyPr>
          <a:lstStyle/>
          <a:p>
            <a:pPr marL="0" indent="0">
              <a:buNone/>
            </a:pPr>
            <a:r>
              <a:rPr lang="en-US" dirty="0"/>
              <a:t>Network of devices</a:t>
            </a:r>
          </a:p>
          <a:p>
            <a:pPr lvl="1"/>
            <a:r>
              <a:rPr lang="en-US" dirty="0"/>
              <a:t>Interoperability </a:t>
            </a:r>
            <a:r>
              <a:rPr lang="en-US" dirty="0" smtClean="0"/>
              <a:t>protocols</a:t>
            </a:r>
            <a:endParaRPr lang="en-US" dirty="0"/>
          </a:p>
          <a:p>
            <a:pPr lvl="2"/>
            <a:r>
              <a:rPr lang="en-US" dirty="0"/>
              <a:t>DLNA, Z-Wave, Speakeasy</a:t>
            </a:r>
            <a:r>
              <a:rPr lang="en-US" dirty="0" smtClean="0"/>
              <a:t>, …</a:t>
            </a:r>
            <a:endParaRPr lang="en-US" dirty="0"/>
          </a:p>
          <a:p>
            <a:pPr lvl="2"/>
            <a:r>
              <a:rPr lang="en-US" dirty="0" smtClean="0"/>
              <a:t>Open, low</a:t>
            </a:r>
            <a:r>
              <a:rPr lang="en-US" dirty="0"/>
              <a:t>-level device </a:t>
            </a:r>
            <a:r>
              <a:rPr lang="en-US" dirty="0" smtClean="0"/>
              <a:t>access</a:t>
            </a:r>
          </a:p>
          <a:p>
            <a:pPr lvl="2"/>
            <a:endParaRPr lang="en-US" dirty="0"/>
          </a:p>
          <a:p>
            <a:pPr marL="0" indent="0">
              <a:buNone/>
            </a:pPr>
            <a:r>
              <a:rPr lang="en-US" dirty="0" smtClean="0"/>
              <a:t>Appliance</a:t>
            </a:r>
            <a:endParaRPr lang="en-US" dirty="0"/>
          </a:p>
          <a:p>
            <a:pPr lvl="1"/>
            <a:r>
              <a:rPr lang="en-US" dirty="0" smtClean="0"/>
              <a:t>Monolithic systems</a:t>
            </a:r>
          </a:p>
          <a:p>
            <a:pPr lvl="2"/>
            <a:r>
              <a:rPr lang="en-US" dirty="0" err="1" smtClean="0"/>
              <a:t>Crestron</a:t>
            </a:r>
            <a:r>
              <a:rPr lang="en-US" dirty="0"/>
              <a:t>, </a:t>
            </a:r>
            <a:r>
              <a:rPr lang="en-US" dirty="0" smtClean="0"/>
              <a:t>Control4, …</a:t>
            </a:r>
          </a:p>
          <a:p>
            <a:pPr lvl="2"/>
            <a:r>
              <a:rPr lang="en-US" dirty="0" smtClean="0"/>
              <a:t>Fixed tasks over fixed devices</a:t>
            </a:r>
            <a:endParaRPr lang="en-US" dirty="0"/>
          </a:p>
        </p:txBody>
      </p:sp>
      <p:pic>
        <p:nvPicPr>
          <p:cNvPr id="4" name="Picture 23" descr="http://tompelt.files.wordpress.com/2009/10/thermosta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327"/>
          <a:stretch/>
        </p:blipFill>
        <p:spPr bwMode="auto">
          <a:xfrm>
            <a:off x="9411742" y="1828801"/>
            <a:ext cx="951458" cy="6617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amera-trimmed.png"/>
          <p:cNvPicPr>
            <a:picLocks noChangeAspect="1"/>
          </p:cNvPicPr>
          <p:nvPr/>
        </p:nvPicPr>
        <p:blipFill>
          <a:blip r:embed="rId5"/>
          <a:stretch>
            <a:fillRect/>
          </a:stretch>
        </p:blipFill>
        <p:spPr>
          <a:xfrm>
            <a:off x="8534401" y="3287192"/>
            <a:ext cx="948715" cy="75140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1" y="1817058"/>
            <a:ext cx="362665" cy="697542"/>
          </a:xfrm>
          <a:prstGeom prst="rect">
            <a:avLst/>
          </a:prstGeom>
        </p:spPr>
      </p:pic>
      <p:pic>
        <p:nvPicPr>
          <p:cNvPr id="10" name="Picture 23" descr="http://tompelt.files.wordpress.com/2009/10/thermost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8311" y="5450092"/>
            <a:ext cx="951458" cy="7379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612010" y="5406999"/>
            <a:ext cx="1463780" cy="751409"/>
            <a:chOff x="6190535" y="5105400"/>
            <a:chExt cx="1463780" cy="751409"/>
          </a:xfrm>
        </p:grpSpPr>
        <p:pic>
          <p:nvPicPr>
            <p:cNvPr id="11" name="Picture 10" descr="camera-trimmed.png"/>
            <p:cNvPicPr>
              <a:picLocks noChangeAspect="1"/>
            </p:cNvPicPr>
            <p:nvPr/>
          </p:nvPicPr>
          <p:blipFill>
            <a:blip r:embed="rId5"/>
            <a:stretch>
              <a:fillRect/>
            </a:stretch>
          </p:blipFill>
          <p:spPr>
            <a:xfrm>
              <a:off x="6705600" y="5105400"/>
              <a:ext cx="948715" cy="75140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0535" y="5159267"/>
              <a:ext cx="362665" cy="697542"/>
            </a:xfrm>
            <a:prstGeom prst="rect">
              <a:avLst/>
            </a:prstGeom>
          </p:spPr>
        </p:pic>
      </p:grpSp>
      <p:sp>
        <p:nvSpPr>
          <p:cNvPr id="13" name="Rectangle 12"/>
          <p:cNvSpPr/>
          <p:nvPr/>
        </p:nvSpPr>
        <p:spPr>
          <a:xfrm>
            <a:off x="7467601" y="4535692"/>
            <a:ext cx="1752601" cy="1712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372601" y="4535692"/>
            <a:ext cx="1182878" cy="1712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474932" y="4568799"/>
            <a:ext cx="978216" cy="646331"/>
          </a:xfrm>
          <a:prstGeom prst="rect">
            <a:avLst/>
          </a:prstGeom>
          <a:noFill/>
        </p:spPr>
        <p:txBody>
          <a:bodyPr wrap="square" rtlCol="0">
            <a:spAutoFit/>
          </a:bodyPr>
          <a:lstStyle/>
          <a:p>
            <a:pPr algn="ctr"/>
            <a:r>
              <a:rPr lang="en-US" dirty="0"/>
              <a:t>Climate control</a:t>
            </a:r>
          </a:p>
        </p:txBody>
      </p:sp>
      <p:sp>
        <p:nvSpPr>
          <p:cNvPr id="18" name="TextBox 17"/>
          <p:cNvSpPr txBox="1"/>
          <p:nvPr/>
        </p:nvSpPr>
        <p:spPr>
          <a:xfrm>
            <a:off x="7578712" y="4568799"/>
            <a:ext cx="1530376" cy="646331"/>
          </a:xfrm>
          <a:prstGeom prst="rect">
            <a:avLst/>
          </a:prstGeom>
          <a:noFill/>
        </p:spPr>
        <p:txBody>
          <a:bodyPr wrap="square" rtlCol="0">
            <a:spAutoFit/>
          </a:bodyPr>
          <a:lstStyle/>
          <a:p>
            <a:pPr algn="ctr"/>
            <a:r>
              <a:rPr lang="en-US" dirty="0"/>
              <a:t>Remote monitoring</a:t>
            </a:r>
          </a:p>
        </p:txBody>
      </p:sp>
      <p:pic>
        <p:nvPicPr>
          <p:cNvPr id="19" name="Picture 18" descr="wireless-wave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43045">
            <a:off x="8271413" y="2334098"/>
            <a:ext cx="228600" cy="391258"/>
          </a:xfrm>
          <a:prstGeom prst="rect">
            <a:avLst/>
          </a:prstGeom>
        </p:spPr>
      </p:pic>
      <p:pic>
        <p:nvPicPr>
          <p:cNvPr id="20" name="Picture 19" descr="linksys-wrt54g.png"/>
          <p:cNvPicPr>
            <a:picLocks noChangeAspect="1"/>
          </p:cNvPicPr>
          <p:nvPr/>
        </p:nvPicPr>
        <p:blipFill>
          <a:blip r:embed="rId8"/>
          <a:stretch>
            <a:fillRect/>
          </a:stretch>
        </p:blipFill>
        <p:spPr>
          <a:xfrm>
            <a:off x="8458200" y="2490470"/>
            <a:ext cx="609600" cy="560832"/>
          </a:xfrm>
          <a:prstGeom prst="rect">
            <a:avLst/>
          </a:prstGeom>
        </p:spPr>
      </p:pic>
      <p:pic>
        <p:nvPicPr>
          <p:cNvPr id="21" name="Picture 20" descr="wireless-wave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834457">
            <a:off x="7901447" y="2311088"/>
            <a:ext cx="228600" cy="391258"/>
          </a:xfrm>
          <a:prstGeom prst="rect">
            <a:avLst/>
          </a:prstGeom>
        </p:spPr>
      </p:pic>
      <p:cxnSp>
        <p:nvCxnSpPr>
          <p:cNvPr id="23" name="Elbow Connector 22"/>
          <p:cNvCxnSpPr>
            <a:stCxn id="20" idx="2"/>
            <a:endCxn id="5" idx="3"/>
          </p:cNvCxnSpPr>
          <p:nvPr/>
        </p:nvCxnSpPr>
        <p:spPr>
          <a:xfrm rot="16200000" flipH="1">
            <a:off x="8817260" y="2997042"/>
            <a:ext cx="611594" cy="720115"/>
          </a:xfrm>
          <a:prstGeom prst="bentConnector4">
            <a:avLst>
              <a:gd name="adj1" fmla="val 19285"/>
              <a:gd name="adj2" fmla="val 131745"/>
            </a:avLst>
          </a:prstGeom>
        </p:spPr>
        <p:style>
          <a:lnRef idx="2">
            <a:schemeClr val="accent1"/>
          </a:lnRef>
          <a:fillRef idx="0">
            <a:schemeClr val="accent1"/>
          </a:fillRef>
          <a:effectRef idx="1">
            <a:schemeClr val="accent1"/>
          </a:effectRef>
          <a:fontRef idx="minor">
            <a:schemeClr val="tx1"/>
          </a:fontRef>
        </p:style>
      </p:cxnSp>
      <p:pic>
        <p:nvPicPr>
          <p:cNvPr id="24" name="Picture 23" descr="wireless-wave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34527">
            <a:off x="9286979" y="2238786"/>
            <a:ext cx="228600" cy="391258"/>
          </a:xfrm>
          <a:prstGeom prst="rect">
            <a:avLst/>
          </a:prstGeom>
        </p:spPr>
      </p:pic>
      <p:pic>
        <p:nvPicPr>
          <p:cNvPr id="25" name="Picture 24" descr="wireless-wave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885251">
            <a:off x="8810421" y="2309172"/>
            <a:ext cx="228600" cy="391258"/>
          </a:xfrm>
          <a:prstGeom prst="rect">
            <a:avLst/>
          </a:prstGeom>
        </p:spPr>
      </p:pic>
      <p:sp>
        <p:nvSpPr>
          <p:cNvPr id="7" name="Rounded Rectangle 6"/>
          <p:cNvSpPr/>
          <p:nvPr/>
        </p:nvSpPr>
        <p:spPr>
          <a:xfrm>
            <a:off x="636515" y="2165961"/>
            <a:ext cx="5425060" cy="1524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t>Setup and management is </a:t>
            </a:r>
            <a:r>
              <a:rPr lang="en-US" sz="2800" dirty="0" smtClean="0"/>
              <a:t>hard</a:t>
            </a:r>
            <a:endParaRPr lang="en-US" sz="2800" dirty="0"/>
          </a:p>
          <a:p>
            <a:pPr marL="342900" indent="-342900">
              <a:buFont typeface="Arial"/>
              <a:buChar char="•"/>
            </a:pPr>
            <a:r>
              <a:rPr lang="en-US" sz="2400" dirty="0"/>
              <a:t>Users must manage each device/task</a:t>
            </a:r>
          </a:p>
          <a:p>
            <a:pPr marL="342900" indent="-342900">
              <a:buFont typeface="Arial"/>
              <a:buChar char="•"/>
            </a:pPr>
            <a:r>
              <a:rPr lang="en-US" sz="2400" dirty="0"/>
              <a:t>Developers must deal directly w/ h/w</a:t>
            </a:r>
          </a:p>
        </p:txBody>
      </p:sp>
      <p:sp>
        <p:nvSpPr>
          <p:cNvPr id="22" name="Rounded Rectangle 21"/>
          <p:cNvSpPr/>
          <p:nvPr/>
        </p:nvSpPr>
        <p:spPr>
          <a:xfrm>
            <a:off x="650164" y="4641700"/>
            <a:ext cx="5425060" cy="1524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t>Extensibility is </a:t>
            </a:r>
            <a:r>
              <a:rPr lang="en-US" sz="2800" dirty="0" smtClean="0"/>
              <a:t>hard</a:t>
            </a:r>
            <a:endParaRPr lang="en-US" sz="2800" dirty="0"/>
          </a:p>
          <a:p>
            <a:pPr marL="342900" indent="-342900">
              <a:buFont typeface="Arial"/>
              <a:buChar char="•"/>
            </a:pPr>
            <a:r>
              <a:rPr lang="en-US" sz="2400" dirty="0"/>
              <a:t>Closed set of tasks</a:t>
            </a:r>
          </a:p>
          <a:p>
            <a:pPr marL="342900" indent="-342900">
              <a:buFont typeface="Arial"/>
              <a:buChar char="•"/>
            </a:pPr>
            <a:r>
              <a:rPr lang="en-US" sz="2400" dirty="0"/>
              <a:t>Closed set of devices</a:t>
            </a:r>
          </a:p>
        </p:txBody>
      </p:sp>
    </p:spTree>
    <p:custDataLst>
      <p:tags r:id="rId1"/>
    </p:custDataLst>
    <p:extLst>
      <p:ext uri="{BB962C8B-B14F-4D97-AF65-F5344CB8AC3E}">
        <p14:creationId xmlns:p14="http://schemas.microsoft.com/office/powerpoint/2010/main" val="2680211434"/>
      </p:ext>
    </p:extLst>
  </p:cSld>
  <p:clrMapOvr>
    <a:masterClrMapping/>
  </p:clrMapOvr>
  <mc:AlternateContent xmlns:mc="http://schemas.openxmlformats.org/markup-compatibility/2006" xmlns:p14="http://schemas.microsoft.com/office/powerpoint/2010/main">
    <mc:Choice Requires="p14">
      <p:transition spd="slow" p14:dur="2000" advTm="93652"/>
    </mc:Choice>
    <mc:Fallback xmlns="">
      <p:transition spd="slow" advTm="936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47164"/>
            <a:ext cx="10972800" cy="4079000"/>
          </a:xfrm>
        </p:spPr>
        <p:txBody>
          <a:bodyPr>
            <a:normAutofit/>
          </a:bodyPr>
          <a:lstStyle/>
          <a:p>
            <a:pPr marL="0" indent="0">
              <a:buNone/>
            </a:pPr>
            <a:endParaRPr lang="en-US" dirty="0" smtClean="0">
              <a:solidFill>
                <a:srgbClr val="002060"/>
              </a:solidFill>
            </a:endParaRPr>
          </a:p>
          <a:p>
            <a:pPr marL="0" indent="0">
              <a:buNone/>
            </a:pPr>
            <a:r>
              <a:rPr lang="en-US" dirty="0" smtClean="0">
                <a:solidFill>
                  <a:srgbClr val="002060"/>
                </a:solidFill>
              </a:rPr>
              <a:t>HomeOS abstraction: view </a:t>
            </a:r>
            <a:r>
              <a:rPr lang="en-US" dirty="0">
                <a:solidFill>
                  <a:srgbClr val="002060"/>
                </a:solidFill>
              </a:rPr>
              <a:t>the home as a </a:t>
            </a:r>
            <a:r>
              <a:rPr lang="en-US" dirty="0" smtClean="0">
                <a:solidFill>
                  <a:srgbClr val="002060"/>
                </a:solidFill>
              </a:rPr>
              <a:t>PC</a:t>
            </a:r>
          </a:p>
          <a:p>
            <a:r>
              <a:rPr lang="en-US" dirty="0" smtClean="0">
                <a:solidFill>
                  <a:srgbClr val="002060"/>
                </a:solidFill>
              </a:rPr>
              <a:t>Networked devices =~ peripherals</a:t>
            </a:r>
            <a:endParaRPr lang="en-US" sz="600" dirty="0">
              <a:solidFill>
                <a:srgbClr val="002060"/>
              </a:solidFill>
            </a:endParaRPr>
          </a:p>
          <a:p>
            <a:r>
              <a:rPr lang="en-US" dirty="0" smtClean="0">
                <a:solidFill>
                  <a:srgbClr val="002060"/>
                </a:solidFill>
              </a:rPr>
              <a:t>Tasks over these devices =~ apps (over high-level APIs)</a:t>
            </a:r>
          </a:p>
          <a:p>
            <a:endParaRPr lang="en-US" sz="200" dirty="0">
              <a:solidFill>
                <a:srgbClr val="002060"/>
              </a:solidFill>
            </a:endParaRPr>
          </a:p>
          <a:p>
            <a:endParaRPr lang="en-US" sz="200" dirty="0">
              <a:solidFill>
                <a:srgbClr val="002060"/>
              </a:solidFill>
            </a:endParaRPr>
          </a:p>
          <a:p>
            <a:r>
              <a:rPr lang="en-US" dirty="0" smtClean="0">
                <a:solidFill>
                  <a:srgbClr val="002060"/>
                </a:solidFill>
              </a:rPr>
              <a:t>Managing devices =~ managing files</a:t>
            </a:r>
            <a:endParaRPr lang="en-US" sz="600" dirty="0" smtClean="0">
              <a:solidFill>
                <a:srgbClr val="002060"/>
              </a:solidFill>
            </a:endParaRPr>
          </a:p>
        </p:txBody>
      </p:sp>
      <p:sp>
        <p:nvSpPr>
          <p:cNvPr id="4" name="TextBox 3"/>
          <p:cNvSpPr txBox="1"/>
          <p:nvPr/>
        </p:nvSpPr>
        <p:spPr>
          <a:xfrm>
            <a:off x="5186755" y="6400800"/>
            <a:ext cx="6947188" cy="369332"/>
          </a:xfrm>
          <a:prstGeom prst="rect">
            <a:avLst/>
          </a:prstGeom>
          <a:noFill/>
        </p:spPr>
        <p:txBody>
          <a:bodyPr wrap="square" rtlCol="0">
            <a:spAutoFit/>
          </a:bodyPr>
          <a:lstStyle/>
          <a:p>
            <a:r>
              <a:rPr lang="en-US" dirty="0">
                <a:solidFill>
                  <a:schemeClr val="bg1">
                    <a:lumMod val="50000"/>
                  </a:schemeClr>
                </a:solidFill>
              </a:rPr>
              <a:t>[The home needs an operating system (and an app store), </a:t>
            </a:r>
            <a:r>
              <a:rPr lang="en-US" dirty="0" err="1">
                <a:solidFill>
                  <a:schemeClr val="bg1">
                    <a:lumMod val="50000"/>
                  </a:schemeClr>
                </a:solidFill>
              </a:rPr>
              <a:t>HotNets</a:t>
            </a:r>
            <a:r>
              <a:rPr lang="en-US" dirty="0">
                <a:solidFill>
                  <a:schemeClr val="bg1">
                    <a:lumMod val="50000"/>
                  </a:schemeClr>
                </a:solidFill>
              </a:rPr>
              <a:t> 2010]</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119"/>
          <a:stretch/>
        </p:blipFill>
        <p:spPr>
          <a:xfrm rot="10800000" flipH="1" flipV="1">
            <a:off x="5541599" y="573335"/>
            <a:ext cx="3402968" cy="121793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72630"/>
          <a:stretch/>
        </p:blipFill>
        <p:spPr>
          <a:xfrm>
            <a:off x="3668772" y="391936"/>
            <a:ext cx="1517983" cy="1416031"/>
          </a:xfrm>
          <a:prstGeom prst="rect">
            <a:avLst/>
          </a:prstGeom>
        </p:spPr>
      </p:pic>
    </p:spTree>
    <p:extLst>
      <p:ext uri="{BB962C8B-B14F-4D97-AF65-F5344CB8AC3E}">
        <p14:creationId xmlns:p14="http://schemas.microsoft.com/office/powerpoint/2010/main" val="3039321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solidFill>
                  <a:srgbClr val="C00000"/>
                </a:solidFill>
              </a:rPr>
              <a:t>Implementing the abstraction</a:t>
            </a:r>
            <a:endParaRPr lang="en-US" b="1" dirty="0">
              <a:solidFill>
                <a:srgbClr val="C00000"/>
              </a:solidFill>
            </a:endParaRPr>
          </a:p>
        </p:txBody>
      </p:sp>
      <p:sp>
        <p:nvSpPr>
          <p:cNvPr id="2" name="Rectangle 1"/>
          <p:cNvSpPr/>
          <p:nvPr/>
        </p:nvSpPr>
        <p:spPr>
          <a:xfrm>
            <a:off x="4282442" y="4039488"/>
            <a:ext cx="4965577"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Home hub</a:t>
            </a:r>
          </a:p>
        </p:txBody>
      </p:sp>
      <p:sp>
        <p:nvSpPr>
          <p:cNvPr id="18" name="Oval 17"/>
          <p:cNvSpPr/>
          <p:nvPr/>
        </p:nvSpPr>
        <p:spPr>
          <a:xfrm>
            <a:off x="4495800" y="3127820"/>
            <a:ext cx="1561196" cy="68579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Security</a:t>
            </a:r>
          </a:p>
        </p:txBody>
      </p:sp>
      <p:cxnSp>
        <p:nvCxnSpPr>
          <p:cNvPr id="23" name="Straight Arrow Connector 22"/>
          <p:cNvCxnSpPr/>
          <p:nvPr/>
        </p:nvCxnSpPr>
        <p:spPr>
          <a:xfrm flipH="1" flipV="1">
            <a:off x="4495801"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422844"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976617"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468859"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961102"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453344"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7924801"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8534400"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8991600"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7162800" y="3127819"/>
            <a:ext cx="150876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45" name="Straight Arrow Connector 44"/>
          <p:cNvCxnSpPr>
            <a:stCxn id="2" idx="1"/>
            <a:endCxn id="41" idx="3"/>
          </p:cNvCxnSpPr>
          <p:nvPr/>
        </p:nvCxnSpPr>
        <p:spPr>
          <a:xfrm flipH="1" flipV="1">
            <a:off x="3276601" y="4115816"/>
            <a:ext cx="1005841" cy="19037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Cloud"/>
          <p:cNvSpPr>
            <a:spLocks noChangeAspect="1" noEditPoints="1" noChangeArrowheads="1"/>
          </p:cNvSpPr>
          <p:nvPr/>
        </p:nvSpPr>
        <p:spPr bwMode="auto">
          <a:xfrm>
            <a:off x="7620000" y="1954008"/>
            <a:ext cx="2698242" cy="86628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B0F0"/>
          </a:solidFill>
          <a:ln w="9525">
            <a:solidFill>
              <a:schemeClr val="bg1"/>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a:r>
              <a:rPr lang="en-US" sz="2400" dirty="0">
                <a:solidFill>
                  <a:schemeClr val="bg1"/>
                </a:solidFill>
              </a:rPr>
              <a:t>Home store</a:t>
            </a:r>
          </a:p>
        </p:txBody>
      </p:sp>
      <p:pic>
        <p:nvPicPr>
          <p:cNvPr id="41" name="Picture 40" descr="msn-user.jpg"/>
          <p:cNvPicPr>
            <a:picLocks noChangeAspect="1"/>
          </p:cNvPicPr>
          <p:nvPr/>
        </p:nvPicPr>
        <p:blipFill>
          <a:blip r:embed="rId4"/>
          <a:stretch>
            <a:fillRect/>
          </a:stretch>
        </p:blipFill>
        <p:spPr>
          <a:xfrm>
            <a:off x="2625874" y="3813620"/>
            <a:ext cx="650727" cy="604391"/>
          </a:xfrm>
          <a:prstGeom prst="rect">
            <a:avLst/>
          </a:prstGeom>
        </p:spPr>
      </p:pic>
      <p:sp>
        <p:nvSpPr>
          <p:cNvPr id="4" name="TextBox 3"/>
          <p:cNvSpPr txBox="1"/>
          <p:nvPr/>
        </p:nvSpPr>
        <p:spPr>
          <a:xfrm>
            <a:off x="2400327" y="4536056"/>
            <a:ext cx="1775053" cy="707886"/>
          </a:xfrm>
          <a:prstGeom prst="rect">
            <a:avLst/>
          </a:prstGeom>
          <a:noFill/>
        </p:spPr>
        <p:txBody>
          <a:bodyPr wrap="square" rtlCol="0" anchor="ctr">
            <a:spAutoFit/>
          </a:bodyPr>
          <a:lstStyle/>
          <a:p>
            <a:pPr algn="ctr"/>
            <a:r>
              <a:rPr lang="en-US" sz="2000" dirty="0"/>
              <a:t>Z-Wave, DLNA, WiFi, etc.</a:t>
            </a:r>
          </a:p>
        </p:txBody>
      </p:sp>
      <p:pic>
        <p:nvPicPr>
          <p:cNvPr id="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1" y="5018711"/>
            <a:ext cx="521101" cy="5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6" y="5018712"/>
            <a:ext cx="354000" cy="503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7916" y="4985678"/>
            <a:ext cx="535084" cy="53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5018712"/>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785" y="5046086"/>
            <a:ext cx="504255" cy="5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1538" y="5018710"/>
            <a:ext cx="548462" cy="54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7824" y="5071655"/>
            <a:ext cx="80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4" descr="http://www.z-wave.com/modules/Products/images/products/2gig_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18638" y="5004108"/>
            <a:ext cx="706363" cy="51665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http://www.z-wave.com/modules/Products/images/products/aeon_energy_illuminato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86651" y="5046085"/>
            <a:ext cx="747783" cy="596334"/>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71"/>
          <p:cNvCxnSpPr>
            <a:stCxn id="18" idx="2"/>
            <a:endCxn id="57" idx="3"/>
          </p:cNvCxnSpPr>
          <p:nvPr/>
        </p:nvCxnSpPr>
        <p:spPr>
          <a:xfrm flipH="1" flipV="1">
            <a:off x="3058092" y="2962301"/>
            <a:ext cx="1437708" cy="508418"/>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9067800" y="2845691"/>
            <a:ext cx="0" cy="1193798"/>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4953001" y="4575620"/>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5882640" y="3127819"/>
            <a:ext cx="150876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Climate</a:t>
            </a:r>
          </a:p>
        </p:txBody>
      </p:sp>
      <p:pic>
        <p:nvPicPr>
          <p:cNvPr id="57" name="Picture 56"/>
          <p:cNvPicPr>
            <a:picLocks noChangeAspect="1"/>
          </p:cNvPicPr>
          <p:nvPr/>
        </p:nvPicPr>
        <p:blipFill rotWithShape="1">
          <a:blip r:embed="rId14" cstate="print">
            <a:extLst>
              <a:ext uri="{28A0092B-C50C-407E-A947-70E740481C1C}">
                <a14:useLocalDpi xmlns:a14="http://schemas.microsoft.com/office/drawing/2010/main" val="0"/>
              </a:ext>
            </a:extLst>
          </a:blip>
          <a:srcRect t="10001" b="26666"/>
          <a:stretch/>
        </p:blipFill>
        <p:spPr>
          <a:xfrm>
            <a:off x="1981200" y="2621286"/>
            <a:ext cx="1076892" cy="682031"/>
          </a:xfrm>
          <a:prstGeom prst="rect">
            <a:avLst/>
          </a:prstGeom>
        </p:spPr>
      </p:pic>
      <p:sp>
        <p:nvSpPr>
          <p:cNvPr id="58" name="Rectangle 57"/>
          <p:cNvSpPr/>
          <p:nvPr/>
        </p:nvSpPr>
        <p:spPr bwMode="auto">
          <a:xfrm>
            <a:off x="2238967" y="2061020"/>
            <a:ext cx="582632" cy="672319"/>
          </a:xfrm>
          <a:prstGeom prst="rect">
            <a:avLst/>
          </a:prstGeom>
          <a:solidFill>
            <a:srgbClr val="FFC000"/>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fontAlgn="base">
              <a:spcBef>
                <a:spcPct val="0"/>
              </a:spcBef>
              <a:spcAft>
                <a:spcPct val="0"/>
              </a:spcAft>
            </a:pPr>
            <a:r>
              <a:rPr lang="en-US" sz="1471" b="1" dirty="0">
                <a:solidFill>
                  <a:schemeClr val="tx1"/>
                </a:solidFill>
              </a:rPr>
              <a:t>App</a:t>
            </a:r>
            <a:br>
              <a:rPr lang="en-US" sz="1471" b="1" dirty="0">
                <a:solidFill>
                  <a:schemeClr val="tx1"/>
                </a:solidFill>
              </a:rPr>
            </a:br>
            <a:r>
              <a:rPr lang="en-US" sz="1471" b="1" dirty="0">
                <a:solidFill>
                  <a:schemeClr val="tx1"/>
                </a:solidFill>
              </a:rPr>
              <a:t>UI</a:t>
            </a:r>
          </a:p>
        </p:txBody>
      </p:sp>
      <p:cxnSp>
        <p:nvCxnSpPr>
          <p:cNvPr id="59" name="Straight Arrow Connector 58"/>
          <p:cNvCxnSpPr>
            <a:stCxn id="57" idx="2"/>
            <a:endCxn id="41" idx="0"/>
          </p:cNvCxnSpPr>
          <p:nvPr/>
        </p:nvCxnSpPr>
        <p:spPr>
          <a:xfrm>
            <a:off x="2519647" y="3303317"/>
            <a:ext cx="431591" cy="51030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18310229"/>
      </p:ext>
    </p:extLst>
  </p:cSld>
  <p:clrMapOvr>
    <a:masterClrMapping/>
  </p:clrMapOvr>
  <mc:AlternateContent xmlns:mc="http://schemas.openxmlformats.org/markup-compatibility/2006" xmlns:p14="http://schemas.microsoft.com/office/powerpoint/2010/main">
    <mc:Choice Requires="p14">
      <p:transition spd="slow" p14:dur="5000" advClick="0" advTm="66060"/>
    </mc:Choice>
    <mc:Fallback xmlns="">
      <p:transition spd="slow" advClick="0" advTm="660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43" grpId="0" animBg="1"/>
      <p:bldP spid="44" grpId="0" animBg="1"/>
      <p:bldP spid="56"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Home hub layering model</a:t>
            </a:r>
            <a:endParaRPr lang="en-US" dirty="0"/>
          </a:p>
        </p:txBody>
      </p:sp>
      <p:sp>
        <p:nvSpPr>
          <p:cNvPr id="2059" name="Line Callout 2 2058"/>
          <p:cNvSpPr/>
          <p:nvPr/>
        </p:nvSpPr>
        <p:spPr>
          <a:xfrm>
            <a:off x="6617002" y="5312227"/>
            <a:ext cx="4667854" cy="742933"/>
          </a:xfrm>
          <a:prstGeom prst="borderCallout2">
            <a:avLst>
              <a:gd name="adj1" fmla="val 48438"/>
              <a:gd name="adj2" fmla="val -528"/>
              <a:gd name="adj3" fmla="val 13544"/>
              <a:gd name="adj4" fmla="val -8870"/>
              <a:gd name="adj5" fmla="val -90758"/>
              <a:gd name="adj6" fmla="val -36358"/>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prstClr val="black"/>
                </a:solidFill>
              </a:rPr>
              <a:t>Device discovery, pairing, and comm. for multiple protocols (e.g., DLNA, Z-Wave)</a:t>
            </a:r>
          </a:p>
        </p:txBody>
      </p:sp>
      <p:sp>
        <p:nvSpPr>
          <p:cNvPr id="52" name="Line Callout 2 51"/>
          <p:cNvSpPr/>
          <p:nvPr/>
        </p:nvSpPr>
        <p:spPr>
          <a:xfrm>
            <a:off x="6617002" y="3864426"/>
            <a:ext cx="4667854" cy="1066800"/>
          </a:xfrm>
          <a:prstGeom prst="borderCallout2">
            <a:avLst>
              <a:gd name="adj1" fmla="val 48438"/>
              <a:gd name="adj2" fmla="val -528"/>
              <a:gd name="adj3" fmla="val 42333"/>
              <a:gd name="adj4" fmla="val -5320"/>
              <a:gd name="adj5" fmla="val 5070"/>
              <a:gd name="adj6" fmla="val -36522"/>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prstClr val="black"/>
                </a:solidFill>
              </a:rPr>
              <a:t>Device capabilities are exported as services</a:t>
            </a:r>
          </a:p>
          <a:p>
            <a:pPr marL="342900" indent="-342900">
              <a:buFont typeface="Arial" pitchFamily="34" charset="0"/>
              <a:buChar char="•"/>
            </a:pPr>
            <a:r>
              <a:rPr lang="en-US" sz="2000" dirty="0">
                <a:solidFill>
                  <a:prstClr val="black"/>
                </a:solidFill>
              </a:rPr>
              <a:t>Decouples apps and device protocols</a:t>
            </a:r>
          </a:p>
          <a:p>
            <a:pPr marL="342900" indent="-342900">
              <a:buFont typeface="Arial" pitchFamily="34" charset="0"/>
              <a:buChar char="•"/>
            </a:pPr>
            <a:r>
              <a:rPr lang="en-US" sz="2000" dirty="0">
                <a:solidFill>
                  <a:prstClr val="black"/>
                </a:solidFill>
              </a:rPr>
              <a:t>Allows for differentiation by vendors</a:t>
            </a:r>
          </a:p>
        </p:txBody>
      </p:sp>
      <p:sp>
        <p:nvSpPr>
          <p:cNvPr id="53" name="Line Callout 2 52"/>
          <p:cNvSpPr/>
          <p:nvPr/>
        </p:nvSpPr>
        <p:spPr>
          <a:xfrm>
            <a:off x="6636656" y="2950026"/>
            <a:ext cx="4647537" cy="609600"/>
          </a:xfrm>
          <a:prstGeom prst="borderCallout2">
            <a:avLst>
              <a:gd name="adj1" fmla="val 48438"/>
              <a:gd name="adj2" fmla="val -528"/>
              <a:gd name="adj3" fmla="val 45744"/>
              <a:gd name="adj4" fmla="val -4963"/>
              <a:gd name="adj5" fmla="val 36930"/>
              <a:gd name="adj6" fmla="val -36654"/>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prstClr val="black"/>
                </a:solidFill>
              </a:rPr>
              <a:t>Primitives are specialized to home setting</a:t>
            </a:r>
          </a:p>
          <a:p>
            <a:pPr marL="342900" indent="-342900">
              <a:buFont typeface="Arial" pitchFamily="34" charset="0"/>
              <a:buChar char="•"/>
            </a:pPr>
            <a:r>
              <a:rPr lang="en-US" sz="2000" dirty="0">
                <a:solidFill>
                  <a:prstClr val="black"/>
                </a:solidFill>
              </a:rPr>
              <a:t>Simplifies management</a:t>
            </a:r>
          </a:p>
        </p:txBody>
      </p:sp>
      <p:sp>
        <p:nvSpPr>
          <p:cNvPr id="54" name="Line Callout 2 53"/>
          <p:cNvSpPr/>
          <p:nvPr/>
        </p:nvSpPr>
        <p:spPr>
          <a:xfrm>
            <a:off x="6636656" y="1654626"/>
            <a:ext cx="4667854" cy="990600"/>
          </a:xfrm>
          <a:prstGeom prst="borderCallout2">
            <a:avLst>
              <a:gd name="adj1" fmla="val 48438"/>
              <a:gd name="adj2" fmla="val -528"/>
              <a:gd name="adj3" fmla="val 52509"/>
              <a:gd name="adj4" fmla="val -5083"/>
              <a:gd name="adj5" fmla="val 79211"/>
              <a:gd name="adj6" fmla="val -36826"/>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prstClr val="black"/>
                </a:solidFill>
              </a:rPr>
              <a:t>Apps use high-level abstractions</a:t>
            </a:r>
          </a:p>
          <a:p>
            <a:pPr marL="342900" indent="-342900">
              <a:buFont typeface="Arial" pitchFamily="34" charset="0"/>
              <a:buChar char="•"/>
            </a:pPr>
            <a:r>
              <a:rPr lang="en-US" sz="2000" dirty="0">
                <a:solidFill>
                  <a:prstClr val="black"/>
                </a:solidFill>
              </a:rPr>
              <a:t>Simplifies app development</a:t>
            </a:r>
          </a:p>
          <a:p>
            <a:pPr marL="342900" indent="-342900">
              <a:buFont typeface="Arial" pitchFamily="34" charset="0"/>
              <a:buChar char="•"/>
            </a:pPr>
            <a:r>
              <a:rPr lang="en-US" sz="2000" dirty="0">
                <a:solidFill>
                  <a:prstClr val="black"/>
                </a:solidFill>
              </a:rPr>
              <a:t>Manifests enable compatibility checks</a:t>
            </a:r>
          </a:p>
        </p:txBody>
      </p:sp>
      <p:graphicFrame>
        <p:nvGraphicFramePr>
          <p:cNvPr id="5" name="Table 4"/>
          <p:cNvGraphicFramePr>
            <a:graphicFrameLocks noGrp="1"/>
          </p:cNvGraphicFramePr>
          <p:nvPr>
            <p:extLst>
              <p:ext uri="{D42A27DB-BD31-4B8C-83A1-F6EECF244321}">
                <p14:modId xmlns:p14="http://schemas.microsoft.com/office/powerpoint/2010/main" val="679469368"/>
              </p:ext>
            </p:extLst>
          </p:nvPr>
        </p:nvGraphicFramePr>
        <p:xfrm>
          <a:off x="1426031" y="2060340"/>
          <a:ext cx="3505199" cy="2932876"/>
        </p:xfrm>
        <a:graphic>
          <a:graphicData uri="http://schemas.openxmlformats.org/drawingml/2006/table">
            <a:tbl>
              <a:tblPr bandRow="1">
                <a:tableStyleId>{5C22544A-7EE6-4342-B048-85BDC9FD1C3A}</a:tableStyleId>
              </a:tblPr>
              <a:tblGrid>
                <a:gridCol w="3505199"/>
              </a:tblGrid>
              <a:tr h="733219">
                <a:tc>
                  <a:txBody>
                    <a:bodyPr/>
                    <a:lstStyle/>
                    <a:p>
                      <a:pPr algn="ctr"/>
                      <a:r>
                        <a:rPr lang="en-US" sz="2400" dirty="0" smtClean="0"/>
                        <a:t>Application</a:t>
                      </a:r>
                      <a:endParaRPr lang="en-US" sz="2400" dirty="0"/>
                    </a:p>
                  </a:txBody>
                  <a:tcPr anchor="ctr">
                    <a:lnT w="12700" cmpd="sng">
                      <a:noFill/>
                    </a:lnT>
                  </a:tcPr>
                </a:tc>
              </a:tr>
              <a:tr h="733219">
                <a:tc>
                  <a:txBody>
                    <a:bodyPr/>
                    <a:lstStyle/>
                    <a:p>
                      <a:pPr algn="ctr"/>
                      <a:r>
                        <a:rPr lang="en-US" sz="2400" dirty="0" smtClean="0"/>
                        <a:t>Mgmt.</a:t>
                      </a:r>
                      <a:r>
                        <a:rPr lang="en-US" sz="2400" baseline="0" dirty="0" smtClean="0"/>
                        <a:t> and access control</a:t>
                      </a:r>
                      <a:endParaRPr lang="en-US" sz="2400" dirty="0"/>
                    </a:p>
                  </a:txBody>
                  <a:tcPr anchor="ctr"/>
                </a:tc>
              </a:tr>
              <a:tr h="733219">
                <a:tc>
                  <a:txBody>
                    <a:bodyPr/>
                    <a:lstStyle/>
                    <a:p>
                      <a:pPr algn="ctr"/>
                      <a:r>
                        <a:rPr lang="en-US" sz="2400" dirty="0" smtClean="0"/>
                        <a:t>Device</a:t>
                      </a:r>
                      <a:r>
                        <a:rPr lang="en-US" sz="2400" baseline="0" dirty="0" smtClean="0"/>
                        <a:t> functionality</a:t>
                      </a:r>
                      <a:endParaRPr lang="en-US" sz="2400" dirty="0"/>
                    </a:p>
                  </a:txBody>
                  <a:tcPr anchor="ctr"/>
                </a:tc>
              </a:tr>
              <a:tr h="733219">
                <a:tc>
                  <a:txBody>
                    <a:bodyPr/>
                    <a:lstStyle/>
                    <a:p>
                      <a:pPr algn="ctr"/>
                      <a:r>
                        <a:rPr lang="en-US" sz="2400" dirty="0" smtClean="0"/>
                        <a:t>Device</a:t>
                      </a:r>
                      <a:r>
                        <a:rPr lang="en-US" sz="2400" baseline="0" dirty="0" smtClean="0"/>
                        <a:t> connectivity</a:t>
                      </a:r>
                      <a:endParaRPr lang="en-US" sz="2400" dirty="0"/>
                    </a:p>
                  </a:txBody>
                  <a:tcPr anchor="ctr"/>
                </a:tc>
              </a:tr>
            </a:tbl>
          </a:graphicData>
        </a:graphic>
      </p:graphicFrame>
      <p:cxnSp>
        <p:nvCxnSpPr>
          <p:cNvPr id="17" name="Straight Arrow Connector 16"/>
          <p:cNvCxnSpPr/>
          <p:nvPr/>
        </p:nvCxnSpPr>
        <p:spPr>
          <a:xfrm flipH="1" flipV="1">
            <a:off x="1752398" y="5012062"/>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85658" y="5056286"/>
            <a:ext cx="1" cy="40834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64229" y="4764618"/>
            <a:ext cx="1981200" cy="769441"/>
          </a:xfrm>
          <a:prstGeom prst="rect">
            <a:avLst/>
          </a:prstGeom>
          <a:noFill/>
        </p:spPr>
        <p:txBody>
          <a:bodyPr wrap="square" rtlCol="0">
            <a:spAutoFit/>
          </a:bodyPr>
          <a:lstStyle/>
          <a:p>
            <a:r>
              <a:rPr lang="en-US" sz="4400" dirty="0">
                <a:solidFill>
                  <a:srgbClr val="FFC000"/>
                </a:solidFill>
              </a:rPr>
              <a:t>.  .  .  .  .    </a:t>
            </a: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847" y="5534059"/>
            <a:ext cx="521101" cy="5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descr="http://www.z-wave.com/modules/Products/images/products/2gig_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2477" y="5538505"/>
            <a:ext cx="706363" cy="5166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305934" y="6400800"/>
            <a:ext cx="4872927" cy="369332"/>
          </a:xfrm>
          <a:prstGeom prst="rect">
            <a:avLst/>
          </a:prstGeom>
          <a:noFill/>
        </p:spPr>
        <p:txBody>
          <a:bodyPr wrap="square" rtlCol="0">
            <a:spAutoFit/>
          </a:bodyPr>
          <a:lstStyle/>
          <a:p>
            <a:pPr algn="ctr"/>
            <a:r>
              <a:rPr lang="en-US" dirty="0">
                <a:solidFill>
                  <a:schemeClr val="tx1">
                    <a:lumMod val="65000"/>
                    <a:lumOff val="35000"/>
                  </a:schemeClr>
                </a:solidFill>
              </a:rPr>
              <a:t>[An operating system for the home, NSDI 2012]</a:t>
            </a:r>
          </a:p>
        </p:txBody>
      </p:sp>
    </p:spTree>
    <p:extLst>
      <p:ext uri="{BB962C8B-B14F-4D97-AF65-F5344CB8AC3E}">
        <p14:creationId xmlns:p14="http://schemas.microsoft.com/office/powerpoint/2010/main" val="39936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p:bldP spid="52" grpId="0" animBg="1"/>
      <p:bldP spid="53"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10001" b="26666"/>
          <a:stretch/>
        </p:blipFill>
        <p:spPr>
          <a:xfrm>
            <a:off x="45133" y="2831384"/>
            <a:ext cx="1435856" cy="909375"/>
          </a:xfrm>
          <a:prstGeom prst="rect">
            <a:avLst/>
          </a:prstGeom>
        </p:spPr>
      </p:pic>
      <p:pic>
        <p:nvPicPr>
          <p:cNvPr id="21" name="Picture 20" descr="Image"/>
          <p:cNvPicPr>
            <a:picLocks noChangeAspect="1"/>
          </p:cNvPicPr>
          <p:nvPr/>
        </p:nvPicPr>
        <p:blipFill>
          <a:blip r:embed="rId3"/>
          <a:srcRect l="28293" r="28780"/>
          <a:stretch>
            <a:fillRect/>
          </a:stretch>
        </p:blipFill>
        <p:spPr>
          <a:xfrm>
            <a:off x="530076" y="1546135"/>
            <a:ext cx="566101" cy="986440"/>
          </a:xfrm>
          <a:prstGeom prst="rect">
            <a:avLst/>
          </a:prstGeom>
        </p:spPr>
      </p:pic>
      <p:sp>
        <p:nvSpPr>
          <p:cNvPr id="11" name="Rectangle 10"/>
          <p:cNvSpPr/>
          <p:nvPr/>
        </p:nvSpPr>
        <p:spPr bwMode="auto">
          <a:xfrm>
            <a:off x="986419" y="4325415"/>
            <a:ext cx="2689274" cy="2151396"/>
          </a:xfrm>
          <a:prstGeom prst="rect">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340" y="5702342"/>
            <a:ext cx="724518" cy="68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093" t="20972" r="4274" b="11297"/>
          <a:stretch/>
        </p:blipFill>
        <p:spPr bwMode="auto">
          <a:xfrm>
            <a:off x="1434642" y="5580396"/>
            <a:ext cx="537849" cy="8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sosceles Triangle 11"/>
          <p:cNvSpPr/>
          <p:nvPr/>
        </p:nvSpPr>
        <p:spPr bwMode="auto">
          <a:xfrm>
            <a:off x="538225" y="3339353"/>
            <a:ext cx="3764943" cy="986062"/>
          </a:xfrm>
          <a:prstGeom prst="triangle">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8" name="Rounded Rectangle 7"/>
          <p:cNvSpPr/>
          <p:nvPr/>
        </p:nvSpPr>
        <p:spPr bwMode="auto">
          <a:xfrm>
            <a:off x="1406287" y="4251932"/>
            <a:ext cx="1972124" cy="790616"/>
          </a:xfrm>
          <a:prstGeom prst="roundRect">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b="1" dirty="0" err="1">
                <a:gradFill>
                  <a:gsLst>
                    <a:gs pos="0">
                      <a:srgbClr val="FFFFFF"/>
                    </a:gs>
                    <a:gs pos="100000">
                      <a:srgbClr val="FFFFFF"/>
                    </a:gs>
                  </a:gsLst>
                  <a:lin ang="5400000" scaled="0"/>
                </a:gradFill>
              </a:rPr>
              <a:t>HomeOS</a:t>
            </a:r>
            <a:endParaRPr lang="en-US" sz="2745" b="1" dirty="0">
              <a:gradFill>
                <a:gsLst>
                  <a:gs pos="0">
                    <a:srgbClr val="FFFFFF"/>
                  </a:gs>
                  <a:gs pos="100000">
                    <a:srgbClr val="FFFFFF"/>
                  </a:gs>
                </a:gsLst>
                <a:lin ang="5400000" scaled="0"/>
              </a:gradFill>
            </a:endParaRPr>
          </a:p>
        </p:txBody>
      </p:sp>
      <p:sp>
        <p:nvSpPr>
          <p:cNvPr id="13" name="Oval 12"/>
          <p:cNvSpPr/>
          <p:nvPr/>
        </p:nvSpPr>
        <p:spPr bwMode="auto">
          <a:xfrm>
            <a:off x="269305" y="4429870"/>
            <a:ext cx="1165338" cy="433406"/>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Scouts</a:t>
            </a:r>
          </a:p>
        </p:txBody>
      </p:sp>
      <p:sp>
        <p:nvSpPr>
          <p:cNvPr id="14" name="Oval 13"/>
          <p:cNvSpPr/>
          <p:nvPr/>
        </p:nvSpPr>
        <p:spPr bwMode="auto">
          <a:xfrm>
            <a:off x="1742454" y="5026394"/>
            <a:ext cx="1216092" cy="464360"/>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Drivers</a:t>
            </a:r>
          </a:p>
        </p:txBody>
      </p:sp>
      <p:sp>
        <p:nvSpPr>
          <p:cNvPr id="15" name="Oval 14"/>
          <p:cNvSpPr/>
          <p:nvPr/>
        </p:nvSpPr>
        <p:spPr bwMode="auto">
          <a:xfrm>
            <a:off x="1793206" y="3665621"/>
            <a:ext cx="1165340" cy="64363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Apps</a:t>
            </a:r>
          </a:p>
        </p:txBody>
      </p:sp>
      <p:sp>
        <p:nvSpPr>
          <p:cNvPr id="35" name="Cloud"/>
          <p:cNvSpPr>
            <a:spLocks noChangeAspect="1" noEditPoints="1" noChangeArrowheads="1"/>
          </p:cNvSpPr>
          <p:nvPr/>
        </p:nvSpPr>
        <p:spPr bwMode="auto">
          <a:xfrm>
            <a:off x="3854940" y="112264"/>
            <a:ext cx="8067759" cy="1972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89642" tIns="44821" rIns="89642" bIns="44821" numCol="1" anchor="t" anchorCtr="0" compatLnSpc="1">
            <a:prstTxWarp prst="textNoShape">
              <a:avLst/>
            </a:prstTxWarp>
          </a:bodyPr>
          <a:lstStyle/>
          <a:p>
            <a:pPr defTabSz="914367"/>
            <a:endParaRPr lang="en-US" sz="2353" dirty="0">
              <a:solidFill>
                <a:srgbClr val="505050"/>
              </a:solidFill>
            </a:endParaRPr>
          </a:p>
        </p:txBody>
      </p:sp>
      <p:sp>
        <p:nvSpPr>
          <p:cNvPr id="36" name="6-Point Star 35"/>
          <p:cNvSpPr/>
          <p:nvPr/>
        </p:nvSpPr>
        <p:spPr bwMode="auto">
          <a:xfrm>
            <a:off x="9681660" y="551741"/>
            <a:ext cx="1722325" cy="1084430"/>
          </a:xfrm>
          <a:prstGeom prst="star6">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gradFill>
                  <a:gsLst>
                    <a:gs pos="0">
                      <a:srgbClr val="FFFFFF"/>
                    </a:gs>
                    <a:gs pos="100000">
                      <a:srgbClr val="FFFFFF"/>
                    </a:gs>
                  </a:gsLst>
                  <a:lin ang="5400000" scaled="0"/>
                </a:gradFill>
              </a:rPr>
              <a:t>Updater</a:t>
            </a:r>
          </a:p>
        </p:txBody>
      </p:sp>
      <p:sp>
        <p:nvSpPr>
          <p:cNvPr id="37" name="Left-Up Arrow 36"/>
          <p:cNvSpPr/>
          <p:nvPr/>
        </p:nvSpPr>
        <p:spPr bwMode="auto">
          <a:xfrm>
            <a:off x="3378412" y="1546529"/>
            <a:ext cx="7647926" cy="3585660"/>
          </a:xfrm>
          <a:prstGeom prst="leftUpArrow">
            <a:avLst>
              <a:gd name="adj1" fmla="val 5403"/>
              <a:gd name="adj2" fmla="val 6655"/>
              <a:gd name="adj3" fmla="val 8998"/>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6" name="Flowchart: Punched Tape 15"/>
          <p:cNvSpPr/>
          <p:nvPr/>
        </p:nvSpPr>
        <p:spPr bwMode="auto">
          <a:xfrm>
            <a:off x="7978478" y="650114"/>
            <a:ext cx="1523900" cy="1020904"/>
          </a:xfrm>
          <a:prstGeom prst="flowChartPunchedTape">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Monitor</a:t>
            </a:r>
          </a:p>
        </p:txBody>
      </p:sp>
      <p:sp>
        <p:nvSpPr>
          <p:cNvPr id="17" name="Left-Up Arrow 16"/>
          <p:cNvSpPr/>
          <p:nvPr/>
        </p:nvSpPr>
        <p:spPr bwMode="auto">
          <a:xfrm>
            <a:off x="3378357" y="1636170"/>
            <a:ext cx="5675813" cy="2958170"/>
          </a:xfrm>
          <a:prstGeom prst="leftUpArrow">
            <a:avLst>
              <a:gd name="adj1" fmla="val 6241"/>
              <a:gd name="adj2" fmla="val 7702"/>
              <a:gd name="adj3" fmla="val 10690"/>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8" name="Can 17"/>
          <p:cNvSpPr/>
          <p:nvPr/>
        </p:nvSpPr>
        <p:spPr bwMode="auto">
          <a:xfrm>
            <a:off x="6275283" y="650113"/>
            <a:ext cx="1254987" cy="1030877"/>
          </a:xfrm>
          <a:prstGeom prst="can">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Data logger</a:t>
            </a:r>
          </a:p>
        </p:txBody>
      </p:sp>
      <p:sp>
        <p:nvSpPr>
          <p:cNvPr id="19" name="Left-Up Arrow 18"/>
          <p:cNvSpPr/>
          <p:nvPr/>
        </p:nvSpPr>
        <p:spPr bwMode="auto">
          <a:xfrm>
            <a:off x="3019791" y="1770631"/>
            <a:ext cx="4062327" cy="2375501"/>
          </a:xfrm>
          <a:prstGeom prst="leftUpArrow">
            <a:avLst>
              <a:gd name="adj1" fmla="val 8001"/>
              <a:gd name="adj2" fmla="val 10588"/>
              <a:gd name="adj3" fmla="val 13490"/>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2" name="Rectangle 21"/>
          <p:cNvSpPr/>
          <p:nvPr/>
        </p:nvSpPr>
        <p:spPr bwMode="auto">
          <a:xfrm>
            <a:off x="388821" y="2084363"/>
            <a:ext cx="776843" cy="896425"/>
          </a:xfrm>
          <a:prstGeom prst="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a:t>
            </a:r>
            <a:br>
              <a:rPr lang="en-US" sz="1961" b="1" dirty="0">
                <a:solidFill>
                  <a:srgbClr val="505050"/>
                </a:solidFill>
              </a:rPr>
            </a:br>
            <a:r>
              <a:rPr lang="en-US" sz="1961" b="1" dirty="0">
                <a:solidFill>
                  <a:srgbClr val="505050"/>
                </a:solidFill>
              </a:rPr>
              <a:t>UI</a:t>
            </a:r>
          </a:p>
        </p:txBody>
      </p:sp>
      <p:sp>
        <p:nvSpPr>
          <p:cNvPr id="23" name="Left-Up Arrow 22"/>
          <p:cNvSpPr/>
          <p:nvPr/>
        </p:nvSpPr>
        <p:spPr bwMode="auto">
          <a:xfrm flipV="1">
            <a:off x="1165665" y="2622219"/>
            <a:ext cx="1045828" cy="1091863"/>
          </a:xfrm>
          <a:prstGeom prst="leftUpArrow">
            <a:avLst>
              <a:gd name="adj1" fmla="val 12942"/>
              <a:gd name="adj2" fmla="val 16030"/>
              <a:gd name="adj3" fmla="val 21013"/>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Oval 1"/>
          <p:cNvSpPr/>
          <p:nvPr/>
        </p:nvSpPr>
        <p:spPr bwMode="auto">
          <a:xfrm>
            <a:off x="4377853" y="1053453"/>
            <a:ext cx="1494041" cy="582698"/>
          </a:xfrm>
          <a:prstGeom prst="ellipse">
            <a:avLst/>
          </a:prstGeom>
          <a:solidFill>
            <a:srgbClr val="00B0F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err="1">
                <a:gradFill>
                  <a:gsLst>
                    <a:gs pos="0">
                      <a:srgbClr val="FFFFFF"/>
                    </a:gs>
                    <a:gs pos="100000">
                      <a:srgbClr val="FFFFFF"/>
                    </a:gs>
                  </a:gsLst>
                  <a:lin ang="5400000" scaled="0"/>
                </a:gradFill>
              </a:rPr>
              <a:t>Relayer</a:t>
            </a:r>
            <a:endParaRPr lang="en-US" sz="2353" b="1" dirty="0">
              <a:gradFill>
                <a:gsLst>
                  <a:gs pos="0">
                    <a:srgbClr val="FFFFFF"/>
                  </a:gs>
                  <a:gs pos="100000">
                    <a:srgbClr val="FFFFFF"/>
                  </a:gs>
                </a:gsLst>
                <a:lin ang="5400000" scaled="0"/>
              </a:gradFill>
            </a:endParaRPr>
          </a:p>
        </p:txBody>
      </p:sp>
      <p:sp>
        <p:nvSpPr>
          <p:cNvPr id="10" name="Freeform 9"/>
          <p:cNvSpPr/>
          <p:nvPr/>
        </p:nvSpPr>
        <p:spPr bwMode="auto">
          <a:xfrm>
            <a:off x="1126708" y="1422491"/>
            <a:ext cx="3251144" cy="2297489"/>
          </a:xfrm>
          <a:custGeom>
            <a:avLst/>
            <a:gdLst>
              <a:gd name="connsiteX0" fmla="*/ 0 w 3420738"/>
              <a:gd name="connsiteY0" fmla="*/ 918933 h 2379244"/>
              <a:gd name="connsiteX1" fmla="*/ 3384645 w 3420738"/>
              <a:gd name="connsiteY1" fmla="*/ 59124 h 2379244"/>
              <a:gd name="connsiteX2" fmla="*/ 1487606 w 3420738"/>
              <a:gd name="connsiteY2" fmla="*/ 2379244 h 2379244"/>
              <a:gd name="connsiteX0" fmla="*/ 0 w 3454301"/>
              <a:gd name="connsiteY0" fmla="*/ 576407 h 2431223"/>
              <a:gd name="connsiteX1" fmla="*/ 3418208 w 3454301"/>
              <a:gd name="connsiteY1" fmla="*/ 111103 h 2431223"/>
              <a:gd name="connsiteX2" fmla="*/ 1521169 w 3454301"/>
              <a:gd name="connsiteY2" fmla="*/ 2431223 h 2431223"/>
              <a:gd name="connsiteX0" fmla="*/ 0 w 3454301"/>
              <a:gd name="connsiteY0" fmla="*/ 679541 h 2407934"/>
              <a:gd name="connsiteX1" fmla="*/ 3418208 w 3454301"/>
              <a:gd name="connsiteY1" fmla="*/ 87814 h 2407934"/>
              <a:gd name="connsiteX2" fmla="*/ 1521169 w 3454301"/>
              <a:gd name="connsiteY2" fmla="*/ 2407934 h 2407934"/>
              <a:gd name="connsiteX0" fmla="*/ 0 w 3489501"/>
              <a:gd name="connsiteY0" fmla="*/ 641032 h 2415397"/>
              <a:gd name="connsiteX1" fmla="*/ 3453408 w 3489501"/>
              <a:gd name="connsiteY1" fmla="*/ 95277 h 2415397"/>
              <a:gd name="connsiteX2" fmla="*/ 1556369 w 3489501"/>
              <a:gd name="connsiteY2" fmla="*/ 2415397 h 2415397"/>
            </a:gdLst>
            <a:ahLst/>
            <a:cxnLst>
              <a:cxn ang="0">
                <a:pos x="connsiteX0" y="connsiteY0"/>
              </a:cxn>
              <a:cxn ang="0">
                <a:pos x="connsiteX1" y="connsiteY1"/>
              </a:cxn>
              <a:cxn ang="0">
                <a:pos x="connsiteX2" y="connsiteY2"/>
              </a:cxn>
            </a:cxnLst>
            <a:rect l="l" t="t" r="r" b="b"/>
            <a:pathLst>
              <a:path w="3489501" h="2415397">
                <a:moveTo>
                  <a:pt x="0" y="641032"/>
                </a:moveTo>
                <a:cubicBezTo>
                  <a:pt x="1568355" y="89435"/>
                  <a:pt x="3205474" y="-148108"/>
                  <a:pt x="3453408" y="95277"/>
                </a:cubicBezTo>
                <a:cubicBezTo>
                  <a:pt x="3701342" y="338662"/>
                  <a:pt x="2628855" y="1377029"/>
                  <a:pt x="1556369" y="2415397"/>
                </a:cubicBezTo>
              </a:path>
            </a:pathLst>
          </a:custGeom>
          <a:noFill/>
          <a:ln w="127000">
            <a:solidFill>
              <a:srgbClr val="00B0F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srgbClr val="FFFFFF"/>
              </a:solidFill>
            </a:endParaRPr>
          </a:p>
        </p:txBody>
      </p:sp>
    </p:spTree>
    <p:extLst>
      <p:ext uri="{BB962C8B-B14F-4D97-AF65-F5344CB8AC3E}">
        <p14:creationId xmlns:p14="http://schemas.microsoft.com/office/powerpoint/2010/main" val="2441659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16" grpId="0" animBg="1"/>
      <p:bldP spid="17" grpId="0" animBg="1"/>
      <p:bldP spid="18" grpId="0" animBg="1"/>
      <p:bldP spid="19" grpId="0" animBg="1"/>
      <p:bldP spid="2"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10001" b="26666"/>
          <a:stretch/>
        </p:blipFill>
        <p:spPr>
          <a:xfrm>
            <a:off x="45133" y="2831384"/>
            <a:ext cx="1435856" cy="909375"/>
          </a:xfrm>
          <a:prstGeom prst="rect">
            <a:avLst/>
          </a:prstGeom>
        </p:spPr>
      </p:pic>
      <p:pic>
        <p:nvPicPr>
          <p:cNvPr id="26" name="Picture 25" descr="Image"/>
          <p:cNvPicPr>
            <a:picLocks noChangeAspect="1"/>
          </p:cNvPicPr>
          <p:nvPr/>
        </p:nvPicPr>
        <p:blipFill>
          <a:blip r:embed="rId3"/>
          <a:srcRect l="28293" r="28780"/>
          <a:stretch>
            <a:fillRect/>
          </a:stretch>
        </p:blipFill>
        <p:spPr>
          <a:xfrm>
            <a:off x="530076" y="1546135"/>
            <a:ext cx="566101" cy="986440"/>
          </a:xfrm>
          <a:prstGeom prst="rect">
            <a:avLst/>
          </a:prstGeom>
        </p:spPr>
      </p:pic>
      <p:sp>
        <p:nvSpPr>
          <p:cNvPr id="11" name="Rectangle 10"/>
          <p:cNvSpPr/>
          <p:nvPr/>
        </p:nvSpPr>
        <p:spPr bwMode="auto">
          <a:xfrm>
            <a:off x="986419" y="4325415"/>
            <a:ext cx="2689274" cy="2151396"/>
          </a:xfrm>
          <a:prstGeom prst="rect">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340" y="5702342"/>
            <a:ext cx="724518" cy="68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093" t="20972" r="4274" b="11297"/>
          <a:stretch/>
        </p:blipFill>
        <p:spPr bwMode="auto">
          <a:xfrm>
            <a:off x="1434642" y="5580396"/>
            <a:ext cx="537849" cy="8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sosceles Triangle 11"/>
          <p:cNvSpPr/>
          <p:nvPr/>
        </p:nvSpPr>
        <p:spPr bwMode="auto">
          <a:xfrm>
            <a:off x="538225" y="3339353"/>
            <a:ext cx="3764943" cy="986062"/>
          </a:xfrm>
          <a:prstGeom prst="triangle">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8" name="Rounded Rectangle 7"/>
          <p:cNvSpPr/>
          <p:nvPr/>
        </p:nvSpPr>
        <p:spPr bwMode="auto">
          <a:xfrm>
            <a:off x="1406287" y="4251932"/>
            <a:ext cx="1972124" cy="790616"/>
          </a:xfrm>
          <a:prstGeom prst="round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b="1" dirty="0" err="1">
                <a:gradFill>
                  <a:gsLst>
                    <a:gs pos="0">
                      <a:srgbClr val="FFFFFF"/>
                    </a:gs>
                    <a:gs pos="100000">
                      <a:srgbClr val="FFFFFF"/>
                    </a:gs>
                  </a:gsLst>
                  <a:lin ang="5400000" scaled="0"/>
                </a:gradFill>
              </a:rPr>
              <a:t>HomeOS</a:t>
            </a:r>
            <a:endParaRPr lang="en-US" sz="2745" b="1" dirty="0">
              <a:gradFill>
                <a:gsLst>
                  <a:gs pos="0">
                    <a:srgbClr val="FFFFFF"/>
                  </a:gs>
                  <a:gs pos="100000">
                    <a:srgbClr val="FFFFFF"/>
                  </a:gs>
                </a:gsLst>
                <a:lin ang="5400000" scaled="0"/>
              </a:gradFill>
            </a:endParaRPr>
          </a:p>
        </p:txBody>
      </p:sp>
      <p:sp>
        <p:nvSpPr>
          <p:cNvPr id="13" name="Oval 12"/>
          <p:cNvSpPr/>
          <p:nvPr/>
        </p:nvSpPr>
        <p:spPr bwMode="auto">
          <a:xfrm>
            <a:off x="269305" y="4429870"/>
            <a:ext cx="1165338" cy="433406"/>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Scouts</a:t>
            </a:r>
          </a:p>
        </p:txBody>
      </p:sp>
      <p:sp>
        <p:nvSpPr>
          <p:cNvPr id="14" name="Oval 13"/>
          <p:cNvSpPr/>
          <p:nvPr/>
        </p:nvSpPr>
        <p:spPr bwMode="auto">
          <a:xfrm>
            <a:off x="1742454" y="5026394"/>
            <a:ext cx="1216092" cy="464360"/>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Drivers</a:t>
            </a:r>
          </a:p>
        </p:txBody>
      </p:sp>
      <p:sp>
        <p:nvSpPr>
          <p:cNvPr id="15" name="Oval 14"/>
          <p:cNvSpPr/>
          <p:nvPr/>
        </p:nvSpPr>
        <p:spPr bwMode="auto">
          <a:xfrm>
            <a:off x="1793206" y="3665621"/>
            <a:ext cx="1165340" cy="64363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Apps</a:t>
            </a:r>
          </a:p>
        </p:txBody>
      </p:sp>
      <p:sp>
        <p:nvSpPr>
          <p:cNvPr id="35" name="Cloud"/>
          <p:cNvSpPr>
            <a:spLocks noChangeAspect="1" noEditPoints="1" noChangeArrowheads="1"/>
          </p:cNvSpPr>
          <p:nvPr/>
        </p:nvSpPr>
        <p:spPr bwMode="auto">
          <a:xfrm>
            <a:off x="3854940" y="112264"/>
            <a:ext cx="8067759" cy="1972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89642" tIns="44821" rIns="89642" bIns="44821" numCol="1" anchor="t" anchorCtr="0" compatLnSpc="1">
            <a:prstTxWarp prst="textNoShape">
              <a:avLst/>
            </a:prstTxWarp>
          </a:bodyPr>
          <a:lstStyle/>
          <a:p>
            <a:pPr defTabSz="914367"/>
            <a:endParaRPr lang="en-US" sz="2353" dirty="0">
              <a:solidFill>
                <a:srgbClr val="505050"/>
              </a:solidFill>
            </a:endParaRPr>
          </a:p>
        </p:txBody>
      </p:sp>
      <p:sp>
        <p:nvSpPr>
          <p:cNvPr id="36" name="6-Point Star 35"/>
          <p:cNvSpPr/>
          <p:nvPr/>
        </p:nvSpPr>
        <p:spPr bwMode="auto">
          <a:xfrm>
            <a:off x="9681660" y="551741"/>
            <a:ext cx="1722325" cy="1084430"/>
          </a:xfrm>
          <a:prstGeom prst="star6">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gradFill>
                  <a:gsLst>
                    <a:gs pos="0">
                      <a:srgbClr val="FFFFFF"/>
                    </a:gs>
                    <a:gs pos="100000">
                      <a:srgbClr val="FFFFFF"/>
                    </a:gs>
                  </a:gsLst>
                  <a:lin ang="5400000" scaled="0"/>
                </a:gradFill>
              </a:rPr>
              <a:t>Updater</a:t>
            </a:r>
          </a:p>
        </p:txBody>
      </p:sp>
      <p:sp>
        <p:nvSpPr>
          <p:cNvPr id="16" name="Flowchart: Punched Tape 15"/>
          <p:cNvSpPr/>
          <p:nvPr/>
        </p:nvSpPr>
        <p:spPr bwMode="auto">
          <a:xfrm>
            <a:off x="7978478" y="650114"/>
            <a:ext cx="1523900" cy="1020904"/>
          </a:xfrm>
          <a:prstGeom prst="flowChartPunchedTap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Monitor</a:t>
            </a:r>
          </a:p>
        </p:txBody>
      </p:sp>
      <p:sp>
        <p:nvSpPr>
          <p:cNvPr id="18" name="Can 17"/>
          <p:cNvSpPr/>
          <p:nvPr/>
        </p:nvSpPr>
        <p:spPr bwMode="auto">
          <a:xfrm>
            <a:off x="6275283" y="650113"/>
            <a:ext cx="1254987" cy="1030877"/>
          </a:xfrm>
          <a:prstGeom prst="can">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Data logger</a:t>
            </a:r>
          </a:p>
        </p:txBody>
      </p:sp>
      <p:pic>
        <p:nvPicPr>
          <p:cNvPr id="20" name="Picture 19"/>
          <p:cNvPicPr>
            <a:picLocks noChangeAspect="1"/>
          </p:cNvPicPr>
          <p:nvPr/>
        </p:nvPicPr>
        <p:blipFill rotWithShape="1">
          <a:blip r:embed="rId6"/>
          <a:srcRect b="32177"/>
          <a:stretch/>
        </p:blipFill>
        <p:spPr>
          <a:xfrm>
            <a:off x="4751378" y="2703137"/>
            <a:ext cx="7212013" cy="3415109"/>
          </a:xfrm>
          <a:prstGeom prst="rect">
            <a:avLst/>
          </a:prstGeom>
        </p:spPr>
      </p:pic>
      <p:sp>
        <p:nvSpPr>
          <p:cNvPr id="2" name="Up-Down Arrow 1"/>
          <p:cNvSpPr/>
          <p:nvPr/>
        </p:nvSpPr>
        <p:spPr bwMode="auto">
          <a:xfrm>
            <a:off x="10488434" y="1636171"/>
            <a:ext cx="358566" cy="1066966"/>
          </a:xfrm>
          <a:prstGeom prst="upDownArrow">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1" name="Rectangle 20"/>
          <p:cNvSpPr/>
          <p:nvPr/>
        </p:nvSpPr>
        <p:spPr bwMode="auto">
          <a:xfrm>
            <a:off x="388821" y="2084363"/>
            <a:ext cx="776843" cy="896425"/>
          </a:xfrm>
          <a:prstGeom prst="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a:t>
            </a:r>
            <a:br>
              <a:rPr lang="en-US" sz="1961" b="1" dirty="0">
                <a:solidFill>
                  <a:srgbClr val="505050"/>
                </a:solidFill>
              </a:rPr>
            </a:br>
            <a:r>
              <a:rPr lang="en-US" sz="1961" b="1" dirty="0">
                <a:solidFill>
                  <a:srgbClr val="505050"/>
                </a:solidFill>
              </a:rPr>
              <a:t>UI</a:t>
            </a:r>
          </a:p>
        </p:txBody>
      </p:sp>
      <p:sp>
        <p:nvSpPr>
          <p:cNvPr id="22" name="Left-Up Arrow 21"/>
          <p:cNvSpPr/>
          <p:nvPr/>
        </p:nvSpPr>
        <p:spPr bwMode="auto">
          <a:xfrm flipV="1">
            <a:off x="1165665" y="2622219"/>
            <a:ext cx="1045828" cy="1091863"/>
          </a:xfrm>
          <a:prstGeom prst="leftUpArrow">
            <a:avLst>
              <a:gd name="adj1" fmla="val 12942"/>
              <a:gd name="adj2" fmla="val 16030"/>
              <a:gd name="adj3" fmla="val 21013"/>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3" name="Oval 22"/>
          <p:cNvSpPr/>
          <p:nvPr/>
        </p:nvSpPr>
        <p:spPr bwMode="auto">
          <a:xfrm>
            <a:off x="4377853" y="1053453"/>
            <a:ext cx="1494041" cy="582698"/>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err="1">
                <a:gradFill>
                  <a:gsLst>
                    <a:gs pos="0">
                      <a:srgbClr val="FFFFFF"/>
                    </a:gs>
                    <a:gs pos="100000">
                      <a:srgbClr val="FFFFFF"/>
                    </a:gs>
                  </a:gsLst>
                  <a:lin ang="5400000" scaled="0"/>
                </a:gradFill>
              </a:rPr>
              <a:t>Relayer</a:t>
            </a:r>
            <a:endParaRPr lang="en-US" sz="2353" b="1" dirty="0">
              <a:gradFill>
                <a:gsLst>
                  <a:gs pos="0">
                    <a:srgbClr val="FFFFFF"/>
                  </a:gs>
                  <a:gs pos="100000">
                    <a:srgbClr val="FFFFFF"/>
                  </a:gs>
                </a:gsLst>
                <a:lin ang="5400000" scaled="0"/>
              </a:gradFill>
            </a:endParaRPr>
          </a:p>
        </p:txBody>
      </p:sp>
      <p:sp>
        <p:nvSpPr>
          <p:cNvPr id="28" name="Freeform 27"/>
          <p:cNvSpPr/>
          <p:nvPr/>
        </p:nvSpPr>
        <p:spPr bwMode="auto">
          <a:xfrm>
            <a:off x="1126708" y="1422491"/>
            <a:ext cx="3251144" cy="2297489"/>
          </a:xfrm>
          <a:custGeom>
            <a:avLst/>
            <a:gdLst>
              <a:gd name="connsiteX0" fmla="*/ 0 w 3420738"/>
              <a:gd name="connsiteY0" fmla="*/ 918933 h 2379244"/>
              <a:gd name="connsiteX1" fmla="*/ 3384645 w 3420738"/>
              <a:gd name="connsiteY1" fmla="*/ 59124 h 2379244"/>
              <a:gd name="connsiteX2" fmla="*/ 1487606 w 3420738"/>
              <a:gd name="connsiteY2" fmla="*/ 2379244 h 2379244"/>
              <a:gd name="connsiteX0" fmla="*/ 0 w 3454301"/>
              <a:gd name="connsiteY0" fmla="*/ 576407 h 2431223"/>
              <a:gd name="connsiteX1" fmla="*/ 3418208 w 3454301"/>
              <a:gd name="connsiteY1" fmla="*/ 111103 h 2431223"/>
              <a:gd name="connsiteX2" fmla="*/ 1521169 w 3454301"/>
              <a:gd name="connsiteY2" fmla="*/ 2431223 h 2431223"/>
              <a:gd name="connsiteX0" fmla="*/ 0 w 3454301"/>
              <a:gd name="connsiteY0" fmla="*/ 679541 h 2407934"/>
              <a:gd name="connsiteX1" fmla="*/ 3418208 w 3454301"/>
              <a:gd name="connsiteY1" fmla="*/ 87814 h 2407934"/>
              <a:gd name="connsiteX2" fmla="*/ 1521169 w 3454301"/>
              <a:gd name="connsiteY2" fmla="*/ 2407934 h 2407934"/>
              <a:gd name="connsiteX0" fmla="*/ 0 w 3489501"/>
              <a:gd name="connsiteY0" fmla="*/ 641032 h 2415397"/>
              <a:gd name="connsiteX1" fmla="*/ 3453408 w 3489501"/>
              <a:gd name="connsiteY1" fmla="*/ 95277 h 2415397"/>
              <a:gd name="connsiteX2" fmla="*/ 1556369 w 3489501"/>
              <a:gd name="connsiteY2" fmla="*/ 2415397 h 2415397"/>
            </a:gdLst>
            <a:ahLst/>
            <a:cxnLst>
              <a:cxn ang="0">
                <a:pos x="connsiteX0" y="connsiteY0"/>
              </a:cxn>
              <a:cxn ang="0">
                <a:pos x="connsiteX1" y="connsiteY1"/>
              </a:cxn>
              <a:cxn ang="0">
                <a:pos x="connsiteX2" y="connsiteY2"/>
              </a:cxn>
            </a:cxnLst>
            <a:rect l="l" t="t" r="r" b="b"/>
            <a:pathLst>
              <a:path w="3489501" h="2415397">
                <a:moveTo>
                  <a:pt x="0" y="641032"/>
                </a:moveTo>
                <a:cubicBezTo>
                  <a:pt x="1568355" y="89435"/>
                  <a:pt x="3205474" y="-148108"/>
                  <a:pt x="3453408" y="95277"/>
                </a:cubicBezTo>
                <a:cubicBezTo>
                  <a:pt x="3701342" y="338662"/>
                  <a:pt x="2628855" y="1377029"/>
                  <a:pt x="1556369" y="2415397"/>
                </a:cubicBezTo>
              </a:path>
            </a:pathLst>
          </a:custGeom>
          <a:noFill/>
          <a:ln w="127000">
            <a:solidFill>
              <a:schemeClr val="accent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srgbClr val="FFFFFF"/>
              </a:solidFill>
            </a:endParaRPr>
          </a:p>
        </p:txBody>
      </p:sp>
    </p:spTree>
    <p:extLst>
      <p:ext uri="{BB962C8B-B14F-4D97-AF65-F5344CB8AC3E}">
        <p14:creationId xmlns:p14="http://schemas.microsoft.com/office/powerpoint/2010/main" val="221259828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10001" b="26666"/>
          <a:stretch/>
        </p:blipFill>
        <p:spPr>
          <a:xfrm>
            <a:off x="45133" y="2831384"/>
            <a:ext cx="1435856" cy="909375"/>
          </a:xfrm>
          <a:prstGeom prst="rect">
            <a:avLst/>
          </a:prstGeom>
        </p:spPr>
      </p:pic>
      <p:pic>
        <p:nvPicPr>
          <p:cNvPr id="21" name="Picture 20" descr="Image"/>
          <p:cNvPicPr>
            <a:picLocks noChangeAspect="1"/>
          </p:cNvPicPr>
          <p:nvPr/>
        </p:nvPicPr>
        <p:blipFill>
          <a:blip r:embed="rId3"/>
          <a:srcRect l="28293" r="28780"/>
          <a:stretch>
            <a:fillRect/>
          </a:stretch>
        </p:blipFill>
        <p:spPr>
          <a:xfrm>
            <a:off x="530076" y="1546135"/>
            <a:ext cx="566101" cy="986440"/>
          </a:xfrm>
          <a:prstGeom prst="rect">
            <a:avLst/>
          </a:prstGeom>
        </p:spPr>
      </p:pic>
      <p:sp>
        <p:nvSpPr>
          <p:cNvPr id="11" name="Rectangle 10"/>
          <p:cNvSpPr/>
          <p:nvPr/>
        </p:nvSpPr>
        <p:spPr bwMode="auto">
          <a:xfrm>
            <a:off x="986419" y="4325415"/>
            <a:ext cx="2689274" cy="2151396"/>
          </a:xfrm>
          <a:prstGeom prst="rect">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340" y="5702342"/>
            <a:ext cx="724518" cy="68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093" t="20972" r="4274" b="11297"/>
          <a:stretch/>
        </p:blipFill>
        <p:spPr bwMode="auto">
          <a:xfrm>
            <a:off x="1434642" y="5580396"/>
            <a:ext cx="537849" cy="8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sosceles Triangle 11"/>
          <p:cNvSpPr/>
          <p:nvPr/>
        </p:nvSpPr>
        <p:spPr bwMode="auto">
          <a:xfrm>
            <a:off x="538225" y="3339353"/>
            <a:ext cx="3764943" cy="986062"/>
          </a:xfrm>
          <a:prstGeom prst="triangle">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8" name="Rounded Rectangle 7"/>
          <p:cNvSpPr/>
          <p:nvPr/>
        </p:nvSpPr>
        <p:spPr bwMode="auto">
          <a:xfrm>
            <a:off x="1406287" y="4251932"/>
            <a:ext cx="1972124" cy="790616"/>
          </a:xfrm>
          <a:prstGeom prst="round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b="1" dirty="0" err="1">
                <a:gradFill>
                  <a:gsLst>
                    <a:gs pos="0">
                      <a:srgbClr val="FFFFFF"/>
                    </a:gs>
                    <a:gs pos="100000">
                      <a:srgbClr val="FFFFFF"/>
                    </a:gs>
                  </a:gsLst>
                  <a:lin ang="5400000" scaled="0"/>
                </a:gradFill>
              </a:rPr>
              <a:t>HomeOS</a:t>
            </a:r>
            <a:endParaRPr lang="en-US" sz="2745" b="1" dirty="0">
              <a:gradFill>
                <a:gsLst>
                  <a:gs pos="0">
                    <a:srgbClr val="FFFFFF"/>
                  </a:gs>
                  <a:gs pos="100000">
                    <a:srgbClr val="FFFFFF"/>
                  </a:gs>
                </a:gsLst>
                <a:lin ang="5400000" scaled="0"/>
              </a:gradFill>
            </a:endParaRPr>
          </a:p>
        </p:txBody>
      </p:sp>
      <p:sp>
        <p:nvSpPr>
          <p:cNvPr id="13" name="Oval 12"/>
          <p:cNvSpPr/>
          <p:nvPr/>
        </p:nvSpPr>
        <p:spPr bwMode="auto">
          <a:xfrm>
            <a:off x="269305" y="4429870"/>
            <a:ext cx="1165338" cy="433406"/>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Scouts</a:t>
            </a:r>
          </a:p>
        </p:txBody>
      </p:sp>
      <p:sp>
        <p:nvSpPr>
          <p:cNvPr id="14" name="Oval 13"/>
          <p:cNvSpPr/>
          <p:nvPr/>
        </p:nvSpPr>
        <p:spPr bwMode="auto">
          <a:xfrm>
            <a:off x="1742454" y="5026394"/>
            <a:ext cx="1216092" cy="464360"/>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Drivers</a:t>
            </a:r>
          </a:p>
        </p:txBody>
      </p:sp>
      <p:sp>
        <p:nvSpPr>
          <p:cNvPr id="15" name="Oval 14"/>
          <p:cNvSpPr/>
          <p:nvPr/>
        </p:nvSpPr>
        <p:spPr bwMode="auto">
          <a:xfrm>
            <a:off x="1793206" y="3665621"/>
            <a:ext cx="1165340" cy="64363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Apps</a:t>
            </a:r>
          </a:p>
        </p:txBody>
      </p:sp>
      <p:sp>
        <p:nvSpPr>
          <p:cNvPr id="35" name="Cloud"/>
          <p:cNvSpPr>
            <a:spLocks noChangeAspect="1" noEditPoints="1" noChangeArrowheads="1"/>
          </p:cNvSpPr>
          <p:nvPr/>
        </p:nvSpPr>
        <p:spPr bwMode="auto">
          <a:xfrm>
            <a:off x="3854940" y="112264"/>
            <a:ext cx="8067759" cy="1972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89642" tIns="44821" rIns="89642" bIns="44821" numCol="1" anchor="t" anchorCtr="0" compatLnSpc="1">
            <a:prstTxWarp prst="textNoShape">
              <a:avLst/>
            </a:prstTxWarp>
          </a:bodyPr>
          <a:lstStyle/>
          <a:p>
            <a:pPr defTabSz="914367"/>
            <a:endParaRPr lang="en-US" sz="2353" dirty="0">
              <a:solidFill>
                <a:srgbClr val="505050"/>
              </a:solidFill>
            </a:endParaRPr>
          </a:p>
        </p:txBody>
      </p:sp>
      <p:sp>
        <p:nvSpPr>
          <p:cNvPr id="36" name="6-Point Star 35"/>
          <p:cNvSpPr/>
          <p:nvPr/>
        </p:nvSpPr>
        <p:spPr bwMode="auto">
          <a:xfrm>
            <a:off x="9681660" y="551741"/>
            <a:ext cx="1722325" cy="1084430"/>
          </a:xfrm>
          <a:prstGeom prst="star6">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gradFill>
                  <a:gsLst>
                    <a:gs pos="0">
                      <a:srgbClr val="FFFFFF"/>
                    </a:gs>
                    <a:gs pos="100000">
                      <a:srgbClr val="FFFFFF"/>
                    </a:gs>
                  </a:gsLst>
                  <a:lin ang="5400000" scaled="0"/>
                </a:gradFill>
              </a:rPr>
              <a:t>Updater</a:t>
            </a:r>
          </a:p>
        </p:txBody>
      </p:sp>
      <p:sp>
        <p:nvSpPr>
          <p:cNvPr id="16" name="Flowchart: Punched Tape 15"/>
          <p:cNvSpPr/>
          <p:nvPr/>
        </p:nvSpPr>
        <p:spPr bwMode="auto">
          <a:xfrm>
            <a:off x="7978478" y="650114"/>
            <a:ext cx="1523900" cy="1020904"/>
          </a:xfrm>
          <a:prstGeom prst="flowChartPunchedTap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Monitor</a:t>
            </a:r>
          </a:p>
        </p:txBody>
      </p:sp>
      <p:sp>
        <p:nvSpPr>
          <p:cNvPr id="18" name="Can 17"/>
          <p:cNvSpPr/>
          <p:nvPr/>
        </p:nvSpPr>
        <p:spPr bwMode="auto">
          <a:xfrm>
            <a:off x="6275283" y="650113"/>
            <a:ext cx="1254987" cy="1030877"/>
          </a:xfrm>
          <a:prstGeom prst="can">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Data logger</a:t>
            </a:r>
          </a:p>
        </p:txBody>
      </p:sp>
      <p:sp>
        <p:nvSpPr>
          <p:cNvPr id="19" name="Up-Down Arrow 18"/>
          <p:cNvSpPr/>
          <p:nvPr/>
        </p:nvSpPr>
        <p:spPr bwMode="auto">
          <a:xfrm>
            <a:off x="8516321" y="1734544"/>
            <a:ext cx="358566" cy="1066966"/>
          </a:xfrm>
          <a:prstGeom prst="upDownArrow">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2" name="Rectangle 21"/>
          <p:cNvSpPr/>
          <p:nvPr/>
        </p:nvSpPr>
        <p:spPr bwMode="auto">
          <a:xfrm>
            <a:off x="388821" y="2084363"/>
            <a:ext cx="776843" cy="896425"/>
          </a:xfrm>
          <a:prstGeom prst="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a:t>
            </a:r>
            <a:br>
              <a:rPr lang="en-US" sz="1961" b="1" dirty="0">
                <a:solidFill>
                  <a:srgbClr val="505050"/>
                </a:solidFill>
              </a:rPr>
            </a:br>
            <a:r>
              <a:rPr lang="en-US" sz="1961" b="1" dirty="0">
                <a:solidFill>
                  <a:srgbClr val="505050"/>
                </a:solidFill>
              </a:rPr>
              <a:t>UI</a:t>
            </a:r>
          </a:p>
        </p:txBody>
      </p:sp>
      <p:sp>
        <p:nvSpPr>
          <p:cNvPr id="23" name="Left-Up Arrow 22"/>
          <p:cNvSpPr/>
          <p:nvPr/>
        </p:nvSpPr>
        <p:spPr bwMode="auto">
          <a:xfrm flipV="1">
            <a:off x="1165665" y="2622219"/>
            <a:ext cx="1045828" cy="1091863"/>
          </a:xfrm>
          <a:prstGeom prst="leftUpArrow">
            <a:avLst>
              <a:gd name="adj1" fmla="val 12942"/>
              <a:gd name="adj2" fmla="val 16030"/>
              <a:gd name="adj3" fmla="val 21013"/>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4" name="Oval 23"/>
          <p:cNvSpPr/>
          <p:nvPr/>
        </p:nvSpPr>
        <p:spPr bwMode="auto">
          <a:xfrm>
            <a:off x="4377853" y="1053453"/>
            <a:ext cx="1494041" cy="582698"/>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err="1">
                <a:gradFill>
                  <a:gsLst>
                    <a:gs pos="0">
                      <a:srgbClr val="FFFFFF"/>
                    </a:gs>
                    <a:gs pos="100000">
                      <a:srgbClr val="FFFFFF"/>
                    </a:gs>
                  </a:gsLst>
                  <a:lin ang="5400000" scaled="0"/>
                </a:gradFill>
              </a:rPr>
              <a:t>Relayer</a:t>
            </a:r>
            <a:endParaRPr lang="en-US" sz="2353" b="1" dirty="0">
              <a:gradFill>
                <a:gsLst>
                  <a:gs pos="0">
                    <a:srgbClr val="FFFFFF"/>
                  </a:gs>
                  <a:gs pos="100000">
                    <a:srgbClr val="FFFFFF"/>
                  </a:gs>
                </a:gsLst>
                <a:lin ang="5400000" scaled="0"/>
              </a:gradFill>
            </a:endParaRPr>
          </a:p>
        </p:txBody>
      </p:sp>
      <p:sp>
        <p:nvSpPr>
          <p:cNvPr id="26" name="Freeform 25"/>
          <p:cNvSpPr/>
          <p:nvPr/>
        </p:nvSpPr>
        <p:spPr bwMode="auto">
          <a:xfrm>
            <a:off x="1126708" y="1422491"/>
            <a:ext cx="3251144" cy="2297489"/>
          </a:xfrm>
          <a:custGeom>
            <a:avLst/>
            <a:gdLst>
              <a:gd name="connsiteX0" fmla="*/ 0 w 3420738"/>
              <a:gd name="connsiteY0" fmla="*/ 918933 h 2379244"/>
              <a:gd name="connsiteX1" fmla="*/ 3384645 w 3420738"/>
              <a:gd name="connsiteY1" fmla="*/ 59124 h 2379244"/>
              <a:gd name="connsiteX2" fmla="*/ 1487606 w 3420738"/>
              <a:gd name="connsiteY2" fmla="*/ 2379244 h 2379244"/>
              <a:gd name="connsiteX0" fmla="*/ 0 w 3454301"/>
              <a:gd name="connsiteY0" fmla="*/ 576407 h 2431223"/>
              <a:gd name="connsiteX1" fmla="*/ 3418208 w 3454301"/>
              <a:gd name="connsiteY1" fmla="*/ 111103 h 2431223"/>
              <a:gd name="connsiteX2" fmla="*/ 1521169 w 3454301"/>
              <a:gd name="connsiteY2" fmla="*/ 2431223 h 2431223"/>
              <a:gd name="connsiteX0" fmla="*/ 0 w 3454301"/>
              <a:gd name="connsiteY0" fmla="*/ 679541 h 2407934"/>
              <a:gd name="connsiteX1" fmla="*/ 3418208 w 3454301"/>
              <a:gd name="connsiteY1" fmla="*/ 87814 h 2407934"/>
              <a:gd name="connsiteX2" fmla="*/ 1521169 w 3454301"/>
              <a:gd name="connsiteY2" fmla="*/ 2407934 h 2407934"/>
              <a:gd name="connsiteX0" fmla="*/ 0 w 3489501"/>
              <a:gd name="connsiteY0" fmla="*/ 641032 h 2415397"/>
              <a:gd name="connsiteX1" fmla="*/ 3453408 w 3489501"/>
              <a:gd name="connsiteY1" fmla="*/ 95277 h 2415397"/>
              <a:gd name="connsiteX2" fmla="*/ 1556369 w 3489501"/>
              <a:gd name="connsiteY2" fmla="*/ 2415397 h 2415397"/>
            </a:gdLst>
            <a:ahLst/>
            <a:cxnLst>
              <a:cxn ang="0">
                <a:pos x="connsiteX0" y="connsiteY0"/>
              </a:cxn>
              <a:cxn ang="0">
                <a:pos x="connsiteX1" y="connsiteY1"/>
              </a:cxn>
              <a:cxn ang="0">
                <a:pos x="connsiteX2" y="connsiteY2"/>
              </a:cxn>
            </a:cxnLst>
            <a:rect l="l" t="t" r="r" b="b"/>
            <a:pathLst>
              <a:path w="3489501" h="2415397">
                <a:moveTo>
                  <a:pt x="0" y="641032"/>
                </a:moveTo>
                <a:cubicBezTo>
                  <a:pt x="1568355" y="89435"/>
                  <a:pt x="3205474" y="-148108"/>
                  <a:pt x="3453408" y="95277"/>
                </a:cubicBezTo>
                <a:cubicBezTo>
                  <a:pt x="3701342" y="338662"/>
                  <a:pt x="2628855" y="1377029"/>
                  <a:pt x="1556369" y="2415397"/>
                </a:cubicBezTo>
              </a:path>
            </a:pathLst>
          </a:custGeom>
          <a:noFill/>
          <a:ln w="127000">
            <a:solidFill>
              <a:schemeClr val="accent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srgbClr val="FFFFFF"/>
              </a:solidFill>
            </a:endParaRPr>
          </a:p>
        </p:txBody>
      </p:sp>
      <p:pic>
        <p:nvPicPr>
          <p:cNvPr id="2" name="Picture 1"/>
          <p:cNvPicPr>
            <a:picLocks noChangeAspect="1"/>
          </p:cNvPicPr>
          <p:nvPr/>
        </p:nvPicPr>
        <p:blipFill rotWithShape="1">
          <a:blip r:embed="rId6"/>
          <a:srcRect l="3237" r="10986"/>
          <a:stretch/>
        </p:blipFill>
        <p:spPr>
          <a:xfrm>
            <a:off x="4527257" y="2308469"/>
            <a:ext cx="3959211" cy="4392521"/>
          </a:xfrm>
          <a:prstGeom prst="rect">
            <a:avLst/>
          </a:prstGeom>
        </p:spPr>
      </p:pic>
      <p:pic>
        <p:nvPicPr>
          <p:cNvPr id="3" name="Picture 2"/>
          <p:cNvPicPr>
            <a:picLocks noChangeAspect="1"/>
          </p:cNvPicPr>
          <p:nvPr/>
        </p:nvPicPr>
        <p:blipFill>
          <a:blip r:embed="rId7"/>
          <a:stretch>
            <a:fillRect/>
          </a:stretch>
        </p:blipFill>
        <p:spPr>
          <a:xfrm>
            <a:off x="8518047" y="2831384"/>
            <a:ext cx="4173978" cy="4977025"/>
          </a:xfrm>
          <a:prstGeom prst="rect">
            <a:avLst/>
          </a:prstGeom>
        </p:spPr>
      </p:pic>
    </p:spTree>
    <p:extLst>
      <p:ext uri="{BB962C8B-B14F-4D97-AF65-F5344CB8AC3E}">
        <p14:creationId xmlns:p14="http://schemas.microsoft.com/office/powerpoint/2010/main" val="59847636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10001" b="26666"/>
          <a:stretch/>
        </p:blipFill>
        <p:spPr>
          <a:xfrm>
            <a:off x="45133" y="2831384"/>
            <a:ext cx="1435856" cy="909375"/>
          </a:xfrm>
          <a:prstGeom prst="rect">
            <a:avLst/>
          </a:prstGeom>
        </p:spPr>
      </p:pic>
      <p:pic>
        <p:nvPicPr>
          <p:cNvPr id="29" name="Picture 28" descr="Image"/>
          <p:cNvPicPr>
            <a:picLocks noChangeAspect="1"/>
          </p:cNvPicPr>
          <p:nvPr/>
        </p:nvPicPr>
        <p:blipFill>
          <a:blip r:embed="rId3"/>
          <a:srcRect l="28293" r="28780"/>
          <a:stretch>
            <a:fillRect/>
          </a:stretch>
        </p:blipFill>
        <p:spPr>
          <a:xfrm>
            <a:off x="530076" y="1546135"/>
            <a:ext cx="566101" cy="986440"/>
          </a:xfrm>
          <a:prstGeom prst="rect">
            <a:avLst/>
          </a:prstGeom>
        </p:spPr>
      </p:pic>
      <p:sp>
        <p:nvSpPr>
          <p:cNvPr id="11" name="Rectangle 10"/>
          <p:cNvSpPr/>
          <p:nvPr/>
        </p:nvSpPr>
        <p:spPr bwMode="auto">
          <a:xfrm>
            <a:off x="986419" y="4325415"/>
            <a:ext cx="2689274" cy="2151396"/>
          </a:xfrm>
          <a:prstGeom prst="rect">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340" y="5702342"/>
            <a:ext cx="724518" cy="68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093" t="20972" r="4274" b="11297"/>
          <a:stretch/>
        </p:blipFill>
        <p:spPr bwMode="auto">
          <a:xfrm>
            <a:off x="1434642" y="5580396"/>
            <a:ext cx="537849" cy="8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sosceles Triangle 11"/>
          <p:cNvSpPr/>
          <p:nvPr/>
        </p:nvSpPr>
        <p:spPr bwMode="auto">
          <a:xfrm>
            <a:off x="538225" y="3339353"/>
            <a:ext cx="3764943" cy="986062"/>
          </a:xfrm>
          <a:prstGeom prst="triangle">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8" name="Rounded Rectangle 7"/>
          <p:cNvSpPr/>
          <p:nvPr/>
        </p:nvSpPr>
        <p:spPr bwMode="auto">
          <a:xfrm>
            <a:off x="1406287" y="4251932"/>
            <a:ext cx="1972124" cy="790616"/>
          </a:xfrm>
          <a:prstGeom prst="round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b="1" dirty="0" err="1">
                <a:gradFill>
                  <a:gsLst>
                    <a:gs pos="0">
                      <a:srgbClr val="FFFFFF"/>
                    </a:gs>
                    <a:gs pos="100000">
                      <a:srgbClr val="FFFFFF"/>
                    </a:gs>
                  </a:gsLst>
                  <a:lin ang="5400000" scaled="0"/>
                </a:gradFill>
              </a:rPr>
              <a:t>HomeOS</a:t>
            </a:r>
            <a:endParaRPr lang="en-US" sz="2745" b="1" dirty="0">
              <a:gradFill>
                <a:gsLst>
                  <a:gs pos="0">
                    <a:srgbClr val="FFFFFF"/>
                  </a:gs>
                  <a:gs pos="100000">
                    <a:srgbClr val="FFFFFF"/>
                  </a:gs>
                </a:gsLst>
                <a:lin ang="5400000" scaled="0"/>
              </a:gradFill>
            </a:endParaRPr>
          </a:p>
        </p:txBody>
      </p:sp>
      <p:sp>
        <p:nvSpPr>
          <p:cNvPr id="13" name="Oval 12"/>
          <p:cNvSpPr/>
          <p:nvPr/>
        </p:nvSpPr>
        <p:spPr bwMode="auto">
          <a:xfrm>
            <a:off x="269305" y="4429870"/>
            <a:ext cx="1165338" cy="433406"/>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Scouts</a:t>
            </a:r>
          </a:p>
        </p:txBody>
      </p:sp>
      <p:sp>
        <p:nvSpPr>
          <p:cNvPr id="14" name="Oval 13"/>
          <p:cNvSpPr/>
          <p:nvPr/>
        </p:nvSpPr>
        <p:spPr bwMode="auto">
          <a:xfrm>
            <a:off x="1742454" y="5026394"/>
            <a:ext cx="1216092" cy="464360"/>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Drivers</a:t>
            </a:r>
          </a:p>
        </p:txBody>
      </p:sp>
      <p:sp>
        <p:nvSpPr>
          <p:cNvPr id="15" name="Oval 14"/>
          <p:cNvSpPr/>
          <p:nvPr/>
        </p:nvSpPr>
        <p:spPr bwMode="auto">
          <a:xfrm>
            <a:off x="1793206" y="3665621"/>
            <a:ext cx="1165340" cy="64363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Apps</a:t>
            </a:r>
          </a:p>
        </p:txBody>
      </p:sp>
      <p:sp>
        <p:nvSpPr>
          <p:cNvPr id="35" name="Cloud"/>
          <p:cNvSpPr>
            <a:spLocks noChangeAspect="1" noEditPoints="1" noChangeArrowheads="1"/>
          </p:cNvSpPr>
          <p:nvPr/>
        </p:nvSpPr>
        <p:spPr bwMode="auto">
          <a:xfrm>
            <a:off x="3854940" y="112264"/>
            <a:ext cx="8067759" cy="1972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89642" tIns="44821" rIns="89642" bIns="44821" numCol="1" anchor="t" anchorCtr="0" compatLnSpc="1">
            <a:prstTxWarp prst="textNoShape">
              <a:avLst/>
            </a:prstTxWarp>
          </a:bodyPr>
          <a:lstStyle/>
          <a:p>
            <a:pPr defTabSz="914367"/>
            <a:endParaRPr lang="en-US" sz="2353" dirty="0">
              <a:solidFill>
                <a:srgbClr val="505050"/>
              </a:solidFill>
            </a:endParaRPr>
          </a:p>
        </p:txBody>
      </p:sp>
      <p:sp>
        <p:nvSpPr>
          <p:cNvPr id="36" name="6-Point Star 35"/>
          <p:cNvSpPr/>
          <p:nvPr/>
        </p:nvSpPr>
        <p:spPr bwMode="auto">
          <a:xfrm>
            <a:off x="9681660" y="551741"/>
            <a:ext cx="1722325" cy="1084430"/>
          </a:xfrm>
          <a:prstGeom prst="star6">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gradFill>
                  <a:gsLst>
                    <a:gs pos="0">
                      <a:srgbClr val="FFFFFF"/>
                    </a:gs>
                    <a:gs pos="100000">
                      <a:srgbClr val="FFFFFF"/>
                    </a:gs>
                  </a:gsLst>
                  <a:lin ang="5400000" scaled="0"/>
                </a:gradFill>
              </a:rPr>
              <a:t>Updater</a:t>
            </a:r>
          </a:p>
        </p:txBody>
      </p:sp>
      <p:sp>
        <p:nvSpPr>
          <p:cNvPr id="16" name="Flowchart: Punched Tape 15"/>
          <p:cNvSpPr/>
          <p:nvPr/>
        </p:nvSpPr>
        <p:spPr bwMode="auto">
          <a:xfrm>
            <a:off x="7978478" y="650114"/>
            <a:ext cx="1523900" cy="1020904"/>
          </a:xfrm>
          <a:prstGeom prst="flowChartPunchedTap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Monitor</a:t>
            </a:r>
          </a:p>
        </p:txBody>
      </p:sp>
      <p:sp>
        <p:nvSpPr>
          <p:cNvPr id="18" name="Can 17"/>
          <p:cNvSpPr/>
          <p:nvPr/>
        </p:nvSpPr>
        <p:spPr bwMode="auto">
          <a:xfrm>
            <a:off x="6275283" y="650113"/>
            <a:ext cx="1254987" cy="1030877"/>
          </a:xfrm>
          <a:prstGeom prst="can">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Data logger</a:t>
            </a:r>
          </a:p>
        </p:txBody>
      </p:sp>
      <p:sp>
        <p:nvSpPr>
          <p:cNvPr id="19" name="Up-Down Arrow 18"/>
          <p:cNvSpPr/>
          <p:nvPr/>
        </p:nvSpPr>
        <p:spPr bwMode="auto">
          <a:xfrm>
            <a:off x="6723493" y="1680991"/>
            <a:ext cx="358566" cy="941236"/>
          </a:xfrm>
          <a:prstGeom prst="upDownArrow">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20" name="Picture 19"/>
          <p:cNvPicPr>
            <a:picLocks noChangeAspect="1"/>
          </p:cNvPicPr>
          <p:nvPr/>
        </p:nvPicPr>
        <p:blipFill>
          <a:blip r:embed="rId6"/>
          <a:stretch>
            <a:fillRect/>
          </a:stretch>
        </p:blipFill>
        <p:spPr>
          <a:xfrm>
            <a:off x="4803722" y="2622227"/>
            <a:ext cx="6222616" cy="4117932"/>
          </a:xfrm>
          <a:prstGeom prst="rect">
            <a:avLst/>
          </a:prstGeom>
        </p:spPr>
      </p:pic>
      <p:sp>
        <p:nvSpPr>
          <p:cNvPr id="21" name="Oval 20"/>
          <p:cNvSpPr/>
          <p:nvPr/>
        </p:nvSpPr>
        <p:spPr bwMode="auto">
          <a:xfrm>
            <a:off x="1325862" y="347533"/>
            <a:ext cx="1632685" cy="91510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Analysis scripts</a:t>
            </a:r>
          </a:p>
        </p:txBody>
      </p:sp>
      <p:sp>
        <p:nvSpPr>
          <p:cNvPr id="22" name="Up-Down Arrow 21"/>
          <p:cNvSpPr/>
          <p:nvPr/>
        </p:nvSpPr>
        <p:spPr bwMode="auto">
          <a:xfrm rot="5400000">
            <a:off x="4437633" y="-772986"/>
            <a:ext cx="358566" cy="3137453"/>
          </a:xfrm>
          <a:prstGeom prst="upDownArrow">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5" name="Rectangle 24"/>
          <p:cNvSpPr/>
          <p:nvPr/>
        </p:nvSpPr>
        <p:spPr bwMode="auto">
          <a:xfrm>
            <a:off x="388821" y="2084363"/>
            <a:ext cx="776843" cy="896425"/>
          </a:xfrm>
          <a:prstGeom prst="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a:t>
            </a:r>
            <a:br>
              <a:rPr lang="en-US" sz="1961" b="1" dirty="0">
                <a:solidFill>
                  <a:srgbClr val="505050"/>
                </a:solidFill>
              </a:rPr>
            </a:br>
            <a:r>
              <a:rPr lang="en-US" sz="1961" b="1" dirty="0">
                <a:solidFill>
                  <a:srgbClr val="505050"/>
                </a:solidFill>
              </a:rPr>
              <a:t>UI</a:t>
            </a:r>
          </a:p>
        </p:txBody>
      </p:sp>
      <p:sp>
        <p:nvSpPr>
          <p:cNvPr id="26" name="Left-Up Arrow 25"/>
          <p:cNvSpPr/>
          <p:nvPr/>
        </p:nvSpPr>
        <p:spPr bwMode="auto">
          <a:xfrm flipV="1">
            <a:off x="1165665" y="2622219"/>
            <a:ext cx="1045828" cy="1091863"/>
          </a:xfrm>
          <a:prstGeom prst="leftUpArrow">
            <a:avLst>
              <a:gd name="adj1" fmla="val 12942"/>
              <a:gd name="adj2" fmla="val 16030"/>
              <a:gd name="adj3" fmla="val 21013"/>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7" name="Oval 26"/>
          <p:cNvSpPr/>
          <p:nvPr/>
        </p:nvSpPr>
        <p:spPr bwMode="auto">
          <a:xfrm>
            <a:off x="4377853" y="1053453"/>
            <a:ext cx="1494041" cy="582698"/>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err="1">
                <a:gradFill>
                  <a:gsLst>
                    <a:gs pos="0">
                      <a:srgbClr val="FFFFFF"/>
                    </a:gs>
                    <a:gs pos="100000">
                      <a:srgbClr val="FFFFFF"/>
                    </a:gs>
                  </a:gsLst>
                  <a:lin ang="5400000" scaled="0"/>
                </a:gradFill>
              </a:rPr>
              <a:t>Relayer</a:t>
            </a:r>
            <a:endParaRPr lang="en-US" sz="2353" b="1" dirty="0">
              <a:gradFill>
                <a:gsLst>
                  <a:gs pos="0">
                    <a:srgbClr val="FFFFFF"/>
                  </a:gs>
                  <a:gs pos="100000">
                    <a:srgbClr val="FFFFFF"/>
                  </a:gs>
                </a:gsLst>
                <a:lin ang="5400000" scaled="0"/>
              </a:gradFill>
            </a:endParaRPr>
          </a:p>
        </p:txBody>
      </p:sp>
      <p:sp>
        <p:nvSpPr>
          <p:cNvPr id="30" name="Freeform 29"/>
          <p:cNvSpPr/>
          <p:nvPr/>
        </p:nvSpPr>
        <p:spPr bwMode="auto">
          <a:xfrm>
            <a:off x="1126708" y="1422491"/>
            <a:ext cx="3251144" cy="2297489"/>
          </a:xfrm>
          <a:custGeom>
            <a:avLst/>
            <a:gdLst>
              <a:gd name="connsiteX0" fmla="*/ 0 w 3420738"/>
              <a:gd name="connsiteY0" fmla="*/ 918933 h 2379244"/>
              <a:gd name="connsiteX1" fmla="*/ 3384645 w 3420738"/>
              <a:gd name="connsiteY1" fmla="*/ 59124 h 2379244"/>
              <a:gd name="connsiteX2" fmla="*/ 1487606 w 3420738"/>
              <a:gd name="connsiteY2" fmla="*/ 2379244 h 2379244"/>
              <a:gd name="connsiteX0" fmla="*/ 0 w 3454301"/>
              <a:gd name="connsiteY0" fmla="*/ 576407 h 2431223"/>
              <a:gd name="connsiteX1" fmla="*/ 3418208 w 3454301"/>
              <a:gd name="connsiteY1" fmla="*/ 111103 h 2431223"/>
              <a:gd name="connsiteX2" fmla="*/ 1521169 w 3454301"/>
              <a:gd name="connsiteY2" fmla="*/ 2431223 h 2431223"/>
              <a:gd name="connsiteX0" fmla="*/ 0 w 3454301"/>
              <a:gd name="connsiteY0" fmla="*/ 679541 h 2407934"/>
              <a:gd name="connsiteX1" fmla="*/ 3418208 w 3454301"/>
              <a:gd name="connsiteY1" fmla="*/ 87814 h 2407934"/>
              <a:gd name="connsiteX2" fmla="*/ 1521169 w 3454301"/>
              <a:gd name="connsiteY2" fmla="*/ 2407934 h 2407934"/>
              <a:gd name="connsiteX0" fmla="*/ 0 w 3489501"/>
              <a:gd name="connsiteY0" fmla="*/ 641032 h 2415397"/>
              <a:gd name="connsiteX1" fmla="*/ 3453408 w 3489501"/>
              <a:gd name="connsiteY1" fmla="*/ 95277 h 2415397"/>
              <a:gd name="connsiteX2" fmla="*/ 1556369 w 3489501"/>
              <a:gd name="connsiteY2" fmla="*/ 2415397 h 2415397"/>
            </a:gdLst>
            <a:ahLst/>
            <a:cxnLst>
              <a:cxn ang="0">
                <a:pos x="connsiteX0" y="connsiteY0"/>
              </a:cxn>
              <a:cxn ang="0">
                <a:pos x="connsiteX1" y="connsiteY1"/>
              </a:cxn>
              <a:cxn ang="0">
                <a:pos x="connsiteX2" y="connsiteY2"/>
              </a:cxn>
            </a:cxnLst>
            <a:rect l="l" t="t" r="r" b="b"/>
            <a:pathLst>
              <a:path w="3489501" h="2415397">
                <a:moveTo>
                  <a:pt x="0" y="641032"/>
                </a:moveTo>
                <a:cubicBezTo>
                  <a:pt x="1568355" y="89435"/>
                  <a:pt x="3205474" y="-148108"/>
                  <a:pt x="3453408" y="95277"/>
                </a:cubicBezTo>
                <a:cubicBezTo>
                  <a:pt x="3701342" y="338662"/>
                  <a:pt x="2628855" y="1377029"/>
                  <a:pt x="1556369" y="2415397"/>
                </a:cubicBezTo>
              </a:path>
            </a:pathLst>
          </a:custGeom>
          <a:noFill/>
          <a:ln w="127000">
            <a:solidFill>
              <a:schemeClr val="accent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srgbClr val="FFFFFF"/>
              </a:solidFill>
            </a:endParaRPr>
          </a:p>
        </p:txBody>
      </p:sp>
    </p:spTree>
    <p:extLst>
      <p:ext uri="{BB962C8B-B14F-4D97-AF65-F5344CB8AC3E}">
        <p14:creationId xmlns:p14="http://schemas.microsoft.com/office/powerpoint/2010/main" val="222263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t="10001" b="26666"/>
          <a:stretch/>
        </p:blipFill>
        <p:spPr>
          <a:xfrm>
            <a:off x="45133" y="2831384"/>
            <a:ext cx="1435856" cy="909375"/>
          </a:xfrm>
          <a:prstGeom prst="rect">
            <a:avLst/>
          </a:prstGeom>
        </p:spPr>
      </p:pic>
      <p:pic>
        <p:nvPicPr>
          <p:cNvPr id="30" name="Picture 29" descr="Image"/>
          <p:cNvPicPr>
            <a:picLocks noChangeAspect="1"/>
          </p:cNvPicPr>
          <p:nvPr/>
        </p:nvPicPr>
        <p:blipFill>
          <a:blip r:embed="rId3"/>
          <a:srcRect l="28293" r="28780"/>
          <a:stretch>
            <a:fillRect/>
          </a:stretch>
        </p:blipFill>
        <p:spPr>
          <a:xfrm>
            <a:off x="530076" y="1546135"/>
            <a:ext cx="566101" cy="986440"/>
          </a:xfrm>
          <a:prstGeom prst="rect">
            <a:avLst/>
          </a:prstGeom>
        </p:spPr>
      </p:pic>
      <p:sp>
        <p:nvSpPr>
          <p:cNvPr id="11" name="Rectangle 10"/>
          <p:cNvSpPr/>
          <p:nvPr/>
        </p:nvSpPr>
        <p:spPr bwMode="auto">
          <a:xfrm>
            <a:off x="986419" y="4325415"/>
            <a:ext cx="2689274" cy="2151396"/>
          </a:xfrm>
          <a:prstGeom prst="rect">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340" y="5702342"/>
            <a:ext cx="724518" cy="68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093" t="20972" r="4274" b="11297"/>
          <a:stretch/>
        </p:blipFill>
        <p:spPr bwMode="auto">
          <a:xfrm>
            <a:off x="1434642" y="5580396"/>
            <a:ext cx="537849" cy="8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sosceles Triangle 11"/>
          <p:cNvSpPr/>
          <p:nvPr/>
        </p:nvSpPr>
        <p:spPr bwMode="auto">
          <a:xfrm>
            <a:off x="538225" y="3339353"/>
            <a:ext cx="3764943" cy="986062"/>
          </a:xfrm>
          <a:prstGeom prst="triangle">
            <a:avLst/>
          </a:prstGeom>
          <a:solidFill>
            <a:srgbClr val="FFFFFF"/>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8" name="Rounded Rectangle 7"/>
          <p:cNvSpPr/>
          <p:nvPr/>
        </p:nvSpPr>
        <p:spPr bwMode="auto">
          <a:xfrm>
            <a:off x="1406287" y="4251932"/>
            <a:ext cx="1972124" cy="790616"/>
          </a:xfrm>
          <a:prstGeom prst="round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b="1" dirty="0" err="1">
                <a:gradFill>
                  <a:gsLst>
                    <a:gs pos="0">
                      <a:srgbClr val="FFFFFF"/>
                    </a:gs>
                    <a:gs pos="100000">
                      <a:srgbClr val="FFFFFF"/>
                    </a:gs>
                  </a:gsLst>
                  <a:lin ang="5400000" scaled="0"/>
                </a:gradFill>
              </a:rPr>
              <a:t>HomeOS</a:t>
            </a:r>
            <a:endParaRPr lang="en-US" sz="2745" b="1" dirty="0">
              <a:gradFill>
                <a:gsLst>
                  <a:gs pos="0">
                    <a:srgbClr val="FFFFFF"/>
                  </a:gs>
                  <a:gs pos="100000">
                    <a:srgbClr val="FFFFFF"/>
                  </a:gs>
                </a:gsLst>
                <a:lin ang="5400000" scaled="0"/>
              </a:gradFill>
            </a:endParaRPr>
          </a:p>
        </p:txBody>
      </p:sp>
      <p:sp>
        <p:nvSpPr>
          <p:cNvPr id="13" name="Oval 12"/>
          <p:cNvSpPr/>
          <p:nvPr/>
        </p:nvSpPr>
        <p:spPr bwMode="auto">
          <a:xfrm>
            <a:off x="269305" y="4429870"/>
            <a:ext cx="1165338" cy="433406"/>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Scouts</a:t>
            </a:r>
          </a:p>
        </p:txBody>
      </p:sp>
      <p:sp>
        <p:nvSpPr>
          <p:cNvPr id="14" name="Oval 13"/>
          <p:cNvSpPr/>
          <p:nvPr/>
        </p:nvSpPr>
        <p:spPr bwMode="auto">
          <a:xfrm>
            <a:off x="1742454" y="5026394"/>
            <a:ext cx="1216092" cy="464360"/>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gradFill>
                  <a:gsLst>
                    <a:gs pos="0">
                      <a:srgbClr val="FFFFFF"/>
                    </a:gs>
                    <a:gs pos="100000">
                      <a:srgbClr val="FFFFFF"/>
                    </a:gs>
                  </a:gsLst>
                  <a:lin ang="5400000" scaled="0"/>
                </a:gradFill>
              </a:rPr>
              <a:t>Drivers</a:t>
            </a:r>
          </a:p>
        </p:txBody>
      </p:sp>
      <p:sp>
        <p:nvSpPr>
          <p:cNvPr id="15" name="Oval 14"/>
          <p:cNvSpPr/>
          <p:nvPr/>
        </p:nvSpPr>
        <p:spPr bwMode="auto">
          <a:xfrm>
            <a:off x="1793206" y="3665621"/>
            <a:ext cx="1165340" cy="64363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Apps</a:t>
            </a:r>
          </a:p>
        </p:txBody>
      </p:sp>
      <p:sp>
        <p:nvSpPr>
          <p:cNvPr id="35" name="Cloud"/>
          <p:cNvSpPr>
            <a:spLocks noChangeAspect="1" noEditPoints="1" noChangeArrowheads="1"/>
          </p:cNvSpPr>
          <p:nvPr/>
        </p:nvSpPr>
        <p:spPr bwMode="auto">
          <a:xfrm>
            <a:off x="3854940" y="112264"/>
            <a:ext cx="8067759" cy="1972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89642" tIns="44821" rIns="89642" bIns="44821" numCol="1" anchor="t" anchorCtr="0" compatLnSpc="1">
            <a:prstTxWarp prst="textNoShape">
              <a:avLst/>
            </a:prstTxWarp>
          </a:bodyPr>
          <a:lstStyle/>
          <a:p>
            <a:pPr defTabSz="914367"/>
            <a:endParaRPr lang="en-US" sz="2353" dirty="0">
              <a:solidFill>
                <a:srgbClr val="505050"/>
              </a:solidFill>
            </a:endParaRPr>
          </a:p>
        </p:txBody>
      </p:sp>
      <p:sp>
        <p:nvSpPr>
          <p:cNvPr id="36" name="6-Point Star 35"/>
          <p:cNvSpPr/>
          <p:nvPr/>
        </p:nvSpPr>
        <p:spPr bwMode="auto">
          <a:xfrm>
            <a:off x="9681660" y="551741"/>
            <a:ext cx="1722325" cy="1084430"/>
          </a:xfrm>
          <a:prstGeom prst="star6">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gradFill>
                  <a:gsLst>
                    <a:gs pos="0">
                      <a:srgbClr val="FFFFFF"/>
                    </a:gs>
                    <a:gs pos="100000">
                      <a:srgbClr val="FFFFFF"/>
                    </a:gs>
                  </a:gsLst>
                  <a:lin ang="5400000" scaled="0"/>
                </a:gradFill>
              </a:rPr>
              <a:t>Updater</a:t>
            </a:r>
          </a:p>
        </p:txBody>
      </p:sp>
      <p:sp>
        <p:nvSpPr>
          <p:cNvPr id="16" name="Flowchart: Punched Tape 15"/>
          <p:cNvSpPr/>
          <p:nvPr/>
        </p:nvSpPr>
        <p:spPr bwMode="auto">
          <a:xfrm>
            <a:off x="7978478" y="650114"/>
            <a:ext cx="1523900" cy="1020904"/>
          </a:xfrm>
          <a:prstGeom prst="flowChartPunchedTap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Monitor</a:t>
            </a:r>
          </a:p>
        </p:txBody>
      </p:sp>
      <p:sp>
        <p:nvSpPr>
          <p:cNvPr id="18" name="Can 17"/>
          <p:cNvSpPr/>
          <p:nvPr/>
        </p:nvSpPr>
        <p:spPr bwMode="auto">
          <a:xfrm>
            <a:off x="6275283" y="650113"/>
            <a:ext cx="1254987" cy="1030877"/>
          </a:xfrm>
          <a:prstGeom prst="can">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a:solidFill>
                  <a:srgbClr val="FFFFFF"/>
                </a:solidFill>
              </a:rPr>
              <a:t>Data logger</a:t>
            </a:r>
          </a:p>
        </p:txBody>
      </p:sp>
      <p:sp>
        <p:nvSpPr>
          <p:cNvPr id="21" name="Oval 20"/>
          <p:cNvSpPr/>
          <p:nvPr/>
        </p:nvSpPr>
        <p:spPr bwMode="auto">
          <a:xfrm>
            <a:off x="1325862" y="347533"/>
            <a:ext cx="1632685" cy="91510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Analysis scripts</a:t>
            </a:r>
          </a:p>
        </p:txBody>
      </p:sp>
      <p:sp>
        <p:nvSpPr>
          <p:cNvPr id="22" name="Up-Down Arrow 21"/>
          <p:cNvSpPr/>
          <p:nvPr/>
        </p:nvSpPr>
        <p:spPr bwMode="auto">
          <a:xfrm rot="5400000">
            <a:off x="4437633" y="-772986"/>
            <a:ext cx="358566" cy="3137453"/>
          </a:xfrm>
          <a:prstGeom prst="upDownArrow">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26" name="Picture 25"/>
          <p:cNvPicPr>
            <a:picLocks noChangeAspect="1"/>
          </p:cNvPicPr>
          <p:nvPr/>
        </p:nvPicPr>
        <p:blipFill rotWithShape="1">
          <a:blip r:embed="rId6"/>
          <a:srcRect l="33288" r="31819" b="38917"/>
          <a:stretch/>
        </p:blipFill>
        <p:spPr>
          <a:xfrm>
            <a:off x="9860943" y="5311472"/>
            <a:ext cx="2689245" cy="3286855"/>
          </a:xfrm>
          <a:prstGeom prst="rect">
            <a:avLst/>
          </a:prstGeom>
        </p:spPr>
      </p:pic>
      <p:pic>
        <p:nvPicPr>
          <p:cNvPr id="28" name="Picture 27"/>
          <p:cNvPicPr>
            <a:picLocks noChangeAspect="1"/>
          </p:cNvPicPr>
          <p:nvPr/>
        </p:nvPicPr>
        <p:blipFill rotWithShape="1">
          <a:blip r:embed="rId7"/>
          <a:srcRect l="28811" r="27971"/>
          <a:stretch/>
        </p:blipFill>
        <p:spPr>
          <a:xfrm>
            <a:off x="4034245" y="5311472"/>
            <a:ext cx="2689245" cy="4117932"/>
          </a:xfrm>
          <a:prstGeom prst="rect">
            <a:avLst/>
          </a:prstGeom>
        </p:spPr>
      </p:pic>
      <p:sp>
        <p:nvSpPr>
          <p:cNvPr id="23" name="Left-Up Arrow 22"/>
          <p:cNvSpPr/>
          <p:nvPr/>
        </p:nvSpPr>
        <p:spPr bwMode="auto">
          <a:xfrm>
            <a:off x="3378412" y="1546529"/>
            <a:ext cx="7647926" cy="3585660"/>
          </a:xfrm>
          <a:prstGeom prst="leftUpArrow">
            <a:avLst>
              <a:gd name="adj1" fmla="val 5403"/>
              <a:gd name="adj2" fmla="val 6655"/>
              <a:gd name="adj3" fmla="val 8998"/>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4" name="Left-Up Arrow 23"/>
          <p:cNvSpPr/>
          <p:nvPr/>
        </p:nvSpPr>
        <p:spPr bwMode="auto">
          <a:xfrm>
            <a:off x="3378357" y="1636170"/>
            <a:ext cx="5675813" cy="2958170"/>
          </a:xfrm>
          <a:prstGeom prst="leftUpArrow">
            <a:avLst>
              <a:gd name="adj1" fmla="val 6241"/>
              <a:gd name="adj2" fmla="val 7702"/>
              <a:gd name="adj3" fmla="val 10690"/>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5" name="Left-Up Arrow 24"/>
          <p:cNvSpPr/>
          <p:nvPr/>
        </p:nvSpPr>
        <p:spPr bwMode="auto">
          <a:xfrm>
            <a:off x="3019791" y="1770631"/>
            <a:ext cx="4062327" cy="2375501"/>
          </a:xfrm>
          <a:prstGeom prst="leftUpArrow">
            <a:avLst>
              <a:gd name="adj1" fmla="val 8001"/>
              <a:gd name="adj2" fmla="val 10588"/>
              <a:gd name="adj3" fmla="val 13490"/>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31" name="Rectangle 30"/>
          <p:cNvSpPr/>
          <p:nvPr/>
        </p:nvSpPr>
        <p:spPr bwMode="auto">
          <a:xfrm>
            <a:off x="388821" y="2084363"/>
            <a:ext cx="776843" cy="896425"/>
          </a:xfrm>
          <a:prstGeom prst="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b="1" dirty="0">
                <a:solidFill>
                  <a:srgbClr val="505050"/>
                </a:solidFill>
              </a:rPr>
              <a:t>App</a:t>
            </a:r>
            <a:br>
              <a:rPr lang="en-US" sz="1961" b="1" dirty="0">
                <a:solidFill>
                  <a:srgbClr val="505050"/>
                </a:solidFill>
              </a:rPr>
            </a:br>
            <a:r>
              <a:rPr lang="en-US" sz="1961" b="1" dirty="0">
                <a:solidFill>
                  <a:srgbClr val="505050"/>
                </a:solidFill>
              </a:rPr>
              <a:t>UI</a:t>
            </a:r>
          </a:p>
        </p:txBody>
      </p:sp>
      <p:sp>
        <p:nvSpPr>
          <p:cNvPr id="32" name="Left-Up Arrow 31"/>
          <p:cNvSpPr/>
          <p:nvPr/>
        </p:nvSpPr>
        <p:spPr bwMode="auto">
          <a:xfrm flipV="1">
            <a:off x="1165665" y="2622219"/>
            <a:ext cx="1045828" cy="1091863"/>
          </a:xfrm>
          <a:prstGeom prst="leftUpArrow">
            <a:avLst>
              <a:gd name="adj1" fmla="val 12942"/>
              <a:gd name="adj2" fmla="val 16030"/>
              <a:gd name="adj3" fmla="val 21013"/>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33" name="Oval 32"/>
          <p:cNvSpPr/>
          <p:nvPr/>
        </p:nvSpPr>
        <p:spPr bwMode="auto">
          <a:xfrm>
            <a:off x="4377853" y="1053453"/>
            <a:ext cx="1494041" cy="582698"/>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b="1" dirty="0" err="1">
                <a:gradFill>
                  <a:gsLst>
                    <a:gs pos="0">
                      <a:srgbClr val="FFFFFF"/>
                    </a:gs>
                    <a:gs pos="100000">
                      <a:srgbClr val="FFFFFF"/>
                    </a:gs>
                  </a:gsLst>
                  <a:lin ang="5400000" scaled="0"/>
                </a:gradFill>
              </a:rPr>
              <a:t>Relayer</a:t>
            </a:r>
            <a:endParaRPr lang="en-US" sz="2353" b="1" dirty="0">
              <a:gradFill>
                <a:gsLst>
                  <a:gs pos="0">
                    <a:srgbClr val="FFFFFF"/>
                  </a:gs>
                  <a:gs pos="100000">
                    <a:srgbClr val="FFFFFF"/>
                  </a:gs>
                </a:gsLst>
                <a:lin ang="5400000" scaled="0"/>
              </a:gradFill>
            </a:endParaRPr>
          </a:p>
        </p:txBody>
      </p:sp>
      <p:sp>
        <p:nvSpPr>
          <p:cNvPr id="37" name="Freeform 36"/>
          <p:cNvSpPr/>
          <p:nvPr/>
        </p:nvSpPr>
        <p:spPr bwMode="auto">
          <a:xfrm>
            <a:off x="1126708" y="1422491"/>
            <a:ext cx="3251144" cy="2297489"/>
          </a:xfrm>
          <a:custGeom>
            <a:avLst/>
            <a:gdLst>
              <a:gd name="connsiteX0" fmla="*/ 0 w 3420738"/>
              <a:gd name="connsiteY0" fmla="*/ 918933 h 2379244"/>
              <a:gd name="connsiteX1" fmla="*/ 3384645 w 3420738"/>
              <a:gd name="connsiteY1" fmla="*/ 59124 h 2379244"/>
              <a:gd name="connsiteX2" fmla="*/ 1487606 w 3420738"/>
              <a:gd name="connsiteY2" fmla="*/ 2379244 h 2379244"/>
              <a:gd name="connsiteX0" fmla="*/ 0 w 3454301"/>
              <a:gd name="connsiteY0" fmla="*/ 576407 h 2431223"/>
              <a:gd name="connsiteX1" fmla="*/ 3418208 w 3454301"/>
              <a:gd name="connsiteY1" fmla="*/ 111103 h 2431223"/>
              <a:gd name="connsiteX2" fmla="*/ 1521169 w 3454301"/>
              <a:gd name="connsiteY2" fmla="*/ 2431223 h 2431223"/>
              <a:gd name="connsiteX0" fmla="*/ 0 w 3454301"/>
              <a:gd name="connsiteY0" fmla="*/ 679541 h 2407934"/>
              <a:gd name="connsiteX1" fmla="*/ 3418208 w 3454301"/>
              <a:gd name="connsiteY1" fmla="*/ 87814 h 2407934"/>
              <a:gd name="connsiteX2" fmla="*/ 1521169 w 3454301"/>
              <a:gd name="connsiteY2" fmla="*/ 2407934 h 2407934"/>
              <a:gd name="connsiteX0" fmla="*/ 0 w 3489501"/>
              <a:gd name="connsiteY0" fmla="*/ 641032 h 2415397"/>
              <a:gd name="connsiteX1" fmla="*/ 3453408 w 3489501"/>
              <a:gd name="connsiteY1" fmla="*/ 95277 h 2415397"/>
              <a:gd name="connsiteX2" fmla="*/ 1556369 w 3489501"/>
              <a:gd name="connsiteY2" fmla="*/ 2415397 h 2415397"/>
            </a:gdLst>
            <a:ahLst/>
            <a:cxnLst>
              <a:cxn ang="0">
                <a:pos x="connsiteX0" y="connsiteY0"/>
              </a:cxn>
              <a:cxn ang="0">
                <a:pos x="connsiteX1" y="connsiteY1"/>
              </a:cxn>
              <a:cxn ang="0">
                <a:pos x="connsiteX2" y="connsiteY2"/>
              </a:cxn>
            </a:cxnLst>
            <a:rect l="l" t="t" r="r" b="b"/>
            <a:pathLst>
              <a:path w="3489501" h="2415397">
                <a:moveTo>
                  <a:pt x="0" y="641032"/>
                </a:moveTo>
                <a:cubicBezTo>
                  <a:pt x="1568355" y="89435"/>
                  <a:pt x="3205474" y="-148108"/>
                  <a:pt x="3453408" y="95277"/>
                </a:cubicBezTo>
                <a:cubicBezTo>
                  <a:pt x="3701342" y="338662"/>
                  <a:pt x="2628855" y="1377029"/>
                  <a:pt x="1556369" y="2415397"/>
                </a:cubicBezTo>
              </a:path>
            </a:pathLst>
          </a:custGeom>
          <a:noFill/>
          <a:ln w="127000">
            <a:solidFill>
              <a:schemeClr val="accent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srgbClr val="FFFFFF"/>
              </a:solidFill>
            </a:endParaRPr>
          </a:p>
        </p:txBody>
      </p:sp>
      <p:pic>
        <p:nvPicPr>
          <p:cNvPr id="34" name="Picture 33"/>
          <p:cNvPicPr>
            <a:picLocks noChangeAspect="1"/>
          </p:cNvPicPr>
          <p:nvPr/>
        </p:nvPicPr>
        <p:blipFill rotWithShape="1">
          <a:blip r:embed="rId8"/>
          <a:srcRect l="3237" r="24971"/>
          <a:stretch/>
        </p:blipFill>
        <p:spPr>
          <a:xfrm>
            <a:off x="6813146" y="5072446"/>
            <a:ext cx="2943256" cy="4257986"/>
          </a:xfrm>
          <a:prstGeom prst="rect">
            <a:avLst/>
          </a:prstGeom>
        </p:spPr>
      </p:pic>
    </p:spTree>
    <p:extLst>
      <p:ext uri="{BB962C8B-B14F-4D97-AF65-F5344CB8AC3E}">
        <p14:creationId xmlns:p14="http://schemas.microsoft.com/office/powerpoint/2010/main" val="215438311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 in crime</a:t>
            </a:r>
            <a:endParaRPr lang="en-US" dirty="0"/>
          </a:p>
        </p:txBody>
      </p:sp>
      <p:grpSp>
        <p:nvGrpSpPr>
          <p:cNvPr id="29" name="Group 28"/>
          <p:cNvGrpSpPr/>
          <p:nvPr/>
        </p:nvGrpSpPr>
        <p:grpSpPr>
          <a:xfrm>
            <a:off x="8040826" y="4227403"/>
            <a:ext cx="2347640" cy="1616408"/>
            <a:chOff x="7890765" y="1325140"/>
            <a:chExt cx="2347640" cy="1616408"/>
          </a:xfrm>
        </p:grpSpPr>
        <p:sp>
          <p:nvSpPr>
            <p:cNvPr id="4" name="TextBox 3"/>
            <p:cNvSpPr txBox="1"/>
            <p:nvPr/>
          </p:nvSpPr>
          <p:spPr>
            <a:xfrm>
              <a:off x="7890765" y="1325140"/>
              <a:ext cx="2347640" cy="400110"/>
            </a:xfrm>
            <a:prstGeom prst="rect">
              <a:avLst/>
            </a:prstGeom>
            <a:noFill/>
          </p:spPr>
          <p:txBody>
            <a:bodyPr wrap="square" rtlCol="0">
              <a:spAutoFit/>
            </a:bodyPr>
            <a:lstStyle/>
            <a:p>
              <a:pPr algn="ctr"/>
              <a:r>
                <a:rPr lang="en-US" sz="2000" dirty="0" smtClean="0"/>
                <a:t>Arjmand Samuel</a:t>
              </a:r>
            </a:p>
          </p:txBody>
        </p:sp>
        <p:pic>
          <p:nvPicPr>
            <p:cNvPr id="5" name="Picture 4" descr="Arjmand Samu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4632" y="1728869"/>
              <a:ext cx="852153" cy="1212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7324821" y="1714416"/>
            <a:ext cx="1620269" cy="1597507"/>
            <a:chOff x="2880872" y="1325797"/>
            <a:chExt cx="1620269" cy="1597507"/>
          </a:xfrm>
        </p:grpSpPr>
        <p:pic>
          <p:nvPicPr>
            <p:cNvPr id="7" name="Picture 6" descr="http://farm6.staticflickr.com/5164/5218244032_7b354c04b6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54" t="1772" r="20851" b="343"/>
            <a:stretch/>
          </p:blipFill>
          <p:spPr bwMode="auto">
            <a:xfrm>
              <a:off x="3218838" y="1728869"/>
              <a:ext cx="936610" cy="1194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80872" y="1325797"/>
              <a:ext cx="1620269" cy="400110"/>
            </a:xfrm>
            <a:prstGeom prst="rect">
              <a:avLst/>
            </a:prstGeom>
            <a:noFill/>
          </p:spPr>
          <p:txBody>
            <a:bodyPr wrap="square" rtlCol="0">
              <a:spAutoFit/>
            </a:bodyPr>
            <a:lstStyle/>
            <a:p>
              <a:pPr algn="ctr"/>
              <a:r>
                <a:rPr lang="en-US" sz="2000" dirty="0" smtClean="0"/>
                <a:t>Jaeyeon Jung</a:t>
              </a:r>
            </a:p>
          </p:txBody>
        </p:sp>
      </p:grpSp>
      <p:grpSp>
        <p:nvGrpSpPr>
          <p:cNvPr id="33" name="Group 32"/>
          <p:cNvGrpSpPr/>
          <p:nvPr/>
        </p:nvGrpSpPr>
        <p:grpSpPr>
          <a:xfrm>
            <a:off x="9232252" y="1703211"/>
            <a:ext cx="1855076" cy="1603513"/>
            <a:chOff x="4024679" y="1301692"/>
            <a:chExt cx="1855076" cy="1603513"/>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734" y="1715069"/>
              <a:ext cx="892967" cy="119013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024679" y="1301692"/>
              <a:ext cx="1855076" cy="400110"/>
            </a:xfrm>
            <a:prstGeom prst="rect">
              <a:avLst/>
            </a:prstGeom>
            <a:noFill/>
          </p:spPr>
          <p:txBody>
            <a:bodyPr wrap="square" rtlCol="0">
              <a:spAutoFit/>
            </a:bodyPr>
            <a:lstStyle/>
            <a:p>
              <a:pPr algn="ctr"/>
              <a:r>
                <a:rPr lang="en-US" sz="2000" dirty="0" smtClean="0"/>
                <a:t>Ratul Mahajan</a:t>
              </a:r>
            </a:p>
          </p:txBody>
        </p:sp>
      </p:grpSp>
      <p:grpSp>
        <p:nvGrpSpPr>
          <p:cNvPr id="26" name="Group 25"/>
          <p:cNvGrpSpPr/>
          <p:nvPr/>
        </p:nvGrpSpPr>
        <p:grpSpPr>
          <a:xfrm>
            <a:off x="1265902" y="1700965"/>
            <a:ext cx="1855076" cy="1605759"/>
            <a:chOff x="1493837" y="1313246"/>
            <a:chExt cx="1855076" cy="1605759"/>
          </a:xfrm>
        </p:grpSpPr>
        <p:pic>
          <p:nvPicPr>
            <p:cNvPr id="11" name="Picture 2" descr="\\ajbrush1\public\AJPhotos\AJBrushPinkShirt.jpg"/>
            <p:cNvPicPr>
              <a:picLocks noChangeAspect="1" noChangeArrowheads="1"/>
            </p:cNvPicPr>
            <p:nvPr/>
          </p:nvPicPr>
          <p:blipFill>
            <a:blip r:embed="rId5" cstate="print"/>
            <a:srcRect/>
            <a:stretch>
              <a:fillRect/>
            </a:stretch>
          </p:blipFill>
          <p:spPr bwMode="auto">
            <a:xfrm>
              <a:off x="1996326" y="1728869"/>
              <a:ext cx="850099" cy="1190136"/>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493837" y="1313246"/>
              <a:ext cx="1855076" cy="400110"/>
            </a:xfrm>
            <a:prstGeom prst="rect">
              <a:avLst/>
            </a:prstGeom>
            <a:noFill/>
          </p:spPr>
          <p:txBody>
            <a:bodyPr wrap="square" rtlCol="0">
              <a:spAutoFit/>
            </a:bodyPr>
            <a:lstStyle/>
            <a:p>
              <a:pPr algn="ctr"/>
              <a:r>
                <a:rPr lang="en-US" sz="2000" dirty="0" smtClean="0"/>
                <a:t>A.J. Brush</a:t>
              </a:r>
            </a:p>
          </p:txBody>
        </p:sp>
      </p:grpSp>
      <p:grpSp>
        <p:nvGrpSpPr>
          <p:cNvPr id="30" name="Group 29"/>
          <p:cNvGrpSpPr/>
          <p:nvPr/>
        </p:nvGrpSpPr>
        <p:grpSpPr>
          <a:xfrm>
            <a:off x="10216550" y="4227403"/>
            <a:ext cx="1855076" cy="1620516"/>
            <a:chOff x="9395237" y="1328587"/>
            <a:chExt cx="1855076" cy="1620516"/>
          </a:xfrm>
        </p:grpSpPr>
        <p:sp>
          <p:nvSpPr>
            <p:cNvPr id="6" name="TextBox 5"/>
            <p:cNvSpPr txBox="1"/>
            <p:nvPr/>
          </p:nvSpPr>
          <p:spPr>
            <a:xfrm>
              <a:off x="9395237" y="1328587"/>
              <a:ext cx="1855076" cy="400110"/>
            </a:xfrm>
            <a:prstGeom prst="rect">
              <a:avLst/>
            </a:prstGeom>
            <a:noFill/>
          </p:spPr>
          <p:txBody>
            <a:bodyPr wrap="square" rtlCol="0">
              <a:spAutoFit/>
            </a:bodyPr>
            <a:lstStyle/>
            <a:p>
              <a:pPr algn="ctr"/>
              <a:r>
                <a:rPr lang="en-US" sz="2000" dirty="0" smtClean="0"/>
                <a:t>James Scott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1959" y="1728869"/>
              <a:ext cx="884228" cy="1220234"/>
            </a:xfrm>
            <a:prstGeom prst="rect">
              <a:avLst/>
            </a:prstGeom>
            <a:ln>
              <a:noFill/>
            </a:ln>
            <a:effectLst>
              <a:outerShdw blurRad="292100" dist="139700" dir="2700000" algn="tl" rotWithShape="0">
                <a:srgbClr val="333333">
                  <a:alpha val="65000"/>
                </a:srgbClr>
              </a:outerShdw>
            </a:effectLst>
          </p:spPr>
        </p:pic>
      </p:grpSp>
      <p:grpSp>
        <p:nvGrpSpPr>
          <p:cNvPr id="32" name="Group 31"/>
          <p:cNvGrpSpPr/>
          <p:nvPr/>
        </p:nvGrpSpPr>
        <p:grpSpPr>
          <a:xfrm>
            <a:off x="2221473" y="4227403"/>
            <a:ext cx="1855076" cy="1593864"/>
            <a:chOff x="5295434" y="1325141"/>
            <a:chExt cx="1855076" cy="1593864"/>
          </a:xfrm>
        </p:grpSpPr>
        <p:sp>
          <p:nvSpPr>
            <p:cNvPr id="14" name="TextBox 13"/>
            <p:cNvSpPr txBox="1"/>
            <p:nvPr/>
          </p:nvSpPr>
          <p:spPr>
            <a:xfrm>
              <a:off x="5295434" y="1325141"/>
              <a:ext cx="1855076" cy="400110"/>
            </a:xfrm>
            <a:prstGeom prst="rect">
              <a:avLst/>
            </a:prstGeom>
            <a:noFill/>
          </p:spPr>
          <p:txBody>
            <a:bodyPr wrap="square" rtlCol="0">
              <a:spAutoFit/>
            </a:bodyPr>
            <a:lstStyle/>
            <a:p>
              <a:pPr algn="ctr"/>
              <a:r>
                <a:rPr lang="en-US" sz="2000" dirty="0" smtClean="0"/>
                <a:t>Frank Martinez</a:t>
              </a:r>
            </a:p>
          </p:txBody>
        </p:sp>
        <p:pic>
          <p:nvPicPr>
            <p:cNvPr id="15" name="Picture 2" descr="frank martinez - Christmas 2008"/>
            <p:cNvPicPr>
              <a:picLocks noChangeAspect="1" noChangeArrowheads="1"/>
            </p:cNvPicPr>
            <p:nvPr/>
          </p:nvPicPr>
          <p:blipFill rotWithShape="1">
            <a:blip r:embed="rId7">
              <a:extLst>
                <a:ext uri="{28A0092B-C50C-407E-A947-70E740481C1C}">
                  <a14:useLocalDpi xmlns:a14="http://schemas.microsoft.com/office/drawing/2010/main" val="0"/>
                </a:ext>
              </a:extLst>
            </a:blip>
            <a:srcRect b="17636"/>
            <a:stretch/>
          </p:blipFill>
          <p:spPr bwMode="auto">
            <a:xfrm>
              <a:off x="5772581" y="1728869"/>
              <a:ext cx="878022" cy="119013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096000" y="4227403"/>
            <a:ext cx="2175724" cy="1623819"/>
            <a:chOff x="6528515" y="1281739"/>
            <a:chExt cx="2175724" cy="1623819"/>
          </a:xfrm>
        </p:grpSpPr>
        <p:pic>
          <p:nvPicPr>
            <p:cNvPr id="16" name="Picture 4" descr="http://www.cs.cmu.edu/~amarp/pic_sm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3201" y="1715423"/>
              <a:ext cx="1127082" cy="1190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6528515" y="1281739"/>
              <a:ext cx="2175724" cy="400110"/>
            </a:xfrm>
            <a:prstGeom prst="rect">
              <a:avLst/>
            </a:prstGeom>
          </p:spPr>
          <p:txBody>
            <a:bodyPr wrap="none">
              <a:spAutoFit/>
            </a:bodyPr>
            <a:lstStyle/>
            <a:p>
              <a:r>
                <a:rPr lang="en-US" sz="2000" dirty="0" smtClean="0"/>
                <a:t>Amar Phanishayee </a:t>
              </a:r>
              <a:endParaRPr lang="en-US" sz="2000" dirty="0"/>
            </a:p>
          </p:txBody>
        </p:sp>
      </p:grpSp>
      <p:grpSp>
        <p:nvGrpSpPr>
          <p:cNvPr id="36" name="Group 35"/>
          <p:cNvGrpSpPr/>
          <p:nvPr/>
        </p:nvGrpSpPr>
        <p:grpSpPr>
          <a:xfrm>
            <a:off x="383866" y="4221820"/>
            <a:ext cx="1525674" cy="1621883"/>
            <a:chOff x="8146545" y="3343807"/>
            <a:chExt cx="1525674" cy="1621883"/>
          </a:xfrm>
        </p:grpSpPr>
        <p:pic>
          <p:nvPicPr>
            <p:cNvPr id="20" name="Picture 19"/>
            <p:cNvPicPr>
              <a:picLocks noChangeAspect="1"/>
            </p:cNvPicPr>
            <p:nvPr/>
          </p:nvPicPr>
          <p:blipFill rotWithShape="1">
            <a:blip r:embed="rId9">
              <a:extLst>
                <a:ext uri="{28A0092B-C50C-407E-A947-70E740481C1C}">
                  <a14:useLocalDpi xmlns:a14="http://schemas.microsoft.com/office/drawing/2010/main" val="0"/>
                </a:ext>
              </a:extLst>
            </a:blip>
            <a:srcRect b="24540"/>
            <a:stretch/>
          </p:blipFill>
          <p:spPr>
            <a:xfrm>
              <a:off x="8362179" y="3757252"/>
              <a:ext cx="1058077" cy="1208438"/>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8146545" y="3343807"/>
              <a:ext cx="1525674" cy="400110"/>
            </a:xfrm>
            <a:prstGeom prst="rect">
              <a:avLst/>
            </a:prstGeom>
          </p:spPr>
          <p:txBody>
            <a:bodyPr wrap="none">
              <a:spAutoFit/>
            </a:bodyPr>
            <a:lstStyle/>
            <a:p>
              <a:r>
                <a:rPr lang="en-US" sz="2000" dirty="0"/>
                <a:t>Ray </a:t>
              </a:r>
              <a:r>
                <a:rPr lang="en-US" sz="2000" dirty="0" err="1"/>
                <a:t>Matharu</a:t>
              </a:r>
              <a:endParaRPr lang="en-US" sz="2000" dirty="0"/>
            </a:p>
          </p:txBody>
        </p:sp>
      </p:grpSp>
      <p:grpSp>
        <p:nvGrpSpPr>
          <p:cNvPr id="35" name="Group 34"/>
          <p:cNvGrpSpPr/>
          <p:nvPr/>
        </p:nvGrpSpPr>
        <p:grpSpPr>
          <a:xfrm>
            <a:off x="3319601" y="1690041"/>
            <a:ext cx="1728358" cy="1577314"/>
            <a:chOff x="6359078" y="3353094"/>
            <a:chExt cx="1728358" cy="1577314"/>
          </a:xfrm>
        </p:grpSpPr>
        <p:sp>
          <p:nvSpPr>
            <p:cNvPr id="22" name="Rectangle 21"/>
            <p:cNvSpPr/>
            <p:nvPr/>
          </p:nvSpPr>
          <p:spPr>
            <a:xfrm>
              <a:off x="6359078" y="3353094"/>
              <a:ext cx="1728358" cy="400110"/>
            </a:xfrm>
            <a:prstGeom prst="rect">
              <a:avLst/>
            </a:prstGeom>
          </p:spPr>
          <p:txBody>
            <a:bodyPr wrap="none">
              <a:spAutoFit/>
            </a:bodyPr>
            <a:lstStyle/>
            <a:p>
              <a:r>
                <a:rPr lang="en-US" sz="2000" dirty="0" err="1"/>
                <a:t>Evgeni</a:t>
              </a:r>
              <a:r>
                <a:rPr lang="en-US" sz="2000" dirty="0"/>
                <a:t> </a:t>
              </a:r>
              <a:r>
                <a:rPr lang="en-US" sz="2000" dirty="0" err="1"/>
                <a:t>Filippov</a:t>
              </a:r>
              <a:endParaRPr lang="en-US" sz="2000" dirty="0"/>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0641" y="3757252"/>
              <a:ext cx="952722" cy="1173156"/>
            </a:xfrm>
            <a:prstGeom prst="rect">
              <a:avLst/>
            </a:prstGeom>
            <a:ln>
              <a:noFill/>
            </a:ln>
            <a:effectLst>
              <a:outerShdw blurRad="292100" dist="139700" dir="2700000" algn="tl" rotWithShape="0">
                <a:srgbClr val="333333">
                  <a:alpha val="65000"/>
                </a:srgbClr>
              </a:outerShdw>
            </a:effectLst>
          </p:spPr>
        </p:pic>
      </p:grpSp>
      <p:grpSp>
        <p:nvGrpSpPr>
          <p:cNvPr id="28" name="Group 27"/>
          <p:cNvGrpSpPr/>
          <p:nvPr/>
        </p:nvGrpSpPr>
        <p:grpSpPr>
          <a:xfrm>
            <a:off x="4085264" y="4227403"/>
            <a:ext cx="2020553" cy="1644086"/>
            <a:chOff x="4520787" y="3286322"/>
            <a:chExt cx="2020553" cy="1644086"/>
          </a:xfrm>
        </p:grpSpPr>
        <p:pic>
          <p:nvPicPr>
            <p:cNvPr id="19" name="Picture 18"/>
            <p:cNvPicPr>
              <a:picLocks noChangeAspect="1"/>
            </p:cNvPicPr>
            <p:nvPr/>
          </p:nvPicPr>
          <p:blipFill>
            <a:blip r:embed="rId11"/>
            <a:stretch>
              <a:fillRect/>
            </a:stretch>
          </p:blipFill>
          <p:spPr>
            <a:xfrm>
              <a:off x="5081514" y="3710174"/>
              <a:ext cx="924420" cy="1220234"/>
            </a:xfrm>
            <a:prstGeom prst="rect">
              <a:avLst/>
            </a:prstGeom>
            <a:ln>
              <a:noFill/>
            </a:ln>
            <a:effectLst>
              <a:outerShdw blurRad="292100" dist="139700" dir="2700000" algn="tl" rotWithShape="0">
                <a:srgbClr val="333333">
                  <a:alpha val="65000"/>
                </a:srgbClr>
              </a:outerShdw>
            </a:effectLst>
          </p:spPr>
        </p:pic>
        <p:sp>
          <p:nvSpPr>
            <p:cNvPr id="24" name="Rectangle 23"/>
            <p:cNvSpPr/>
            <p:nvPr/>
          </p:nvSpPr>
          <p:spPr>
            <a:xfrm>
              <a:off x="4520787" y="3286322"/>
              <a:ext cx="2020553" cy="400110"/>
            </a:xfrm>
            <a:prstGeom prst="rect">
              <a:avLst/>
            </a:prstGeom>
          </p:spPr>
          <p:txBody>
            <a:bodyPr wrap="none">
              <a:spAutoFit/>
            </a:bodyPr>
            <a:lstStyle/>
            <a:p>
              <a:r>
                <a:rPr lang="en-US" sz="2000" dirty="0" err="1"/>
                <a:t>Khurshed</a:t>
              </a:r>
              <a:r>
                <a:rPr lang="en-US" sz="2000" dirty="0"/>
                <a:t> </a:t>
              </a:r>
              <a:r>
                <a:rPr lang="en-US" sz="2000" dirty="0" err="1"/>
                <a:t>Mazhar</a:t>
              </a:r>
              <a:endParaRPr lang="en-US" sz="2000" dirty="0"/>
            </a:p>
          </p:txBody>
        </p:sp>
      </p:grpSp>
      <p:grpSp>
        <p:nvGrpSpPr>
          <p:cNvPr id="31" name="Group 30"/>
          <p:cNvGrpSpPr/>
          <p:nvPr/>
        </p:nvGrpSpPr>
        <p:grpSpPr>
          <a:xfrm>
            <a:off x="5300488" y="1683794"/>
            <a:ext cx="1576137" cy="1630639"/>
            <a:chOff x="3003361" y="3299769"/>
            <a:chExt cx="1576137" cy="1630639"/>
          </a:xfrm>
        </p:grpSpPr>
        <p:pic>
          <p:nvPicPr>
            <p:cNvPr id="18" name="Picture 17"/>
            <p:cNvPicPr>
              <a:picLocks noChangeAspect="1"/>
            </p:cNvPicPr>
            <p:nvPr/>
          </p:nvPicPr>
          <p:blipFill>
            <a:blip r:embed="rId12"/>
            <a:stretch>
              <a:fillRect/>
            </a:stretch>
          </p:blipFill>
          <p:spPr>
            <a:xfrm>
              <a:off x="3307687" y="3710174"/>
              <a:ext cx="958755" cy="1220234"/>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3003361" y="3299769"/>
              <a:ext cx="1576137" cy="400110"/>
            </a:xfrm>
            <a:prstGeom prst="rect">
              <a:avLst/>
            </a:prstGeom>
          </p:spPr>
          <p:txBody>
            <a:bodyPr wrap="none">
              <a:spAutoFit/>
            </a:bodyPr>
            <a:lstStyle/>
            <a:p>
              <a:r>
                <a:rPr lang="en-US" sz="2000" dirty="0"/>
                <a:t>Danny Huang</a:t>
              </a:r>
            </a:p>
          </p:txBody>
        </p:sp>
      </p:grpSp>
    </p:spTree>
    <p:extLst>
      <p:ext uri="{BB962C8B-B14F-4D97-AF65-F5344CB8AC3E}">
        <p14:creationId xmlns:p14="http://schemas.microsoft.com/office/powerpoint/2010/main" val="1449441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Collaborate to scale and diversify</a:t>
            </a:r>
            <a:endParaRPr lang="en-US" dirty="0"/>
          </a:p>
        </p:txBody>
      </p:sp>
      <p:sp>
        <p:nvSpPr>
          <p:cNvPr id="3" name="Content Placeholder 2"/>
          <p:cNvSpPr>
            <a:spLocks noGrp="1"/>
          </p:cNvSpPr>
          <p:nvPr>
            <p:ph idx="1"/>
          </p:nvPr>
        </p:nvSpPr>
        <p:spPr>
          <a:xfrm>
            <a:off x="609600" y="1600202"/>
            <a:ext cx="10972800" cy="760862"/>
          </a:xfrm>
        </p:spPr>
        <p:txBody>
          <a:bodyPr>
            <a:normAutofit/>
          </a:bodyPr>
          <a:lstStyle/>
          <a:p>
            <a:pPr marL="0" indent="0" algn="ctr">
              <a:buNone/>
            </a:pPr>
            <a:r>
              <a:rPr lang="en-US" dirty="0" smtClean="0">
                <a:solidFill>
                  <a:schemeClr val="bg2">
                    <a:lumMod val="50000"/>
                  </a:schemeClr>
                </a:solidFill>
              </a:rPr>
              <a:t>Share code, data, and participants with fellow researchers</a:t>
            </a:r>
          </a:p>
        </p:txBody>
      </p:sp>
      <p:pic>
        <p:nvPicPr>
          <p:cNvPr id="4" name="Picture 3" descr="Home">
            <a:hlinkClick r:id="rId3" tooltip="Hom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973" y="5360266"/>
            <a:ext cx="8825552" cy="11978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lanetLab node distrib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2074" y="2581810"/>
            <a:ext cx="5566186" cy="278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4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7478"/>
            <a:ext cx="10972800" cy="1143000"/>
          </a:xfrm>
        </p:spPr>
        <p:txBody>
          <a:bodyPr/>
          <a:lstStyle/>
          <a:p>
            <a:r>
              <a:rPr lang="en-US" dirty="0" smtClean="0"/>
              <a:t>Demo</a:t>
            </a:r>
            <a:endParaRPr lang="en-US" dirty="0"/>
          </a:p>
        </p:txBody>
      </p:sp>
    </p:spTree>
    <p:extLst>
      <p:ext uri="{BB962C8B-B14F-4D97-AF65-F5344CB8AC3E}">
        <p14:creationId xmlns:p14="http://schemas.microsoft.com/office/powerpoint/2010/main" val="2489907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205" y="1186050"/>
            <a:ext cx="5809130" cy="4465770"/>
          </a:xfrm>
          <a:prstGeom prst="rect">
            <a:avLst/>
          </a:prstGeom>
        </p:spPr>
      </p:pic>
      <p:sp>
        <p:nvSpPr>
          <p:cNvPr id="8" name="Explosion 1 7"/>
          <p:cNvSpPr/>
          <p:nvPr/>
        </p:nvSpPr>
        <p:spPr>
          <a:xfrm>
            <a:off x="2129051" y="1415194"/>
            <a:ext cx="2512895" cy="24368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rPr>
              <a:t>Try it today!</a:t>
            </a:r>
            <a:endParaRPr lang="en-US" sz="2800" dirty="0">
              <a:solidFill>
                <a:srgbClr val="002060"/>
              </a:solidFill>
            </a:endParaRPr>
          </a:p>
        </p:txBody>
      </p:sp>
    </p:spTree>
    <p:extLst>
      <p:ext uri="{BB962C8B-B14F-4D97-AF65-F5344CB8AC3E}">
        <p14:creationId xmlns:p14="http://schemas.microsoft.com/office/powerpoint/2010/main" val="3656767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“3</a:t>
            </a:r>
            <a:r>
              <a:rPr lang="en-US" baseline="30000" dirty="0" smtClean="0"/>
              <a:t>rd</a:t>
            </a:r>
            <a:r>
              <a:rPr lang="en-US" dirty="0" smtClean="0"/>
              <a:t> party” applications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16" y="1479884"/>
            <a:ext cx="4015380" cy="2253916"/>
          </a:xfrm>
          <a:prstGeom prst="rect">
            <a:avLst/>
          </a:prstGeom>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006" t="21415" r="29503" b="33425"/>
          <a:stretch/>
        </p:blipFill>
        <p:spPr bwMode="auto">
          <a:xfrm>
            <a:off x="2416630" y="2287529"/>
            <a:ext cx="4666542" cy="251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71499" y="6358173"/>
            <a:ext cx="6716760" cy="499827"/>
          </a:xfrm>
        </p:spPr>
        <p:txBody>
          <a:bodyPr>
            <a:noAutofit/>
          </a:bodyPr>
          <a:lstStyle/>
          <a:p>
            <a:pPr marL="0" indent="0">
              <a:buNone/>
            </a:pPr>
            <a:r>
              <a:rPr lang="en-US" sz="2000" dirty="0"/>
              <a:t>For more, see </a:t>
            </a:r>
            <a:r>
              <a:rPr lang="en-US" sz="2000" dirty="0">
                <a:hlinkClick r:id="rId6"/>
              </a:rPr>
              <a:t>http://research.microsoft.com/homeos/</a:t>
            </a:r>
            <a:endParaRPr lang="en-US" sz="2000" dirty="0"/>
          </a:p>
        </p:txBody>
      </p:sp>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6372" t="19778" r="20884" b="27556"/>
          <a:stretch/>
        </p:blipFill>
        <p:spPr bwMode="auto">
          <a:xfrm>
            <a:off x="5098291" y="3162957"/>
            <a:ext cx="3775035" cy="25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2429" t="24561" r="39057" b="36584"/>
          <a:stretch/>
        </p:blipFill>
        <p:spPr bwMode="auto">
          <a:xfrm>
            <a:off x="7166428" y="4002767"/>
            <a:ext cx="457702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05357368"/>
      </p:ext>
    </p:extLst>
  </p:cSld>
  <p:clrMapOvr>
    <a:masterClrMapping/>
  </p:clrMapOvr>
  <mc:AlternateContent xmlns:mc="http://schemas.openxmlformats.org/markup-compatibility/2006" xmlns:p14="http://schemas.microsoft.com/office/powerpoint/2010/main">
    <mc:Choice Requires="p14">
      <p:transition spd="slow" p14:dur="2000" advTm="40589"/>
    </mc:Choice>
    <mc:Fallback xmlns="">
      <p:transition spd="slow" advTm="40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Management and access control</a:t>
            </a:r>
            <a:endParaRPr lang="en-US" dirty="0"/>
          </a:p>
        </p:txBody>
      </p:sp>
      <p:sp>
        <p:nvSpPr>
          <p:cNvPr id="3" name="Content Placeholder 2"/>
          <p:cNvSpPr>
            <a:spLocks noGrp="1"/>
          </p:cNvSpPr>
          <p:nvPr>
            <p:ph idx="1"/>
          </p:nvPr>
        </p:nvSpPr>
        <p:spPr>
          <a:xfrm>
            <a:off x="609600" y="1600201"/>
            <a:ext cx="10972800" cy="866273"/>
          </a:xfrm>
        </p:spPr>
        <p:txBody>
          <a:bodyPr>
            <a:normAutofit/>
          </a:bodyPr>
          <a:lstStyle/>
          <a:p>
            <a:pPr marL="0" indent="0" algn="ctr">
              <a:buNone/>
            </a:pPr>
            <a:r>
              <a:rPr lang="en-US" b="1" dirty="0" smtClean="0">
                <a:solidFill>
                  <a:schemeClr val="tx1">
                    <a:lumMod val="65000"/>
                    <a:lumOff val="35000"/>
                  </a:schemeClr>
                </a:solidFill>
              </a:rPr>
              <a:t>What primitives are needed in an home app store world?</a:t>
            </a:r>
            <a:endParaRPr lang="en-US" b="1" dirty="0">
              <a:solidFill>
                <a:schemeClr val="tx1">
                  <a:lumMod val="65000"/>
                  <a:lumOff val="35000"/>
                </a:schemeClr>
              </a:solidFill>
            </a:endParaRPr>
          </a:p>
        </p:txBody>
      </p:sp>
      <p:pic>
        <p:nvPicPr>
          <p:cNvPr id="9" name="Picture 2" descr="Rather Be Guarding Wall Clock"/>
          <p:cNvPicPr>
            <a:picLocks noChangeAspect="1" noChangeArrowheads="1"/>
          </p:cNvPicPr>
          <p:nvPr/>
        </p:nvPicPr>
        <p:blipFill rotWithShape="1">
          <a:blip r:embed="rId3">
            <a:extLst>
              <a:ext uri="{28A0092B-C50C-407E-A947-70E740481C1C}">
                <a14:useLocalDpi xmlns:a14="http://schemas.microsoft.com/office/drawing/2010/main" val="0"/>
              </a:ext>
            </a:extLst>
          </a:blip>
          <a:srcRect l="9800" t="8267" r="7800" b="8533"/>
          <a:stretch/>
        </p:blipFill>
        <p:spPr bwMode="auto">
          <a:xfrm>
            <a:off x="905851" y="2671873"/>
            <a:ext cx="1958465" cy="197747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data:image/jpg;base64,/9j/4AAQSkZJRgABAQAAAQABAAD/2wCEAAkGBhASEQ8QERQVFRUVEhEYGBcVEhUQEBUYFBUWFBUUFRIYGyceFxkjGhQUHzsgJScpLS0tFx4xNTAqNSYrLCkBCQoKDgwNGA8PFC4cFx4pKSkqKSkpKSkpLCkuLSkuKikpKSwpKSkpKSopKSkpKSkpLCkpKSkpLCkpLCwpKSksKf/AABEIAMMBAwMBIgACEQEDEQH/xAAcAAACAgMBAQAAAAAAAAAAAAAABwUGAgMEAQj/xABSEAABAwIBAwsPCgUDAgcAAAABAAIDBBEFBhIhBxMxNWFxcnOBk7MUFiIyMzRBUVJTVHSxstIVIzZCgpGSwtHTQ2JjlLQIosEkoxeDoaTD4uP/xAAWAQEBAQAAAAAAAAAAAAAAAAAAAQL/xAAeEQEAAgIDAAMAAAAAAAAAAAAAARExMgIDIRJBUf/aAAwDAQACEQMRAD8AeKEIQCEIQCEIQCEIQCFC4jlbTxksYTK8aC2Ozg0+J8hIYzeJvuFV2tx+pm0OfrTfIhJDvtTkB34QzfKC1YllBTwHNe677XEbAZJTu5g2Bumw3VBVWUFTLobanZuZstQeU3jj5A/fChIS1gIYAATc28J8ZOyTunSsjUotNz8MpnG8kbJXHZfMBPId98lzybCx+SKP0eDmIvhWk1SxNUotOj5Jo/R4OYi+FefJNH6PBzEXwrn6qXnVSFOn5Jo/R4OYi+FHyTR+jwcxF8K5uqkdVIU6vkmj9Hg5iL4UfJFH6PBzEXwrm6qXoqkKdPyRR+jU/MRfCshg9H6NT8xF8K5hVLIVKFOgYNR+jU/MRfCvRgtH6NT/ANvF8K0CpWYqEKbhglF6NT/28XwrIYHRejU/9vF8K1CoWYqFUbBgVF6NT/28XwrIYFRei0/9vF8KwE6yNUALkgDxk2CFMxgFD6LT/wBvF8KyGT1D6LT/ANvF8K9i11/atsPKfdo5GdseWw3Vukpo2DOmeCL/AFyGx38ADNgnfuURxjBqF3c6SnfuinhEfOFtjyXO4g5J0huZIKe1u1ZTxsbbddm5x+8DcUtCyeTucea3y5gWD7MXbu5czfS/1Q9djxHD6d0z3xvY17mGzYi7Xc2+tt0EWHhud1Ja4xc0YuTcTW07REAI9cqMwMAEebr8hGaG6LW8WhCnQhGQhCEAhC0VlbHE3Ple1jfG5waL+LTsncQb1jJIGgucQABckmwA8ZPgVbrMrXHRTx/+ZMCxu+2LQ932szfKgasPlOdO90pvcB1hG0/yxDsRvkE7qKsVdlpENEDTMfKvmQc6Qc77AdyKuV+Jzz3E0hzfNsvHFvEA5z/tEjcCwc1a3MUWmsEAAAAAbAAsBvDwLB0izcxa3MRWDpVrdKs3RrW6JBiZlrM6ydEsDCg8NQsTVIMCwNMisuq16Kpa+pV6KZBtFQsxOtQgWYhQbRMtjZlpbCtjYkRtbKtjZFqbGt0EDnnNY0uPhDRe3COw3lIQZtkWYl0gaSTsAAucd5o0lSNJk442Mrrfys0nleR7ByqQp9aYTHAwvd9ZsYznX/qSE2aeG4FEtH02FSu0utGN2z5PuHYt5Sd5dzIYIS3ZMhGjQZZzwWAEgcEAKShweZ+mV+tjyIjd/wBqYjR9loI8oqTo8PiiBEbQ2+ydlzj43OOlx3SSqypNXj03VsVCI9az42yF7i2SQNc5zQBGLta7sDpJd4NCuFHg0UZzwC59u6POfJugE9qNxthuKk45t/B6pB0s6YiASh1UtuMN4lvTlN5KHVS24w3iW9OVJw317QbyEIVYC4q/GIYbCR9nHtWAF8ruDG0FzuQKCqMQrJnSAWjiEkrBrbxrzxG90ZLpHNOYDmnQ1tx5Sxp6Yx3zIWAu7Y685z3HxveWFzzuklBvqcbqZNEbRA3yn2knO8wHMZvku3WhR3UIztccXPf5bznyboBPaDcaANxd51zzbedP7axLJPIZzp/bQcZhWDoF2mGXyY+cd+2vDTS+KPnH/toqPMCwMCkupJfFH+N5/IvOopf6f3uP/CFoo06wNOpf5Pl8cf3OP/K8+TZPKj/C74lC0OaZYGmU18lyeUz8DviR8kv8tnNu+NC0GaZYmlU98jv843mj+4vPkZ3nG80f3EW0D1KvOpFP/IrvODmv/uvfkU+c/wC2P1QtX+pEdSqwfIn9Q/gaj5F/qH8DULQHUqyFKp75FHnHfhZ+i9+RR5x/3R/AhaB6mWynoXydzbceUexj/H4fsgqaNBBGM+U306DIW5t/AAwANJ5CV3RRzydzZmN8uYFv4YdDz9rM5VUtFwZPsAzpXZ1hcgdhGN/TcjfIG4u6meXANpo85vgcPmqcbz7dkOAHcik4MAjuHSkzOGns7a2D42xDsRv2J3VKIhX1tfUPrK+lleMyGIENiDomkuhbJdxzi51i61rgG2wmPh0TWxRNaA0BjbAANA0eADYS0rNtsY4pn+LGmdR9zj4DfYEG5CEIF3jm38HqkHSzpiJd45t/B6pB0s6YiASh1UtuMN4lvTlN5KHVS24w3iW9OVJw317QbyEIVYLfJ3EKiWqmp9cDWCoqgLRtc/usj9Ljs6T4lcfkOT0h3NxfCqRkbtjP6zVe/ImcgiPkJ/pD+bh+BYy4I8NceqJNAJ7SDwDi1MrXUdo/gu9iCh6n1XUV1OJppnNdZuiOOFrdI/mYVavkE+kS/hg/aVT1F+8hwWexMJAvsvKiooxR6zO/52csdnMgdoDHO0WjFjcKxYfhDnxRvdPLdwBNmwAdEq7qubGG+tO6JyumDdwh4IQUHICvqawzCad/YvkAzWQN0NcQL/NeIK6db/8AXm/7H7So2pB21Rxk3SOTQQRHW9/Xm++L9te9bw89N+KP4FLIQKbGcUqY8choG1EmsOZTkj5suvI8td2eZfYC7aypnbi7qMTy6yIoHWuy9352d2WbfwBRWUn0opuLo+kcpLEvpC7iKb86jcx5C9dbzPOTc6V71vR+cm55/wDwVKIVYRfW9H5c3Pyfqo/KPCWxUlZLHJMHx0872nX5DZzY3OabF1jpAVkURlf3hiHqlT0T0FN1KnSVlNJJUyzSOD2gHXpGaC0HYYQFYcrMLbDQ100b5mvjpp3td1TMbObG4tNi+2yFX9Q3vKXjG+4FbMudrcS9TqeicpGG+fnJD6mrdcg1+S75TYa48mSS1tgOdcgbgsFdFTdS3vMcnsVyVYCEIQKus22xjimf4saZ1H3OPgN9gSxrNtsY4pn+LGmdR9zj4DfYEG5CEIF3jm38HqkHSzpiJd45t/B6pB0s6YiASh1UtuMN4lvTlN5KHVS24w3iW9OVJw317QbyEIVYLHI3bGf1mq9+RM5LHI3bGf1mq9+RM5ALXUdo/gu9i2LXUdo/gu9iCg6i/eQ4LPYmEl7qL95Dgs9iYSBfarmxhvrTuicrpg3cIeCFS9VzYw31p3ROV0wbuEPBCBeakHbVHGTdI5NBK/Ug7ao4ybpHJnucACToA+4IPV45wGk6FQMqtWzDKPOZG/qmUfUhILAf5pu1HJnHcSnxjLXG8ed1PTQuEQcDrcAIaNmxmndv+EtG4guWUNSw5TwEOaQI6S5DgQLSEm58HgUrWytdlA4tII1im0ggj6/hCVNBkBV02INopDGJ3xNLbPJjBmuxue4N8B2bA8queSOT9RR4o6nqXRukzInXjc5zLOvbS5oN9B8Cn23OsHScXp/PRc4z9VicapvPRc6z9Umv/BjF793pPxzH/wCJZjUWxb0ml++Y/kVYOE47S+fh51n6qJyqxumdRVzGzxOc6lqA1olYXOJicAAAdJJOwluNRXFPSqf7pT/wtGJ6kWIwQTzuqoSIopJCAyS5DGlxAJ8OhBY9R3EYYKSRs8jInF7SBI4RuPYgXs5WPLXKKkdh2IMbPEXOpagACRpJJjcAAAdlKfIzIGsxGF0zKmOMBwFnRvedIv4CFKY7qQVcFLUzvrI3CKGV5aIXguDGlxaCX6L2spDXK79XXU8xSGCiYZpGsDiAM45tyBc2VkOV9D6RF+JLvC8jZMQoKZkc4h1t5cSYzLnZzQLWDm22F6NQ+o8OID+1P7yrJhHLKg9Ij+8/osTlpQekM/3foqENQ+Xw1/8A7X/9VmNQ9/p7v7YfuoOeTEopMRxiZjg6PWWnOF7WbTMB3fAVe6XLegDGAzt7Vv1X+LgpZUGTXU9Ri9EZS+0Dm65mBp+cp2uvmXOxnePwKbp9RMFrT1bJpaD3FnhHCQXY5dYf54fgk+FYnLzD/Pf7H/CqkNRJnhrJubjCzGonF4auf8MQ/Kg0VWMQ1GORSQuzmilhBNiNIkmJ0HcIVu/8QaDzh/A79FQqLJVlDjEdO2R8gdTxuzn5ucM58rbDNAFux/8AVcGVGC4Hh92zV9S+QfwojDJNceBwDLM+0QgZR1QqHy3fgKV+qRlVSyYnQzh9mMiGcXAj+MXbHh0Jcz4rNUzazh8c5v2rbioqDunMY0DkGjxrql1OqqKppYa75t04DrBwklDS/M7I6QHcpUlrhfy8fTFHlhQysbIydma4XFzY23kLjwrU7w6CGOFsOcGCwc9xc86Sbk6PH4kKsqtkbtjP6zVe/ImcljkbtjP6zVe/ImcgFrqO0fwXexbFrqO0fwXexBQdRfvIcFnsTCS91F+8hwWexW3H8qqOiZrlXOyIeAON3u4EYu53ICgqeq5sYb607onK2UuIRQUkcs0jI2NYLue4MYN9x0JO5TaqMGKVNLBTxPbHFKX65IQ1zzmllhGL2Gm9yb7gXuUOpdieKVzn5+t0jWwhj5Xl7QNaZn6zCDfts7yQTfSgg8C1Wo8PE4hi16Rz5c0uOZCAXkgn6zt7RvrWG5R5QH64gJ8N6aiGn/u2+2VZdR7IWiMkj5omzPY54BkGcwZriLiM9jfRfTeyeAaBoCBUZKf6fKKHNfWvNS/yBeKnB3gc5/KQNxNGioIoWNihYyNjdhrGhjBvNGhb0IE9lJ9KKbi6PpHKSxL6Qu4im/Oo3KT6UU3F0fSOUliX0hdxFN+dSMt8tYM9CEKsBRGV/eGIeqVPRPUuojK/vDEPVKnonoKdqG95S8Y33ArZlztbiXqdT0TlU9Q3vKXjG+4FbMudrcS9TqeicpGG+zZE6lveY5PYrkqbqW95jk9iuSrAQhCBV1m22McUz/FjTOo+5x8BvsCV2JTNbimNPcQGthaSTsACljJJXFlF/qEpoWCKhiM7w0DXJLxwAgeBvbv/ANu+gcUkgaC5xAAFySbAAeEnwJeZV6uWG0mcyEmqlHgiI1oH+ac6Pw5yVzMOyjx8hzy8QE3BfenowPAWsA+ct4wHHdTDyU1AKCnzX1bjVSD6pvHTg8AG7uU2PiQVfI/LKfFcSdUSsYx2tiNjWXADQXubdxOk3edOjeC78lf9OrRmyYjNnHQdahNm7z5iLn7IG+rFiVJHFjlNHExrGNo4AGsaGMA16fQGjQEykEdgmTtJRs1qlhZE3RfMbYut4XO2XHdJKWWqltxhvEt6cpvJQ6qW3GG8S3pypOG+vaDeQhCrBY5G7Yz+s1XvyJnJYZHvAxCoJNgKiqJJ0AAPk0krsyr1cMMpM5kTjVSj6sJGtA/zT9r+HOO4gYaqeV+qVhtA17JpgZbEa1H87Ne2wWjQz7RCTVXl3lBjT3Q0bHsjJsW0942gf1aknxbrQfErBk3/AKdwG67iM1zYnWoTYXtfs5nC53gOVBScE1RsTELKDDmFrnAC8cZmqXWFux0ENG8L7qsmAahGIVb+qMTmMWcbuBd1RVu4TiS1vKSdxXrUQoo2UZLGNaXBpcQ0BztHhdslMlAnMr8gqHDWYcKWOznVJD5HOL5XgRuNi47AuAbAAaNhNbBu4Q8EKlarmxhvrTuicrrg3cIeCEC81IO2qOMm6RyaCV+pB21Rxk3SOTQQCEIQJ7KT6UU3F0fSOUliX0hdxFN+dRuUn0opuLo+kcpLEvpC7iKb86kZb5awZ6EIVYCiMr+8MQ9Uqeiepe6h8r3DqCv9Uqeiegp+ob3lLxjfcCtmXO1uJep1PROVS1EXBtHLnaPnG7Oj6gVpy5nb8m4iM4d6VPhHmnKRhvs2Rupb3mOT2K5JRZOapmHYdRgTyZ0mi0UQ1yXY8P1WfaIVUxjVnxfEXmnw2F0QdsCJpmqSPGZLWYN0AW8arB35RZYUNC3Oq52R6LhpOdK7gxtu479rJQ5T/wCoeWQmLDYM25sJJRnyknQMyEaAd8u3lz5O6gNZUu1/E5zHnG7mh2v1LvHnSG7Wnd7LeTeyYyBw/DwOpoGh9tMjvnJz4/nDpG8LDcQJ3JSGsqG4o2uMjaiWnlDzK0iQZ8PYEs0W7EtsNGi2wmNkdqP4ZSNjlMevy2adcns+xIB7CPtW6fDYndURWbbYxxTP8aNM6j7nHwG+wINwCEIQLvHNv4PVIOlnTES7xzb+D1SDpZ0xEAlDqpbcYbxLenKbyUOqltxhvEt6cqThvr2g3kIQqwQGMQSzUuJNLHa6977sY0yODtfBc1obcmxv9ypFDkxMwgmiqnndpZi37s3SnRkbtjP6zVe/Imcg+fKTKrHI2Njip6tjGiwayicxg3mtiAC3OyqyhIPzNfa2n/pZR+RP1a6jtH8F3sQfOmT+O4qIwKKCq1vR3GGQs3NIFlKjGcoz/Br+bkH/AArvqLj/AKIcFnsTCsg+eq2rxR8tJ1fHUMYJTmmYODS7NOgX8Nrqw4/NjevkUkVU6HMizTG4iM/NtzrdkPrXVj1XNjDfWndE5XTBu4Q8EIEBgVVismf1HBNoLs7WyI9N+yv2Q03upoU2Uh/g1XLO39xWPUg7ao4ybpHJoIEcMMyjP8Co5aiP91ejA8oz/Am5aqH91PBCD5zqjiTaxlJJERUuEZAMkbnWeSGfOhxA038OhTeS1FVRYq5lW0tlzIjYvbJ2Jvm9k0keA+FSGUn0opuLo+kcpLEvpC7iKb86jUx5EoM5H48b/NDlqY/iQMicdP8ADZy1DP1TrQqySwyDxvyIufH6LXXZGYxDFLM8RBscb3utNd2axpcbDN0mwKdqiMr+8MQ9UqeiegTmTGC4lXxulgMWaCAdckc06RfYDSvcrdTjFxSTSOkgDI2OfIGSvL3MY0lwF4xfRptfTZXHUN7yl4xvuBWzLna3EvU6nonKQ1yipondTzUVhqRHUVMmcwEl0bbtJFuxGfv7NraBu3DvwfAqalj1qmiZE3xMaG33XHZcd03Krmpb3mOT2K5KshCEIFXWbbYxxTP8WNM6j7nHwG+wJY1m22McUz/FjTOo+5x8BvsCDchCEC7xzb+D1SDpZ0xEu8c2/g9Ug6WdMRAJQ6qW3GG8S3pym8lDqpbcYbxLenKk4b69oN5CEKsFjkbtjP6zVe/ImcljkbtjP6zVe/ImcgFrqO0fwXexbFrqO0fwXexBQdRfvIcFnsTCS91F+8hwWexMJAvtVzYw31p3ROV0wbuEPBCpeq5sYb607onK6YN3CHghAvNSDtqjjJukcmglfqQdtUcZN0jk0EAhCECeyk+lFNxdH0jlJYl9IXcRTfnUblJ9KKbi6PpHKSxL6Qu4im/OpGW+WsGehCFWAojK/vDEPVKnonqXURlf3hiHqlT0T0FO1De8peMb7gVsy52txL1Op6Jyqeob3lLxjfcCtmXO1uJep1PROUjDfZsidS3vMcnsVyVN1Le8xyexXJVgIQhAq6zbbGOKZ/ixpnUfc4+A32BLGs22xjimf4saZ1H3OPgN9gQbkIQgXeObfweqQdLOmIl3jm38HqkHSzpiIBKHVS24w3iW9OU3kodVLbjDeJb05UnDfXtBvIQhVgscjdsZ/War35EzkscjdsZ/War35EzkAtdR2j+C72LYtdR2j+C72IKDqL95Dgs9iYSXuov3kOCz2JhIF9qubGG+tO6JyumDdwh4IVL1XNjDfWndE5XTBu4Q8EIF5qQdtUcZN0jk0EodTXGoKbql8z835yawALnu+cdoawaSpjFtUiZ920zBEPLfZ8vIwdg3lzt5Fpfq7EIoWl8z2sb43ODRvC+ydwKnYtqltF20sed/PKCxm+I9DncuaqNUVD5Ha5I5z3+U9xc7eBOwNwWCwUtr4irlkkrG4g+Q6+0MAIawMAYS5vYW8Z8a68CxKWfF3SSuzna3CL5oboF7aBo8K5F7klto7gRewpBywnDlxiHnhzUf6I6+cQ88Oaj/AEUE7ZKEWoTvXziHnhzUf6LRXZWVs0UsL5RmSMex1o4wc17S11jbQbEqJQhUN+TuJT0MZip5CGkgnOYx5uBbZzVuyhyxrn0tVG+UFroJWka0wXDmEEXto0LiXFjPe9RxUnulQn1aMIxmenoKd0Dg0ueQexa+4DQRsjQsuvnEPPDmo/0XBHtfScY73AuFVIjxO9fOIeeHNR/ojr5xDzw5qP8ARQSEWodOC18s1ViksjrvMJu4Na3YgaB2IFtgBSTMtq8AASiwAHco/ByKGyW7vifFO6ELFEiE7184h54c1H+iOvnEPPDmo/0UEhFqHdhOLzT4sySZwc4QRgHNa3QHyEaAPGSu4Zc4h54c1H+iicl4XfKLH2OaYmgOt2JLXPuM7YuLj71ZKPI6ONofVSCwt2LXZjL+IyGxcdwZvKjPjlgyyxJ7sxkmc7xNhY479gNA3ToXmJ5LVVRJHXVctpIGDNa1rDcB+fZ9hYafETyK30FC7NzKaERs8qRpjbviLt3nhZu+VJ0+AMuHSkyuBBGdYRNI2C2Idjo8ZuR41Uv8SiEIRCxyN2xn9ZqvfkTOSxyN2xn9ZqvfkTOQC11HaP4LvYti01kgbHIXEABrrkmwGjZJOwgoeov3kOCz2JhJPan+VbaOiY3W3PkLW2B+bYNGy5xF/uB5EYtlRV1NxJJmsP8ADjvHHvO05z+U23EWkrqqYrBI+ghZI1z2VLi4NOdm/NuHZEaAbnY2VrxvKiqbanjfrbGsZpYLSuzmhxvIdjZ+rY7qpVcLSUgGga6dwdqVYcf7ueBF0bVFiPUXHE1os0ADcFuU+M7qzQhRoIQhAL3JLbR3Ai9hXi9yS20dwIvYVYTlh47ZKEO2ShRQhCEAuLGe96jipPdK7VxYz3vUcVJ7pQTce19JxjvcC4V3R7X0nGO9wLhVlIwEIQBpAGknYA0k7gA0kqKyyW7vifFO6ELAlTGS+TNQ2eqMrHRsmjs1xAJF4wzS29wbjYNlZMPwWlidaNjp5WnToEjmndOiOI7+ad9Vm1Vw7J6omsWszWn677sbyC13cgtuqw0uS9LCW68TK87DM0m/Bgbdzhv3G8rRFhEz9MrxGPJiOdIeFMRo+y0H+ZSVHh0UQIjaG32TsvcfG550uO6SVUtE0+HzvAAAgYNi4a+W25G05jOUu4KkaPBooyH2Ln+W858m7YntBuNAG4u5CIEIQgEIQgWORu2M/rNV78iYtfiUMLc+Z7WN8bnAXPiHjO4NKU2GGs6sq+pgGuFRU2cS0kDXHi4DtA5QV0z5LV0jjJJZ7z9Z8wc7eBOwNwaEWlgxbVLGltLHnf1JQWs32xaHO5c1U3EsVnqDeeRz9NwDojHBjHYg7tr7q7+s+s8lnOhHWfWeSznQo14hkKZ6z6zyWc6EdZ9Z5LOdCLcKviHdaTjT7pVgx/u54EXRtXDj2TtTC6lkkYM0TWJa4PsS02vbYGjZVgxPJuplk1xjWlpZHa7w06GNB0ciM36riFM9Z9Z5LOdCOs+s8lnOhGrhDIUz1n1nks50I6z6zyWc6ELhDL3JLbR3Ai9hUx1n1nks50LjwPCZoMVAlbbOjiLSDnNIGcDZ24QkMzLidslCmjkhV+SznQvOs+s8lnOhGrhDIUz1n1nks50I6z6zyWc6ELhDLixnveo4qT3SrN1n1nks50LixnI+s6nqOwafmpNAkDnGzToA8J3ES2Ue19JxjvcC5Kene92ZG1z3eJozjvnxDdOhWHJqggkoYDO6zWPv2+YHEtAsTsneBBVqoKJ+aGU8IiZ5UjTG3fEIs9x4WZvlEtVaDIp57Kd4YBpLWkOfb+Z57Fv+7fVhwqgjboo4c6+gyXzWHfqHXLxwA4bynIMn49DpSZnDT2dtbB/liHYjfIJ3VKKpaHiwEu0zvLv5GXii3jY5z+U2PkqUhgaxoYxoa0bAaA1o3gNAWxCIEIQgEIQgEIQgEIQgUlRlJUxyTsY8BrZ6gD5uMmwmk0XLblYddtZ5wc1F8KEIDrtrPODmovhR121nnBzUXwoQgOu2s84Oai+FHXbWecHNRfChCAOVlX5wc1F8KOu2s84Oai+FCEB121nnBzUXwo67azzg5qL4UIQHXbWecHNRfCjrtrPODmovhQhAddtZ5wc1F8KOuyr84Oai+FCEB121nnBzUXwo67azzg5qL4UIQHXbWecHNRfCjrtrPODmovhQhAddtZ5wc1F8K8OVtZY/ODYP8OL4V6hAxcnKCPWoZ80GR8YJebuf2Q0hpPajcFgplCEAhCEAhCEAhCEAhCEAhCEAhCEH/9k="/>
          <p:cNvSpPr>
            <a:spLocks noChangeAspect="1" noChangeArrowheads="1"/>
          </p:cNvSpPr>
          <p:nvPr/>
        </p:nvSpPr>
        <p:spPr bwMode="auto">
          <a:xfrm>
            <a:off x="1587501" y="-901700"/>
            <a:ext cx="2466975" cy="1857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5201654" y="2897625"/>
            <a:ext cx="1752600" cy="1524000"/>
            <a:chOff x="7086600" y="3124200"/>
            <a:chExt cx="1752600" cy="1524000"/>
          </a:xfrm>
        </p:grpSpPr>
        <p:pic>
          <p:nvPicPr>
            <p:cNvPr id="2063" name="Picture 15" descr="App Store Icon Pillo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70" t="8554" r="8190" b="11220"/>
            <a:stretch/>
          </p:blipFill>
          <p:spPr bwMode="auto">
            <a:xfrm>
              <a:off x="7320173" y="3220468"/>
              <a:ext cx="1290427" cy="123923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086600" y="3124200"/>
              <a:ext cx="1752600" cy="1524000"/>
              <a:chOff x="7086600" y="3124200"/>
              <a:chExt cx="1219200" cy="1384272"/>
            </a:xfrm>
          </p:grpSpPr>
          <p:cxnSp>
            <p:nvCxnSpPr>
              <p:cNvPr id="7" name="Straight Connector 6"/>
              <p:cNvCxnSpPr/>
              <p:nvPr/>
            </p:nvCxnSpPr>
            <p:spPr>
              <a:xfrm>
                <a:off x="7391400" y="3124200"/>
                <a:ext cx="0" cy="13842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96200" y="3124200"/>
                <a:ext cx="0" cy="13842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001000" y="3124200"/>
                <a:ext cx="0" cy="13842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05800" y="3124200"/>
                <a:ext cx="0" cy="13842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86600" y="3124200"/>
                <a:ext cx="0" cy="13842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86600" y="3816336"/>
                <a:ext cx="1219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7086600" y="3124200"/>
              <a:ext cx="175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086600" y="4648200"/>
              <a:ext cx="175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65" name="Picture 17" descr="C:\Users\ratul\AppData\Local\Microsoft\Windows\Temporary Internet Files\Content.IE5\BM6VAGTD\MC90005614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1284" y="2765275"/>
            <a:ext cx="2145830" cy="186094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p:cNvSpPr txBox="1">
            <a:spLocks/>
          </p:cNvSpPr>
          <p:nvPr/>
        </p:nvSpPr>
        <p:spPr>
          <a:xfrm>
            <a:off x="4706354" y="4925016"/>
            <a:ext cx="2743200" cy="11206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rgbClr val="002060"/>
                </a:solidFill>
              </a:rPr>
              <a:t>Apps as security principals</a:t>
            </a:r>
          </a:p>
        </p:txBody>
      </p:sp>
      <p:sp>
        <p:nvSpPr>
          <p:cNvPr id="39" name="Content Placeholder 2"/>
          <p:cNvSpPr txBox="1">
            <a:spLocks/>
          </p:cNvSpPr>
          <p:nvPr/>
        </p:nvSpPr>
        <p:spPr>
          <a:xfrm>
            <a:off x="8377513" y="4925016"/>
            <a:ext cx="3133371" cy="11048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rgbClr val="002060"/>
                </a:solidFill>
              </a:rPr>
              <a:t>Easy-to-understand settings</a:t>
            </a:r>
          </a:p>
        </p:txBody>
      </p:sp>
      <p:sp>
        <p:nvSpPr>
          <p:cNvPr id="22" name="Content Placeholder 2"/>
          <p:cNvSpPr txBox="1">
            <a:spLocks/>
          </p:cNvSpPr>
          <p:nvPr/>
        </p:nvSpPr>
        <p:spPr>
          <a:xfrm>
            <a:off x="650504" y="4925016"/>
            <a:ext cx="2469157" cy="9937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smtClean="0">
                <a:solidFill>
                  <a:srgbClr val="002060"/>
                </a:solidFill>
              </a:rPr>
              <a:t>Time-based </a:t>
            </a:r>
            <a:br>
              <a:rPr lang="en-US" sz="2800" b="1" dirty="0" smtClean="0">
                <a:solidFill>
                  <a:srgbClr val="002060"/>
                </a:solidFill>
              </a:rPr>
            </a:br>
            <a:r>
              <a:rPr lang="en-US" sz="2800" b="1" dirty="0" smtClean="0">
                <a:solidFill>
                  <a:srgbClr val="002060"/>
                </a:solidFill>
              </a:rPr>
              <a:t>access control</a:t>
            </a:r>
            <a:endParaRPr lang="en-US" sz="2800" b="1" dirty="0">
              <a:solidFill>
                <a:srgbClr val="002060"/>
              </a:solidFill>
            </a:endParaRPr>
          </a:p>
        </p:txBody>
      </p:sp>
      <p:sp>
        <p:nvSpPr>
          <p:cNvPr id="23" name="TextBox 22"/>
          <p:cNvSpPr txBox="1"/>
          <p:nvPr/>
        </p:nvSpPr>
        <p:spPr>
          <a:xfrm>
            <a:off x="4898573" y="6172194"/>
            <a:ext cx="7244379" cy="646331"/>
          </a:xfrm>
          <a:prstGeom prst="rect">
            <a:avLst/>
          </a:prstGeom>
          <a:noFill/>
        </p:spPr>
        <p:txBody>
          <a:bodyPr wrap="square" rtlCol="0">
            <a:spAutoFit/>
          </a:bodyPr>
          <a:lstStyle/>
          <a:p>
            <a:pPr algn="r"/>
            <a:r>
              <a:rPr lang="en-US" dirty="0">
                <a:solidFill>
                  <a:schemeClr val="tx1">
                    <a:lumMod val="65000"/>
                    <a:lumOff val="35000"/>
                  </a:schemeClr>
                </a:solidFill>
              </a:rPr>
              <a:t>[Home automation in the wild: Challenges and opportunities, CHI 2011</a:t>
            </a:r>
            <a:r>
              <a:rPr lang="en-US" dirty="0" smtClean="0">
                <a:solidFill>
                  <a:schemeClr val="tx1">
                    <a:lumMod val="65000"/>
                    <a:lumOff val="35000"/>
                  </a:schemeClr>
                </a:solidFill>
              </a:rPr>
              <a:t>]</a:t>
            </a:r>
          </a:p>
          <a:p>
            <a:pPr algn="r"/>
            <a:r>
              <a:rPr lang="en-US" dirty="0" smtClean="0">
                <a:solidFill>
                  <a:schemeClr val="tx1">
                    <a:lumMod val="65000"/>
                    <a:lumOff val="35000"/>
                  </a:schemeClr>
                </a:solidFill>
              </a:rPr>
              <a:t>[An operating system for the home, NSDI 2012]</a:t>
            </a:r>
            <a:endParaRPr lang="en-US" dirty="0">
              <a:solidFill>
                <a:schemeClr val="tx1">
                  <a:lumMod val="65000"/>
                  <a:lumOff val="35000"/>
                </a:schemeClr>
              </a:solidFill>
            </a:endParaRPr>
          </a:p>
        </p:txBody>
      </p:sp>
    </p:spTree>
    <p:extLst>
      <p:ext uri="{BB962C8B-B14F-4D97-AF65-F5344CB8AC3E}">
        <p14:creationId xmlns:p14="http://schemas.microsoft.com/office/powerpoint/2010/main" val="1110303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data sharing</a:t>
            </a:r>
            <a:endParaRPr lang="en-US" dirty="0"/>
          </a:p>
        </p:txBody>
      </p:sp>
      <p:sp>
        <p:nvSpPr>
          <p:cNvPr id="7" name="Content Placeholder 6"/>
          <p:cNvSpPr>
            <a:spLocks noGrp="1"/>
          </p:cNvSpPr>
          <p:nvPr>
            <p:ph idx="1"/>
          </p:nvPr>
        </p:nvSpPr>
        <p:spPr>
          <a:xfrm>
            <a:off x="609600" y="1613850"/>
            <a:ext cx="10972800" cy="719918"/>
          </a:xfrm>
        </p:spPr>
        <p:txBody>
          <a:bodyPr>
            <a:normAutofit/>
          </a:bodyPr>
          <a:lstStyle/>
          <a:p>
            <a:pPr marL="0" indent="0" algn="ctr">
              <a:buNone/>
            </a:pPr>
            <a:r>
              <a:rPr lang="en-US" b="1" dirty="0" smtClean="0">
                <a:solidFill>
                  <a:schemeClr val="tx1">
                    <a:lumMod val="65000"/>
                    <a:lumOff val="35000"/>
                  </a:schemeClr>
                </a:solidFill>
              </a:rPr>
              <a:t>How to enable applications that require data sharing?</a:t>
            </a:r>
            <a:endParaRPr lang="en-US" b="1" dirty="0">
              <a:solidFill>
                <a:schemeClr val="tx1">
                  <a:lumMod val="65000"/>
                  <a:lumOff val="35000"/>
                </a:schemeClr>
              </a:solidFill>
            </a:endParaRPr>
          </a:p>
        </p:txBody>
      </p:sp>
      <p:sp>
        <p:nvSpPr>
          <p:cNvPr id="4" name="TextBox 3"/>
          <p:cNvSpPr txBox="1"/>
          <p:nvPr/>
        </p:nvSpPr>
        <p:spPr>
          <a:xfrm>
            <a:off x="1670875" y="6400800"/>
            <a:ext cx="10450286" cy="369332"/>
          </a:xfrm>
          <a:prstGeom prst="rect">
            <a:avLst/>
          </a:prstGeom>
          <a:noFill/>
        </p:spPr>
        <p:txBody>
          <a:bodyPr wrap="square" rtlCol="0">
            <a:spAutoFit/>
          </a:bodyPr>
          <a:lstStyle/>
          <a:p>
            <a:pPr algn="r"/>
            <a:r>
              <a:rPr lang="en-US" dirty="0">
                <a:solidFill>
                  <a:schemeClr val="bg1">
                    <a:lumMod val="50000"/>
                  </a:schemeClr>
                </a:solidFill>
              </a:rPr>
              <a:t>[Digital Neighborhood Watch: Investigating the Sharing of Camera Data Amongst </a:t>
            </a:r>
            <a:r>
              <a:rPr lang="en-US" dirty="0" smtClean="0">
                <a:solidFill>
                  <a:schemeClr val="bg1">
                    <a:lumMod val="50000"/>
                  </a:schemeClr>
                </a:solidFill>
              </a:rPr>
              <a:t>Neighbors, CSCW 2013]</a:t>
            </a:r>
            <a:endParaRPr lang="en-US" dirty="0">
              <a:solidFill>
                <a:schemeClr val="bg1">
                  <a:lumMod val="50000"/>
                </a:schemeClr>
              </a:solidFill>
            </a:endParaRPr>
          </a:p>
        </p:txBody>
      </p:sp>
      <p:pic>
        <p:nvPicPr>
          <p:cNvPr id="8" name="Picture 7" descr="http://www.kabircares.org/wp-content/uploads/2010/09/NeighborhoodWat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8331"/>
            <a:ext cx="1607273" cy="23811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2216873" y="3124022"/>
            <a:ext cx="47173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200" dirty="0" smtClean="0"/>
              <a:t>+</a:t>
            </a:r>
            <a:endParaRPr lang="en-US" sz="1600" dirty="0"/>
          </a:p>
        </p:txBody>
      </p:sp>
      <p:pic>
        <p:nvPicPr>
          <p:cNvPr id="10" name="Picture 9" descr="http://foscam.me/images/fi8918w.foscam.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8610" y="2996059"/>
            <a:ext cx="1208330" cy="152334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623248" y="5204466"/>
            <a:ext cx="2966153" cy="86570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smtClean="0">
                <a:solidFill>
                  <a:srgbClr val="002060"/>
                </a:solidFill>
              </a:rPr>
              <a:t>Digital neighborhood watch</a:t>
            </a:r>
            <a:endParaRPr lang="en-US" sz="2800" b="1" dirty="0">
              <a:solidFill>
                <a:srgbClr val="002060"/>
              </a:solidFill>
            </a:endParaRPr>
          </a:p>
        </p:txBody>
      </p:sp>
      <p:sp>
        <p:nvSpPr>
          <p:cNvPr id="12" name="TextBox 11"/>
          <p:cNvSpPr txBox="1"/>
          <p:nvPr/>
        </p:nvSpPr>
        <p:spPr>
          <a:xfrm>
            <a:off x="4735772" y="2748331"/>
            <a:ext cx="7137779" cy="2554545"/>
          </a:xfrm>
          <a:prstGeom prst="rect">
            <a:avLst/>
          </a:prstGeom>
          <a:noFill/>
          <a:ln>
            <a:noFill/>
          </a:ln>
        </p:spPr>
        <p:txBody>
          <a:bodyPr wrap="square" rtlCol="0">
            <a:spAutoFit/>
          </a:bodyPr>
          <a:lstStyle/>
          <a:p>
            <a:pPr marL="457200" indent="-457200">
              <a:buFont typeface="Arial" panose="020B0604020202020204" pitchFamily="34" charset="0"/>
              <a:buChar char="•"/>
            </a:pPr>
            <a:r>
              <a:rPr lang="en-US" sz="3200" dirty="0" smtClean="0">
                <a:solidFill>
                  <a:srgbClr val="002060"/>
                </a:solidFill>
              </a:rPr>
              <a:t>Trust is more important than proximity</a:t>
            </a:r>
            <a:br>
              <a:rPr lang="en-US" sz="3200" dirty="0" smtClean="0">
                <a:solidFill>
                  <a:srgbClr val="002060"/>
                </a:solidFill>
              </a:rPr>
            </a:br>
            <a:endParaRPr lang="en-US" sz="3200" dirty="0" smtClean="0">
              <a:solidFill>
                <a:srgbClr val="002060"/>
              </a:solidFill>
            </a:endParaRPr>
          </a:p>
          <a:p>
            <a:pPr marL="457200" indent="-457200">
              <a:buFont typeface="Arial" panose="020B0604020202020204" pitchFamily="34" charset="0"/>
              <a:buChar char="•"/>
            </a:pPr>
            <a:r>
              <a:rPr lang="en-US" sz="3200" dirty="0" smtClean="0">
                <a:solidFill>
                  <a:srgbClr val="002060"/>
                </a:solidFill>
              </a:rPr>
              <a:t>Reluctance to share field of view</a:t>
            </a:r>
            <a:br>
              <a:rPr lang="en-US" sz="3200" dirty="0" smtClean="0">
                <a:solidFill>
                  <a:srgbClr val="002060"/>
                </a:solidFill>
              </a:rPr>
            </a:br>
            <a:endParaRPr lang="en-US" sz="3200" dirty="0" smtClean="0">
              <a:solidFill>
                <a:srgbClr val="002060"/>
              </a:solidFill>
            </a:endParaRPr>
          </a:p>
          <a:p>
            <a:pPr marL="457200" indent="-457200">
              <a:buFont typeface="Arial" panose="020B0604020202020204" pitchFamily="34" charset="0"/>
              <a:buChar char="•"/>
            </a:pPr>
            <a:r>
              <a:rPr lang="en-US" sz="3200" dirty="0" smtClean="0">
                <a:solidFill>
                  <a:srgbClr val="002060"/>
                </a:solidFill>
              </a:rPr>
              <a:t>Reason for sharing needed</a:t>
            </a:r>
          </a:p>
        </p:txBody>
      </p:sp>
    </p:spTree>
    <p:extLst>
      <p:ext uri="{BB962C8B-B14F-4D97-AF65-F5344CB8AC3E}">
        <p14:creationId xmlns:p14="http://schemas.microsoft.com/office/powerpoint/2010/main" val="273500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8101754" y="2615956"/>
            <a:ext cx="3771800" cy="216076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Secure </a:t>
            </a:r>
            <a:r>
              <a:rPr lang="en-US" dirty="0" smtClean="0"/>
              <a:t>management of device data</a:t>
            </a:r>
            <a:endParaRPr lang="en-US" dirty="0"/>
          </a:p>
        </p:txBody>
      </p:sp>
      <p:sp>
        <p:nvSpPr>
          <p:cNvPr id="4" name="Content Placeholder 6"/>
          <p:cNvSpPr>
            <a:spLocks noGrp="1"/>
          </p:cNvSpPr>
          <p:nvPr>
            <p:ph idx="1"/>
          </p:nvPr>
        </p:nvSpPr>
        <p:spPr>
          <a:xfrm>
            <a:off x="409433" y="1569302"/>
            <a:ext cx="11395879" cy="750817"/>
          </a:xfrm>
        </p:spPr>
        <p:txBody>
          <a:bodyPr>
            <a:normAutofit/>
          </a:bodyPr>
          <a:lstStyle/>
          <a:p>
            <a:pPr marL="0" indent="0" algn="ctr">
              <a:buNone/>
            </a:pPr>
            <a:r>
              <a:rPr lang="en-US" b="1" dirty="0" smtClean="0">
                <a:solidFill>
                  <a:schemeClr val="tx1">
                    <a:lumMod val="65000"/>
                    <a:lumOff val="35000"/>
                  </a:schemeClr>
                </a:solidFill>
              </a:rPr>
              <a:t>How should data from connected devices be stored and accessed?</a:t>
            </a:r>
            <a:endParaRPr lang="en-US" b="1" dirty="0">
              <a:solidFill>
                <a:schemeClr val="tx1">
                  <a:lumMod val="65000"/>
                  <a:lumOff val="3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262" y="2772210"/>
            <a:ext cx="2778229" cy="2171361"/>
          </a:xfrm>
          <a:prstGeom prst="rect">
            <a:avLst/>
          </a:prstGeom>
        </p:spPr>
      </p:pic>
      <p:sp>
        <p:nvSpPr>
          <p:cNvPr id="7" name="Content Placeholder 2"/>
          <p:cNvSpPr txBox="1">
            <a:spLocks/>
          </p:cNvSpPr>
          <p:nvPr/>
        </p:nvSpPr>
        <p:spPr>
          <a:xfrm>
            <a:off x="8638632" y="5148395"/>
            <a:ext cx="3452934" cy="11206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002060"/>
                </a:solidFill>
              </a:rPr>
              <a:t>Lack of trust in cloud</a:t>
            </a:r>
            <a:endParaRPr lang="en-US" b="1" dirty="0">
              <a:solidFill>
                <a:srgbClr val="002060"/>
              </a:solidFill>
            </a:endParaRPr>
          </a:p>
        </p:txBody>
      </p:sp>
      <p:sp>
        <p:nvSpPr>
          <p:cNvPr id="8" name="Content Placeholder 2"/>
          <p:cNvSpPr txBox="1">
            <a:spLocks/>
          </p:cNvSpPr>
          <p:nvPr/>
        </p:nvSpPr>
        <p:spPr>
          <a:xfrm>
            <a:off x="4397490" y="5148395"/>
            <a:ext cx="3447772" cy="9937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solidFill>
                  <a:srgbClr val="002060"/>
                </a:solidFill>
              </a:rPr>
              <a:t>Different preferences</a:t>
            </a:r>
            <a:endParaRPr lang="en-US" b="1" dirty="0">
              <a:solidFill>
                <a:srgbClr val="002060"/>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863" t="5692" r="4097" b="8867"/>
          <a:stretch/>
        </p:blipFill>
        <p:spPr>
          <a:xfrm>
            <a:off x="8638632" y="2996485"/>
            <a:ext cx="2661717" cy="11285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956" y="3163670"/>
            <a:ext cx="1026193" cy="10261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44" y="3150022"/>
            <a:ext cx="1226427" cy="122642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847" y="3124997"/>
            <a:ext cx="1448931" cy="144893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328" y="3154565"/>
            <a:ext cx="1665021" cy="166502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807" y="3170485"/>
            <a:ext cx="1873192" cy="1873192"/>
          </a:xfrm>
          <a:prstGeom prst="rect">
            <a:avLst/>
          </a:prstGeom>
        </p:spPr>
      </p:pic>
      <p:sp>
        <p:nvSpPr>
          <p:cNvPr id="16" name="Content Placeholder 2"/>
          <p:cNvSpPr txBox="1">
            <a:spLocks/>
          </p:cNvSpPr>
          <p:nvPr/>
        </p:nvSpPr>
        <p:spPr>
          <a:xfrm>
            <a:off x="272956" y="5148395"/>
            <a:ext cx="3447772" cy="9937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solidFill>
                  <a:srgbClr val="002060"/>
                </a:solidFill>
              </a:rPr>
              <a:t>Time series data</a:t>
            </a:r>
            <a:endParaRPr lang="en-US" b="1" dirty="0">
              <a:solidFill>
                <a:srgbClr val="002060"/>
              </a:solidFill>
            </a:endParaRPr>
          </a:p>
        </p:txBody>
      </p:sp>
    </p:spTree>
    <p:extLst>
      <p:ext uri="{BB962C8B-B14F-4D97-AF65-F5344CB8AC3E}">
        <p14:creationId xmlns:p14="http://schemas.microsoft.com/office/powerpoint/2010/main" val="608964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open problems</a:t>
            </a:r>
            <a:endParaRPr lang="en-US" dirty="0"/>
          </a:p>
        </p:txBody>
      </p:sp>
      <p:sp>
        <p:nvSpPr>
          <p:cNvPr id="3" name="Content Placeholder 2"/>
          <p:cNvSpPr>
            <a:spLocks noGrp="1"/>
          </p:cNvSpPr>
          <p:nvPr>
            <p:ph idx="1"/>
          </p:nvPr>
        </p:nvSpPr>
        <p:spPr>
          <a:xfrm>
            <a:off x="418529" y="4696637"/>
            <a:ext cx="3316226" cy="967408"/>
          </a:xfrm>
        </p:spPr>
        <p:txBody>
          <a:bodyPr>
            <a:noAutofit/>
          </a:bodyPr>
          <a:lstStyle/>
          <a:p>
            <a:pPr marL="0" indent="0" algn="ctr">
              <a:buNone/>
            </a:pPr>
            <a:r>
              <a:rPr lang="en-US" dirty="0" smtClean="0">
                <a:solidFill>
                  <a:srgbClr val="002060"/>
                </a:solidFill>
              </a:rPr>
              <a:t>Detecting information leaks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946" y="2209289"/>
            <a:ext cx="1827886" cy="1484071"/>
          </a:xfrm>
          <a:prstGeom prst="rect">
            <a:avLst/>
          </a:prstGeom>
        </p:spPr>
      </p:pic>
      <p:pic>
        <p:nvPicPr>
          <p:cNvPr id="7" name="Picture 15" descr="App Store Icon Pillo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70" t="8554" r="8190" b="11220"/>
          <a:stretch/>
        </p:blipFill>
        <p:spPr bwMode="auto">
          <a:xfrm>
            <a:off x="6445585" y="3601901"/>
            <a:ext cx="932062" cy="8950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3192" y="2250285"/>
            <a:ext cx="1137186" cy="1290103"/>
          </a:xfrm>
          <a:prstGeom prst="rect">
            <a:avLst/>
          </a:prstGeom>
        </p:spPr>
      </p:pic>
      <p:sp>
        <p:nvSpPr>
          <p:cNvPr id="10" name="Oval 9"/>
          <p:cNvSpPr/>
          <p:nvPr/>
        </p:nvSpPr>
        <p:spPr>
          <a:xfrm>
            <a:off x="1089089" y="1975965"/>
            <a:ext cx="2103120" cy="1935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498466" flipH="1">
            <a:off x="1707758" y="3411213"/>
            <a:ext cx="896263" cy="896263"/>
          </a:xfrm>
          <a:prstGeom prst="rect">
            <a:avLst/>
          </a:prstGeom>
        </p:spPr>
      </p:pic>
      <p:pic>
        <p:nvPicPr>
          <p:cNvPr id="12" name="Picture 11"/>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715866" y="2089646"/>
            <a:ext cx="1544846" cy="1655193"/>
          </a:xfrm>
          <a:prstGeom prst="rect">
            <a:avLst/>
          </a:prstGeom>
        </p:spPr>
      </p:pic>
      <p:sp>
        <p:nvSpPr>
          <p:cNvPr id="13" name="Content Placeholder 2"/>
          <p:cNvSpPr txBox="1">
            <a:spLocks/>
          </p:cNvSpPr>
          <p:nvPr/>
        </p:nvSpPr>
        <p:spPr>
          <a:xfrm>
            <a:off x="4673924" y="4696637"/>
            <a:ext cx="2855974" cy="11297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rgbClr val="002060"/>
                </a:solidFill>
              </a:rPr>
              <a:t>Finer-grained sharing</a:t>
            </a:r>
            <a:endParaRPr lang="en-US" dirty="0">
              <a:solidFill>
                <a:srgbClr val="002060"/>
              </a:solidFill>
            </a:endParaRPr>
          </a:p>
        </p:txBody>
      </p:sp>
      <p:sp>
        <p:nvSpPr>
          <p:cNvPr id="14" name="Content Placeholder 2"/>
          <p:cNvSpPr txBox="1">
            <a:spLocks/>
          </p:cNvSpPr>
          <p:nvPr/>
        </p:nvSpPr>
        <p:spPr>
          <a:xfrm>
            <a:off x="9147778" y="4696637"/>
            <a:ext cx="2587022" cy="12178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rgbClr val="002060"/>
                </a:solidFill>
              </a:rPr>
              <a:t>Secure devices</a:t>
            </a:r>
            <a:endParaRPr lang="en-US" dirty="0">
              <a:solidFill>
                <a:srgbClr val="002060"/>
              </a:solidFill>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2075" y="2204566"/>
            <a:ext cx="2203435" cy="2118360"/>
          </a:xfrm>
          <a:prstGeom prst="rect">
            <a:avLst/>
          </a:prstGeom>
        </p:spPr>
      </p:pic>
    </p:spTree>
    <p:extLst>
      <p:ext uri="{BB962C8B-B14F-4D97-AF65-F5344CB8AC3E}">
        <p14:creationId xmlns:p14="http://schemas.microsoft.com/office/powerpoint/2010/main" val="4194762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09600" y="1600201"/>
            <a:ext cx="10972800" cy="2721042"/>
          </a:xfrm>
        </p:spPr>
        <p:txBody>
          <a:bodyPr>
            <a:normAutofit/>
          </a:bodyPr>
          <a:lstStyle/>
          <a:p>
            <a:pPr marL="0" indent="0">
              <a:buNone/>
            </a:pPr>
            <a:r>
              <a:rPr lang="en-US" dirty="0"/>
              <a:t>R</a:t>
            </a:r>
            <a:r>
              <a:rPr lang="en-US" dirty="0" smtClean="0"/>
              <a:t>esearch on connected devices in homes can make a real impact</a:t>
            </a:r>
            <a:endParaRPr lang="en-US" sz="400" dirty="0" smtClean="0"/>
          </a:p>
          <a:p>
            <a:pPr marL="0" indent="0">
              <a:buNone/>
            </a:pPr>
            <a:endParaRPr lang="en-US" dirty="0" smtClean="0"/>
          </a:p>
          <a:p>
            <a:pPr marL="0" indent="0">
              <a:buNone/>
            </a:pPr>
            <a:r>
              <a:rPr lang="en-US" dirty="0" err="1" smtClean="0"/>
              <a:t>LoT</a:t>
            </a:r>
            <a:r>
              <a:rPr lang="en-US" dirty="0" smtClean="0"/>
              <a:t> </a:t>
            </a:r>
            <a:r>
              <a:rPr lang="en-US" dirty="0" smtClean="0"/>
              <a:t>lowers barrier for </a:t>
            </a:r>
            <a:r>
              <a:rPr lang="en-US" dirty="0" smtClean="0"/>
              <a:t>experimental work  in this domain</a:t>
            </a:r>
            <a:endParaRPr lang="en-US"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557" r="6054" b="25083"/>
          <a:stretch/>
        </p:blipFill>
        <p:spPr>
          <a:xfrm>
            <a:off x="3875964" y="4189858"/>
            <a:ext cx="4476466" cy="1865881"/>
          </a:xfrm>
          <a:prstGeom prst="rect">
            <a:avLst/>
          </a:prstGeom>
        </p:spPr>
      </p:pic>
      <p:sp>
        <p:nvSpPr>
          <p:cNvPr id="5" name="TextBox 4"/>
          <p:cNvSpPr txBox="1"/>
          <p:nvPr/>
        </p:nvSpPr>
        <p:spPr>
          <a:xfrm>
            <a:off x="3568987" y="6096840"/>
            <a:ext cx="5068003" cy="369332"/>
          </a:xfrm>
          <a:prstGeom prst="rect">
            <a:avLst/>
          </a:prstGeom>
          <a:noFill/>
        </p:spPr>
        <p:txBody>
          <a:bodyPr wrap="square" rtlCol="0">
            <a:spAutoFit/>
          </a:bodyPr>
          <a:lstStyle/>
          <a:p>
            <a:pPr algn="ctr"/>
            <a:r>
              <a:rPr lang="en-US" dirty="0" smtClean="0">
                <a:hlinkClick r:id="rId4"/>
              </a:rPr>
              <a:t>lab-of-things.com</a:t>
            </a:r>
            <a:r>
              <a:rPr lang="en-US" dirty="0" smtClean="0"/>
              <a:t>         </a:t>
            </a:r>
            <a:r>
              <a:rPr lang="en-US" dirty="0" smtClean="0">
                <a:hlinkClick r:id="rId5"/>
              </a:rPr>
              <a:t>labofthings.codeplex.com</a:t>
            </a:r>
            <a:endParaRPr lang="en-US" dirty="0" smtClean="0"/>
          </a:p>
        </p:txBody>
      </p:sp>
      <p:sp>
        <p:nvSpPr>
          <p:cNvPr id="6" name="Explosion 1 5"/>
          <p:cNvSpPr/>
          <p:nvPr/>
        </p:nvSpPr>
        <p:spPr>
          <a:xfrm>
            <a:off x="2175641" y="4110119"/>
            <a:ext cx="2252663" cy="2171387"/>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rPr>
              <a:t>Try it today!</a:t>
            </a:r>
            <a:endParaRPr lang="en-US" sz="2800" dirty="0">
              <a:solidFill>
                <a:srgbClr val="002060"/>
              </a:solidFill>
            </a:endParaRPr>
          </a:p>
        </p:txBody>
      </p:sp>
    </p:spTree>
    <p:extLst>
      <p:ext uri="{BB962C8B-B14F-4D97-AF65-F5344CB8AC3E}">
        <p14:creationId xmlns:p14="http://schemas.microsoft.com/office/powerpoint/2010/main" val="3802048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Connected devices will soon be EVERYWHERE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486" y="1676399"/>
            <a:ext cx="8789381" cy="463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796" y="6002711"/>
            <a:ext cx="4876800" cy="307777"/>
          </a:xfrm>
          <a:prstGeom prst="rect">
            <a:avLst/>
          </a:prstGeom>
          <a:noFill/>
        </p:spPr>
        <p:txBody>
          <a:bodyPr wrap="square" rtlCol="0">
            <a:spAutoFit/>
          </a:bodyPr>
          <a:lstStyle/>
          <a:p>
            <a:r>
              <a:rPr lang="en-US" sz="1400" dirty="0"/>
              <a:t>http://blogs.cisco.com/news/the-internet-of-things-infographic/</a:t>
            </a:r>
          </a:p>
        </p:txBody>
      </p:sp>
    </p:spTree>
    <p:extLst>
      <p:ext uri="{BB962C8B-B14F-4D97-AF65-F5344CB8AC3E}">
        <p14:creationId xmlns:p14="http://schemas.microsoft.com/office/powerpoint/2010/main" val="39991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Including your home</a:t>
            </a:r>
            <a:endParaRPr lang="en-US" dirty="0"/>
          </a:p>
        </p:txBody>
      </p:sp>
      <p:sp>
        <p:nvSpPr>
          <p:cNvPr id="3" name="Content Placeholder 2"/>
          <p:cNvSpPr>
            <a:spLocks noGrp="1"/>
          </p:cNvSpPr>
          <p:nvPr>
            <p:ph idx="1"/>
          </p:nvPr>
        </p:nvSpPr>
        <p:spPr/>
        <p:txBody>
          <a:bodyPr>
            <a:normAutofit/>
          </a:bodyPr>
          <a:lstStyle/>
          <a:p>
            <a:pPr marL="0" indent="0">
              <a:buNone/>
            </a:pPr>
            <a:r>
              <a:rPr lang="en-US" dirty="0"/>
              <a:t>I</a:t>
            </a:r>
            <a:r>
              <a:rPr lang="en-US" dirty="0" smtClean="0"/>
              <a:t>nexpensive</a:t>
            </a:r>
          </a:p>
          <a:p>
            <a:pPr marL="0" indent="0">
              <a:buNone/>
            </a:pPr>
            <a:endParaRPr lang="en-US" dirty="0" smtClean="0"/>
          </a:p>
          <a:p>
            <a:pPr marL="0" indent="0">
              <a:buNone/>
            </a:pPr>
            <a:r>
              <a:rPr lang="en-US" dirty="0" smtClean="0"/>
              <a:t>Need </a:t>
            </a:r>
            <a:r>
              <a:rPr lang="en-US" dirty="0"/>
              <a:t>“no new wires”</a:t>
            </a:r>
          </a:p>
          <a:p>
            <a:pPr lvl="1"/>
            <a:r>
              <a:rPr lang="en-US" dirty="0" smtClean="0"/>
              <a:t>Use regular voltage or batteries</a:t>
            </a:r>
          </a:p>
          <a:p>
            <a:pPr lvl="1"/>
            <a:r>
              <a:rPr lang="en-US" dirty="0"/>
              <a:t>Wireless </a:t>
            </a:r>
            <a:r>
              <a:rPr lang="en-US" dirty="0" smtClean="0"/>
              <a:t>communication</a:t>
            </a:r>
            <a:endParaRPr lang="en-US" dirty="0"/>
          </a:p>
          <a:p>
            <a:pPr marL="0" indent="0">
              <a:buNone/>
            </a:pPr>
            <a:endParaRPr lang="en-US" dirty="0" smtClean="0"/>
          </a:p>
          <a:p>
            <a:pPr marL="0" indent="0">
              <a:buNone/>
            </a:pPr>
            <a:r>
              <a:rPr lang="en-US" dirty="0" smtClean="0"/>
              <a:t>Use maturing, reliable standards</a:t>
            </a:r>
          </a:p>
          <a:p>
            <a:pPr lvl="1"/>
            <a:r>
              <a:rPr lang="en-US" dirty="0" smtClean="0"/>
              <a:t>Z-Wave, </a:t>
            </a:r>
            <a:r>
              <a:rPr lang="en-US" dirty="0" err="1" smtClean="0"/>
              <a:t>ZigBee</a:t>
            </a:r>
            <a:r>
              <a:rPr lang="en-US" dirty="0" smtClean="0"/>
              <a:t>, </a:t>
            </a:r>
            <a:r>
              <a:rPr lang="en-US" dirty="0" err="1" smtClean="0"/>
              <a:t>Powerline</a:t>
            </a:r>
            <a:endParaRPr lang="en-US" dirty="0" smtClean="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700" y="1676400"/>
            <a:ext cx="6286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1665872"/>
            <a:ext cx="409575" cy="58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3100" y="4393800"/>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25" y="2628900"/>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3443" y="34290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5950" y="3429001"/>
            <a:ext cx="6286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0225" y="2667000"/>
            <a:ext cx="80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http://www.z-wave.com/modules/Products/images/products/2gig_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8550" y="5395124"/>
            <a:ext cx="854050" cy="62467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z-wave.com/modules/Products/images/products/aeon_energy_illuminato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6775" y="4329900"/>
            <a:ext cx="895350" cy="7140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aeon-labs.com/site/storage/products/images/medium/DoorWindowsSensor_126045840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25016" y="5414148"/>
            <a:ext cx="666719" cy="52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39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586549" y="3264697"/>
            <a:ext cx="916765" cy="1295429"/>
          </a:xfrm>
          <a:prstGeom prst="rect">
            <a:avLst/>
          </a:prstGeom>
          <a:ln>
            <a:noFill/>
          </a:ln>
          <a:effectLst>
            <a:softEdge rad="112500"/>
          </a:effectLst>
        </p:spPr>
      </p:pic>
      <p:pic>
        <p:nvPicPr>
          <p:cNvPr id="14" name="Picture 13"/>
          <p:cNvPicPr>
            <a:picLocks noChangeAspect="1"/>
          </p:cNvPicPr>
          <p:nvPr/>
        </p:nvPicPr>
        <p:blipFill>
          <a:blip r:embed="rId4"/>
          <a:stretch>
            <a:fillRect/>
          </a:stretch>
        </p:blipFill>
        <p:spPr>
          <a:xfrm>
            <a:off x="7305139" y="432564"/>
            <a:ext cx="3146967" cy="2565680"/>
          </a:xfrm>
          <a:prstGeom prst="rect">
            <a:avLst/>
          </a:prstGeom>
        </p:spPr>
      </p:pic>
      <p:pic>
        <p:nvPicPr>
          <p:cNvPr id="15" name="Picture 14"/>
          <p:cNvPicPr>
            <a:picLocks noChangeAspect="1"/>
          </p:cNvPicPr>
          <p:nvPr/>
        </p:nvPicPr>
        <p:blipFill>
          <a:blip r:embed="rId5"/>
          <a:stretch>
            <a:fillRect/>
          </a:stretch>
        </p:blipFill>
        <p:spPr>
          <a:xfrm>
            <a:off x="672882" y="4617256"/>
            <a:ext cx="6143625" cy="660400"/>
          </a:xfrm>
          <a:prstGeom prst="rect">
            <a:avLst/>
          </a:prstGeom>
        </p:spPr>
      </p:pic>
      <p:pic>
        <p:nvPicPr>
          <p:cNvPr id="1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29556" r="45850" b="57403"/>
          <a:stretch/>
        </p:blipFill>
        <p:spPr bwMode="auto">
          <a:xfrm>
            <a:off x="659435" y="1954270"/>
            <a:ext cx="5075261" cy="111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748" t="31872" r="5035" b="44686"/>
          <a:stretch/>
        </p:blipFill>
        <p:spPr bwMode="auto">
          <a:xfrm>
            <a:off x="1129610" y="451026"/>
            <a:ext cx="5530590" cy="1264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2517" t="56102" r="19091" b="30667"/>
          <a:stretch/>
        </p:blipFill>
        <p:spPr bwMode="auto">
          <a:xfrm>
            <a:off x="5359911" y="3424767"/>
            <a:ext cx="6310808" cy="96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78" t="40589" r="40323" b="48467"/>
          <a:stretch/>
        </p:blipFill>
        <p:spPr bwMode="auto">
          <a:xfrm>
            <a:off x="4972437" y="5240879"/>
            <a:ext cx="6663583" cy="112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895391"/>
      </p:ext>
    </p:extLst>
  </p:cSld>
  <p:clrMapOvr>
    <a:masterClrMapping/>
  </p:clrMapOvr>
  <mc:AlternateContent xmlns:mc="http://schemas.openxmlformats.org/markup-compatibility/2006" xmlns:p14="http://schemas.microsoft.com/office/powerpoint/2010/main">
    <mc:Choice Requires="p14">
      <p:transition spd="slow" p14:dur="2000" advTm="30283"/>
    </mc:Choice>
    <mc:Fallback xmlns="">
      <p:transition spd="slow" advTm="3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51"/>
                                        </p:tgtEl>
                                        <p:attrNameLst>
                                          <p:attrName>style.visibility</p:attrName>
                                        </p:attrNameLst>
                                      </p:cBhvr>
                                      <p:to>
                                        <p:strVal val="visible"/>
                                      </p:to>
                                    </p:set>
                                    <p:anim calcmode="lin" valueType="num">
                                      <p:cBhvr>
                                        <p:cTn id="31" dur="500" fill="hold"/>
                                        <p:tgtEl>
                                          <p:spTgt spid="2051"/>
                                        </p:tgtEl>
                                        <p:attrNameLst>
                                          <p:attrName>ppt_w</p:attrName>
                                        </p:attrNameLst>
                                      </p:cBhvr>
                                      <p:tavLst>
                                        <p:tav tm="0">
                                          <p:val>
                                            <p:fltVal val="0"/>
                                          </p:val>
                                        </p:tav>
                                        <p:tav tm="100000">
                                          <p:val>
                                            <p:strVal val="#ppt_w"/>
                                          </p:val>
                                        </p:tav>
                                      </p:tavLst>
                                    </p:anim>
                                    <p:anim calcmode="lin" valueType="num">
                                      <p:cBhvr>
                                        <p:cTn id="32" dur="500" fill="hold"/>
                                        <p:tgtEl>
                                          <p:spTgt spid="2051"/>
                                        </p:tgtEl>
                                        <p:attrNameLst>
                                          <p:attrName>ppt_h</p:attrName>
                                        </p:attrNameLst>
                                      </p:cBhvr>
                                      <p:tavLst>
                                        <p:tav tm="0">
                                          <p:val>
                                            <p:fltVal val="0"/>
                                          </p:val>
                                        </p:tav>
                                        <p:tav tm="100000">
                                          <p:val>
                                            <p:strVal val="#ppt_h"/>
                                          </p:val>
                                        </p:tav>
                                      </p:tavLst>
                                    </p:anim>
                                    <p:animEffect transition="in" filter="fade">
                                      <p:cBhvr>
                                        <p:cTn id="33" dur="500"/>
                                        <p:tgtEl>
                                          <p:spTgt spid="205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p:cTn id="43" dur="500" fill="hold"/>
                                        <p:tgtEl>
                                          <p:spTgt spid="3074"/>
                                        </p:tgtEl>
                                        <p:attrNameLst>
                                          <p:attrName>ppt_w</p:attrName>
                                        </p:attrNameLst>
                                      </p:cBhvr>
                                      <p:tavLst>
                                        <p:tav tm="0">
                                          <p:val>
                                            <p:fltVal val="0"/>
                                          </p:val>
                                        </p:tav>
                                        <p:tav tm="100000">
                                          <p:val>
                                            <p:strVal val="#ppt_w"/>
                                          </p:val>
                                        </p:tav>
                                      </p:tavLst>
                                    </p:anim>
                                    <p:anim calcmode="lin" valueType="num">
                                      <p:cBhvr>
                                        <p:cTn id="44" dur="500" fill="hold"/>
                                        <p:tgtEl>
                                          <p:spTgt spid="3074"/>
                                        </p:tgtEl>
                                        <p:attrNameLst>
                                          <p:attrName>ppt_h</p:attrName>
                                        </p:attrNameLst>
                                      </p:cBhvr>
                                      <p:tavLst>
                                        <p:tav tm="0">
                                          <p:val>
                                            <p:fltVal val="0"/>
                                          </p:val>
                                        </p:tav>
                                        <p:tav tm="100000">
                                          <p:val>
                                            <p:strVal val="#ppt_h"/>
                                          </p:val>
                                        </p:tav>
                                      </p:tavLst>
                                    </p:anim>
                                    <p:animEffect transition="in" filter="fade">
                                      <p:cBhvr>
                                        <p:cTn id="4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882346" y="1643060"/>
            <a:ext cx="4427281" cy="3228978"/>
          </a:xfrm>
        </p:spPr>
      </p:pic>
      <p:sp>
        <p:nvSpPr>
          <p:cNvPr id="3" name="TextBox 2"/>
          <p:cNvSpPr txBox="1"/>
          <p:nvPr/>
        </p:nvSpPr>
        <p:spPr>
          <a:xfrm rot="19209941">
            <a:off x="4315122" y="2750456"/>
            <a:ext cx="3390272" cy="707886"/>
          </a:xfrm>
          <a:prstGeom prst="rect">
            <a:avLst/>
          </a:prstGeom>
          <a:noFill/>
        </p:spPr>
        <p:txBody>
          <a:bodyPr wrap="square" rtlCol="0">
            <a:spAutoFit/>
          </a:bodyPr>
          <a:lstStyle/>
          <a:p>
            <a:pPr algn="ctr"/>
            <a:r>
              <a:rPr lang="en-US" sz="4000" b="1" dirty="0">
                <a:solidFill>
                  <a:srgbClr val="C00000"/>
                </a:solidFill>
              </a:rPr>
              <a:t>O</a:t>
            </a:r>
            <a:r>
              <a:rPr lang="en-US" sz="4000" b="1" dirty="0" smtClean="0">
                <a:solidFill>
                  <a:srgbClr val="C00000"/>
                </a:solidFill>
              </a:rPr>
              <a:t>pportunity</a:t>
            </a:r>
            <a:endParaRPr lang="en-US" sz="4000" b="1" dirty="0">
              <a:solidFill>
                <a:srgbClr val="C00000"/>
              </a:solidFill>
            </a:endParaRPr>
          </a:p>
        </p:txBody>
      </p:sp>
    </p:spTree>
    <p:extLst>
      <p:ext uri="{BB962C8B-B14F-4D97-AF65-F5344CB8AC3E}">
        <p14:creationId xmlns:p14="http://schemas.microsoft.com/office/powerpoint/2010/main" val="2895877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Challenges in conducting experimental work</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706" y="2355164"/>
            <a:ext cx="2627434" cy="2244129"/>
          </a:xfrm>
          <a:prstGeom prst="rect">
            <a:avLst/>
          </a:prstGeom>
        </p:spPr>
      </p:pic>
      <p:pic>
        <p:nvPicPr>
          <p:cNvPr id="11" name="Picture 10" descr="PlanetLab node distrib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344" y="2579107"/>
            <a:ext cx="3549056" cy="20201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p:cNvGraphicFramePr>
            <a:graphicFrameLocks noGrp="1"/>
          </p:cNvGraphicFramePr>
          <p:nvPr>
            <p:extLst>
              <p:ext uri="{D42A27DB-BD31-4B8C-83A1-F6EECF244321}">
                <p14:modId xmlns:p14="http://schemas.microsoft.com/office/powerpoint/2010/main" val="465331875"/>
              </p:ext>
            </p:extLst>
          </p:nvPr>
        </p:nvGraphicFramePr>
        <p:xfrm>
          <a:off x="4678847" y="4804591"/>
          <a:ext cx="2133600" cy="944880"/>
        </p:xfrm>
        <a:graphic>
          <a:graphicData uri="http://schemas.openxmlformats.org/drawingml/2006/table">
            <a:tbl>
              <a:tblPr>
                <a:tableStyleId>{2D5ABB26-0587-4C30-8999-92F81FD0307C}</a:tableStyleId>
              </a:tblPr>
              <a:tblGrid>
                <a:gridCol w="2133600"/>
              </a:tblGrid>
              <a:tr h="370840">
                <a:tc>
                  <a:txBody>
                    <a:bodyPr/>
                    <a:lstStyle/>
                    <a:p>
                      <a:pPr algn="ctr"/>
                      <a:r>
                        <a:rPr lang="en-US" sz="2800" b="1" baseline="0" dirty="0" smtClean="0">
                          <a:solidFill>
                            <a:srgbClr val="002060"/>
                          </a:solidFill>
                        </a:rPr>
                        <a:t>Managing deployments</a:t>
                      </a:r>
                      <a:endParaRPr lang="en-US" sz="2800"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89655177"/>
              </p:ext>
            </p:extLst>
          </p:nvPr>
        </p:nvGraphicFramePr>
        <p:xfrm>
          <a:off x="608433" y="4835645"/>
          <a:ext cx="2951901" cy="518160"/>
        </p:xfrm>
        <a:graphic>
          <a:graphicData uri="http://schemas.openxmlformats.org/drawingml/2006/table">
            <a:tbl>
              <a:tblPr>
                <a:tableStyleId>{2D5ABB26-0587-4C30-8999-92F81FD0307C}</a:tableStyleId>
              </a:tblPr>
              <a:tblGrid>
                <a:gridCol w="2951901"/>
              </a:tblGrid>
              <a:tr h="370840">
                <a:tc>
                  <a:txBody>
                    <a:bodyPr/>
                    <a:lstStyle/>
                    <a:p>
                      <a:pPr algn="ctr"/>
                      <a:r>
                        <a:rPr lang="en-US" sz="2800" b="1" dirty="0" smtClean="0">
                          <a:solidFill>
                            <a:srgbClr val="002060"/>
                          </a:solidFill>
                        </a:rPr>
                        <a:t>Prototyping</a:t>
                      </a:r>
                      <a:endParaRPr lang="en-US" sz="2800"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402486943"/>
              </p:ext>
            </p:extLst>
          </p:nvPr>
        </p:nvGraphicFramePr>
        <p:xfrm>
          <a:off x="8625818" y="4805553"/>
          <a:ext cx="2629103" cy="944880"/>
        </p:xfrm>
        <a:graphic>
          <a:graphicData uri="http://schemas.openxmlformats.org/drawingml/2006/table">
            <a:tbl>
              <a:tblPr>
                <a:tableStyleId>{2D5ABB26-0587-4C30-8999-92F81FD0307C}</a:tableStyleId>
              </a:tblPr>
              <a:tblGrid>
                <a:gridCol w="2629103"/>
              </a:tblGrid>
              <a:tr h="152401">
                <a:tc>
                  <a:txBody>
                    <a:bodyPr/>
                    <a:lstStyle/>
                    <a:p>
                      <a:pPr algn="ctr"/>
                      <a:r>
                        <a:rPr lang="en-US" sz="2800" b="1" dirty="0" smtClean="0">
                          <a:solidFill>
                            <a:srgbClr val="002060"/>
                          </a:solidFill>
                        </a:rPr>
                        <a:t>Scaling and diversifying</a:t>
                      </a:r>
                      <a:endParaRPr lang="en-US" sz="2800"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272" y="2579107"/>
            <a:ext cx="2236833" cy="2105781"/>
          </a:xfrm>
          <a:prstGeom prst="rect">
            <a:avLst/>
          </a:prstGeom>
        </p:spPr>
      </p:pic>
    </p:spTree>
    <p:extLst>
      <p:ext uri="{BB962C8B-B14F-4D97-AF65-F5344CB8AC3E}">
        <p14:creationId xmlns:p14="http://schemas.microsoft.com/office/powerpoint/2010/main" val="4055194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848" y="1213344"/>
            <a:ext cx="5809130" cy="4465770"/>
          </a:xfrm>
          <a:prstGeom prst="rect">
            <a:avLst/>
          </a:prstGeom>
        </p:spPr>
      </p:pic>
    </p:spTree>
    <p:extLst>
      <p:ext uri="{BB962C8B-B14F-4D97-AF65-F5344CB8AC3E}">
        <p14:creationId xmlns:p14="http://schemas.microsoft.com/office/powerpoint/2010/main" val="3092832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oT-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0" y="0"/>
            <a:ext cx="12192003" cy="6858001"/>
          </a:xfrm>
          <a:prstGeom prst="rect">
            <a:avLst/>
          </a:prstGeom>
        </p:spPr>
      </p:pic>
    </p:spTree>
    <p:extLst>
      <p:ext uri="{BB962C8B-B14F-4D97-AF65-F5344CB8AC3E}">
        <p14:creationId xmlns:p14="http://schemas.microsoft.com/office/powerpoint/2010/main" val="370782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
                                      <p:cBhvr>
                                        <p:cTn id="6" dur="1640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end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6|2.7|25.3|3.6|17.8"/>
</p:tagLst>
</file>

<file path=ppt/tags/tag2.xml><?xml version="1.0" encoding="utf-8"?>
<p:tagLst xmlns:a="http://schemas.openxmlformats.org/drawingml/2006/main" xmlns:r="http://schemas.openxmlformats.org/officeDocument/2006/relationships" xmlns:p="http://schemas.openxmlformats.org/presentationml/2006/main">
  <p:tag name="TIMING" val="|13|15.3|20|22"/>
</p:tagLst>
</file>

<file path=ppt/tags/tag3.xml><?xml version="1.0" encoding="utf-8"?>
<p:tagLst xmlns:a="http://schemas.openxmlformats.org/drawingml/2006/main" xmlns:r="http://schemas.openxmlformats.org/officeDocument/2006/relationships" xmlns:p="http://schemas.openxmlformats.org/presentationml/2006/main">
  <p:tag name="TIMING" val="|5.4|31.7|16.9|6.4"/>
</p:tagLst>
</file>

<file path=ppt/tags/tag4.xml><?xml version="1.0" encoding="utf-8"?>
<p:tagLst xmlns:a="http://schemas.openxmlformats.org/drawingml/2006/main" xmlns:r="http://schemas.openxmlformats.org/officeDocument/2006/relationships" xmlns:p="http://schemas.openxmlformats.org/presentationml/2006/main">
  <p:tag name="TIMING" val="|13.2|4.1|10.1|4"/>
</p:tagLst>
</file>

<file path=ppt/theme/theme1.xml><?xml version="1.0" encoding="utf-8"?>
<a:theme xmlns:a="http://schemas.openxmlformats.org/drawingml/2006/main" name="homeos-nsdi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C00000"/>
          </a:solidFill>
          <a:headEnd type="none" w="med" len="med"/>
          <a:tailEnd type="arrow" w="med" len="med"/>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C0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3.xml><?xml version="1.0" encoding="utf-8"?>
<a:theme xmlns:a="http://schemas.openxmlformats.org/drawingml/2006/main" name="USCMG_template">
  <a:themeElements>
    <a:clrScheme name="8-00267_Jenna O'Connell">
      <a:dk1>
        <a:srgbClr val="000000"/>
      </a:dk1>
      <a:lt1>
        <a:srgbClr val="FFFFFF"/>
      </a:lt1>
      <a:dk2>
        <a:srgbClr val="050595"/>
      </a:dk2>
      <a:lt2>
        <a:srgbClr val="FFFF99"/>
      </a:lt2>
      <a:accent1>
        <a:srgbClr val="FFCC00"/>
      </a:accent1>
      <a:accent2>
        <a:srgbClr val="1E4986"/>
      </a:accent2>
      <a:accent3>
        <a:srgbClr val="DF8045"/>
      </a:accent3>
      <a:accent4>
        <a:srgbClr val="0F729D"/>
      </a:accent4>
      <a:accent5>
        <a:srgbClr val="FF9929"/>
      </a:accent5>
      <a:accent6>
        <a:srgbClr val="66CC33"/>
      </a:accent6>
      <a:hlink>
        <a:srgbClr val="3F8AEB"/>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4.xml><?xml version="1.0" encoding="utf-8"?>
<a:theme xmlns:a="http://schemas.openxmlformats.org/drawingml/2006/main" name="1_USCMG_template">
  <a:themeElements>
    <a:clrScheme name="8-00267_Jenna O'Connell">
      <a:dk1>
        <a:srgbClr val="000000"/>
      </a:dk1>
      <a:lt1>
        <a:srgbClr val="FFFFFF"/>
      </a:lt1>
      <a:dk2>
        <a:srgbClr val="050595"/>
      </a:dk2>
      <a:lt2>
        <a:srgbClr val="FFFF99"/>
      </a:lt2>
      <a:accent1>
        <a:srgbClr val="FFCC00"/>
      </a:accent1>
      <a:accent2>
        <a:srgbClr val="1E4986"/>
      </a:accent2>
      <a:accent3>
        <a:srgbClr val="DF8045"/>
      </a:accent3>
      <a:accent4>
        <a:srgbClr val="0F729D"/>
      </a:accent4>
      <a:accent5>
        <a:srgbClr val="FF9929"/>
      </a:accent5>
      <a:accent6>
        <a:srgbClr val="66CC33"/>
      </a:accent6>
      <a:hlink>
        <a:srgbClr val="3F8AEB"/>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5.xml><?xml version="1.0" encoding="utf-8"?>
<a:theme xmlns:a="http://schemas.openxmlformats.org/drawingml/2006/main" name="1_homeos-nsdi201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S_Faculty_Summit_2013_16x9_July-2013">
  <a:themeElements>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delorean-summerschool-jun13</Template>
  <TotalTime>5294</TotalTime>
  <Words>1615</Words>
  <Application>Microsoft Office PowerPoint</Application>
  <PresentationFormat>Widescreen</PresentationFormat>
  <Paragraphs>294</Paragraphs>
  <Slides>28</Slides>
  <Notes>21</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28</vt:i4>
      </vt:variant>
    </vt:vector>
  </HeadingPairs>
  <TitlesOfParts>
    <vt:vector size="43" baseType="lpstr">
      <vt:lpstr>Arial</vt:lpstr>
      <vt:lpstr>Calibri</vt:lpstr>
      <vt:lpstr>Consolas</vt:lpstr>
      <vt:lpstr>Segoe</vt:lpstr>
      <vt:lpstr>Segoe Light</vt:lpstr>
      <vt:lpstr>Segoe Semibold</vt:lpstr>
      <vt:lpstr>Segoe UI</vt:lpstr>
      <vt:lpstr>Segoe UI Light</vt:lpstr>
      <vt:lpstr>Wingdings</vt:lpstr>
      <vt:lpstr>homeos-nsdi2012</vt:lpstr>
      <vt:lpstr>Metro Template Colored Titles Segoe UI 16x9</vt:lpstr>
      <vt:lpstr>USCMG_template</vt:lpstr>
      <vt:lpstr>1_USCMG_template</vt:lpstr>
      <vt:lpstr>1_homeos-nsdi2012</vt:lpstr>
      <vt:lpstr>MS_Faculty_Summit_2013_16x9_July-2013</vt:lpstr>
      <vt:lpstr>Accelerating innovation in home technology</vt:lpstr>
      <vt:lpstr>Partners in crime</vt:lpstr>
      <vt:lpstr>Connected devices will soon be EVERYWHERE</vt:lpstr>
      <vt:lpstr>Including your home</vt:lpstr>
      <vt:lpstr>PowerPoint Presentation</vt:lpstr>
      <vt:lpstr>PowerPoint Presentation</vt:lpstr>
      <vt:lpstr>Challenges in conducting experimental work</vt:lpstr>
      <vt:lpstr>PowerPoint Presentation</vt:lpstr>
      <vt:lpstr>PowerPoint Presentation</vt:lpstr>
      <vt:lpstr>Problems with existing platforms</vt:lpstr>
      <vt:lpstr>Problems stem from existing abstractions</vt:lpstr>
      <vt:lpstr>PowerPoint Presentation</vt:lpstr>
      <vt:lpstr>Implementing the abstraction</vt:lpstr>
      <vt:lpstr>Home hub layering model</vt:lpstr>
      <vt:lpstr>PowerPoint Presentation</vt:lpstr>
      <vt:lpstr>PowerPoint Presentation</vt:lpstr>
      <vt:lpstr>PowerPoint Presentation</vt:lpstr>
      <vt:lpstr>PowerPoint Presentation</vt:lpstr>
      <vt:lpstr>PowerPoint Presentation</vt:lpstr>
      <vt:lpstr>Collaborate to scale and diversify</vt:lpstr>
      <vt:lpstr>Demo</vt:lpstr>
      <vt:lpstr>PowerPoint Presentation</vt:lpstr>
      <vt:lpstr>Example “3rd party” applications</vt:lpstr>
      <vt:lpstr>Management and access control</vt:lpstr>
      <vt:lpstr>Sensor data sharing</vt:lpstr>
      <vt:lpstr>Secure management of device data</vt:lpstr>
      <vt:lpstr>Example open problems</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Ratul Mahajan</dc:creator>
  <cp:lastModifiedBy>Ratul Mahajan</cp:lastModifiedBy>
  <cp:revision>99</cp:revision>
  <dcterms:created xsi:type="dcterms:W3CDTF">2013-07-19T05:34:13Z</dcterms:created>
  <dcterms:modified xsi:type="dcterms:W3CDTF">2013-07-24T09:48:52Z</dcterms:modified>
</cp:coreProperties>
</file>