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457" r:id="rId3"/>
    <p:sldId id="424" r:id="rId4"/>
    <p:sldId id="425" r:id="rId5"/>
    <p:sldId id="426" r:id="rId6"/>
    <p:sldId id="427" r:id="rId7"/>
    <p:sldId id="611" r:id="rId8"/>
    <p:sldId id="612" r:id="rId9"/>
    <p:sldId id="538" r:id="rId10"/>
    <p:sldId id="459" r:id="rId11"/>
    <p:sldId id="610" r:id="rId12"/>
    <p:sldId id="568" r:id="rId13"/>
    <p:sldId id="609" r:id="rId14"/>
    <p:sldId id="613" r:id="rId15"/>
    <p:sldId id="548" r:id="rId16"/>
    <p:sldId id="636" r:id="rId17"/>
    <p:sldId id="489" r:id="rId18"/>
    <p:sldId id="490" r:id="rId19"/>
    <p:sldId id="491" r:id="rId20"/>
    <p:sldId id="492" r:id="rId21"/>
    <p:sldId id="493" r:id="rId22"/>
    <p:sldId id="496" r:id="rId23"/>
    <p:sldId id="497" r:id="rId24"/>
    <p:sldId id="498" r:id="rId25"/>
    <p:sldId id="499" r:id="rId26"/>
    <p:sldId id="539" r:id="rId27"/>
    <p:sldId id="633" r:id="rId28"/>
    <p:sldId id="502" r:id="rId29"/>
    <p:sldId id="503" r:id="rId30"/>
    <p:sldId id="551" r:id="rId31"/>
    <p:sldId id="465" r:id="rId32"/>
    <p:sldId id="536" r:id="rId33"/>
    <p:sldId id="580" r:id="rId34"/>
    <p:sldId id="515" r:id="rId35"/>
    <p:sldId id="586" r:id="rId36"/>
    <p:sldId id="589" r:id="rId37"/>
    <p:sldId id="475" r:id="rId38"/>
    <p:sldId id="487" r:id="rId39"/>
    <p:sldId id="547" r:id="rId40"/>
    <p:sldId id="632" r:id="rId41"/>
    <p:sldId id="561" r:id="rId42"/>
    <p:sldId id="634" r:id="rId43"/>
    <p:sldId id="617" r:id="rId44"/>
    <p:sldId id="618" r:id="rId45"/>
    <p:sldId id="619" r:id="rId46"/>
    <p:sldId id="620" r:id="rId47"/>
    <p:sldId id="621" r:id="rId48"/>
    <p:sldId id="558" r:id="rId49"/>
    <p:sldId id="601" r:id="rId50"/>
    <p:sldId id="543" r:id="rId51"/>
    <p:sldId id="564" r:id="rId52"/>
    <p:sldId id="635" r:id="rId53"/>
    <p:sldId id="614" r:id="rId54"/>
    <p:sldId id="616" r:id="rId55"/>
    <p:sldId id="41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pos="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90" autoAdjust="0"/>
    <p:restoredTop sz="62346" autoAdjust="0"/>
  </p:normalViewPr>
  <p:slideViewPr>
    <p:cSldViewPr snapToGrid="0" snapToObjects="1" showGuides="1">
      <p:cViewPr varScale="1">
        <p:scale>
          <a:sx n="46" d="100"/>
          <a:sy n="46" d="100"/>
        </p:scale>
        <p:origin x="18" y="450"/>
      </p:cViewPr>
      <p:guideLst>
        <p:guide orient="horz" pos="2760"/>
        <p:guide pos="16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3C8B133B-7129-B940-8924-924EAF625885}" type="presOf" srcId="{81D4D88B-B331-F148-9AE3-D0DD610EE7C9}" destId="{CAA2EFA1-DFD0-C148-A3C1-55DAAF47657C}" srcOrd="0" destOrd="0" presId="urn:microsoft.com/office/officeart/2005/8/layout/pyramid1"/>
    <dgm:cxn modelId="{08979E3D-1EB5-BB48-AF41-C9FDAFD3512D}" type="presOf" srcId="{45DA8DD6-3D90-264E-8433-E7180728278A}" destId="{97DEE2CF-3AD0-3A49-8CFE-2EDDE10638AB}" srcOrd="1" destOrd="0" presId="urn:microsoft.com/office/officeart/2005/8/layout/pyramid1"/>
    <dgm:cxn modelId="{888FD23E-6D71-0544-93BE-AC4B4A8117ED}" type="presOf" srcId="{45DA8DD6-3D90-264E-8433-E7180728278A}" destId="{2B1BA11C-79C5-AC42-83AE-23BDF75E12BA}" srcOrd="0" destOrd="0" presId="urn:microsoft.com/office/officeart/2005/8/layout/pyramid1"/>
    <dgm:cxn modelId="{2E084A67-C424-D44B-9899-2C840DEC12B2}" type="presOf" srcId="{ED8E40B7-DA35-6C4E-AD3A-240B77BC1A87}" destId="{57B44D79-D6CE-0441-9130-9CB84D2221FB}" srcOrd="0" destOrd="0" presId="urn:microsoft.com/office/officeart/2005/8/layout/pyramid1"/>
    <dgm:cxn modelId="{E35D844A-3046-0541-993F-BAD7D1DA2609}" type="presOf" srcId="{9BE8E843-3279-B84D-9034-A2CCA671DA71}" destId="{9F153A85-B9F6-AB47-83A0-D9213F36D1E9}" srcOrd="1" destOrd="0" presId="urn:microsoft.com/office/officeart/2005/8/layout/pyramid1"/>
    <dgm:cxn modelId="{A462B270-62F7-0043-A64B-41035F1326D8}" type="presOf" srcId="{9BE8E843-3279-B84D-9034-A2CCA671DA71}" destId="{0BFB775A-494C-A846-8641-2449D4B29451}" srcOrd="0"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73497DC9-860B-954E-AD4B-76896059B1F9}" srcId="{ED8E40B7-DA35-6C4E-AD3A-240B77BC1A87}" destId="{9BE8E843-3279-B84D-9034-A2CCA671DA71}" srcOrd="1" destOrd="0" parTransId="{0E968655-79E8-7946-B614-DE01B9DFC85A}" sibTransId="{46ADCA77-0D90-C746-A9FA-5DC9164EA299}"/>
    <dgm:cxn modelId="{0975B2CE-5C1D-C549-B49A-6CB41F30C9D4}" type="presOf" srcId="{81D4D88B-B331-F148-9AE3-D0DD610EE7C9}" destId="{4E4B4975-AA49-8B48-BEFA-C57DB95F787F}" srcOrd="1" destOrd="0" presId="urn:microsoft.com/office/officeart/2005/8/layout/pyramid1"/>
    <dgm:cxn modelId="{91B76BCF-5728-654D-B5F9-6E2ECEECB36B}" srcId="{ED8E40B7-DA35-6C4E-AD3A-240B77BC1A87}" destId="{81D4D88B-B331-F148-9AE3-D0DD610EE7C9}" srcOrd="0" destOrd="0" parTransId="{1C9D8DEA-280C-A540-8F42-3065AE1413CD}" sibTransId="{749DF841-EDE9-9342-8FA3-30947EC6D2EF}"/>
    <dgm:cxn modelId="{852103B4-ECEC-8B44-9A25-202AC4966D0C}" type="presParOf" srcId="{57B44D79-D6CE-0441-9130-9CB84D2221FB}" destId="{275748B0-1124-6E48-A442-D87C5E85F61C}" srcOrd="0" destOrd="0" presId="urn:microsoft.com/office/officeart/2005/8/layout/pyramid1"/>
    <dgm:cxn modelId="{3307B7E3-F4F5-7845-A3DF-8988793B70E6}" type="presParOf" srcId="{275748B0-1124-6E48-A442-D87C5E85F61C}" destId="{CAA2EFA1-DFD0-C148-A3C1-55DAAF47657C}" srcOrd="0" destOrd="0" presId="urn:microsoft.com/office/officeart/2005/8/layout/pyramid1"/>
    <dgm:cxn modelId="{AF7FC3F1-879F-F941-AA0E-13454C2DEB21}" type="presParOf" srcId="{275748B0-1124-6E48-A442-D87C5E85F61C}" destId="{4E4B4975-AA49-8B48-BEFA-C57DB95F787F}" srcOrd="1" destOrd="0" presId="urn:microsoft.com/office/officeart/2005/8/layout/pyramid1"/>
    <dgm:cxn modelId="{DC406153-6841-AA40-9323-88FEADF5B1CC}" type="presParOf" srcId="{57B44D79-D6CE-0441-9130-9CB84D2221FB}" destId="{058E07FB-449B-EC4C-ADD9-AD5DA5EB2563}" srcOrd="1" destOrd="0" presId="urn:microsoft.com/office/officeart/2005/8/layout/pyramid1"/>
    <dgm:cxn modelId="{D17BC472-BE1B-3844-9CA9-03635F28489F}" type="presParOf" srcId="{058E07FB-449B-EC4C-ADD9-AD5DA5EB2563}" destId="{0BFB775A-494C-A846-8641-2449D4B29451}" srcOrd="0" destOrd="0" presId="urn:microsoft.com/office/officeart/2005/8/layout/pyramid1"/>
    <dgm:cxn modelId="{AAFDAAA7-2AB0-E54C-AB46-555346F84E3A}" type="presParOf" srcId="{058E07FB-449B-EC4C-ADD9-AD5DA5EB2563}" destId="{9F153A85-B9F6-AB47-83A0-D9213F36D1E9}" srcOrd="1" destOrd="0" presId="urn:microsoft.com/office/officeart/2005/8/layout/pyramid1"/>
    <dgm:cxn modelId="{576E4B9F-A3D3-1943-A9E7-B7131927D3F6}" type="presParOf" srcId="{57B44D79-D6CE-0441-9130-9CB84D2221FB}" destId="{06732CE2-0779-8041-A144-F00DFCD41884}" srcOrd="2" destOrd="0" presId="urn:microsoft.com/office/officeart/2005/8/layout/pyramid1"/>
    <dgm:cxn modelId="{06D27802-666C-C045-9F47-45FABF241966}" type="presParOf" srcId="{06732CE2-0779-8041-A144-F00DFCD41884}" destId="{2B1BA11C-79C5-AC42-83AE-23BDF75E12BA}" srcOrd="0" destOrd="0" presId="urn:microsoft.com/office/officeart/2005/8/layout/pyramid1"/>
    <dgm:cxn modelId="{748864EE-3364-9A4A-8943-8BAD55A35A6E}"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B2374814-B0AE-CE46-9418-1129BCFE0A42}" type="presOf" srcId="{45DA8DD6-3D90-264E-8433-E7180728278A}" destId="{97DEE2CF-3AD0-3A49-8CFE-2EDDE10638AB}" srcOrd="1" destOrd="0" presId="urn:microsoft.com/office/officeart/2005/8/layout/pyramid1"/>
    <dgm:cxn modelId="{12814E6E-87DE-234F-A807-B20F4E0A2609}" type="presOf" srcId="{ED8E40B7-DA35-6C4E-AD3A-240B77BC1A87}" destId="{57B44D79-D6CE-0441-9130-9CB84D2221FB}" srcOrd="0" destOrd="0" presId="urn:microsoft.com/office/officeart/2005/8/layout/pyramid1"/>
    <dgm:cxn modelId="{6447C775-2834-0744-9EF6-DAAC96ECEEBD}" type="presOf" srcId="{9BE8E843-3279-B84D-9034-A2CCA671DA71}" destId="{9F153A85-B9F6-AB47-83A0-D9213F36D1E9}" srcOrd="1"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C699DE7F-4F24-8E44-9FB5-546240D486FB}" type="presOf" srcId="{81D4D88B-B331-F148-9AE3-D0DD610EE7C9}" destId="{4E4B4975-AA49-8B48-BEFA-C57DB95F787F}" srcOrd="1" destOrd="0" presId="urn:microsoft.com/office/officeart/2005/8/layout/pyramid1"/>
    <dgm:cxn modelId="{DD9A0B81-4DB0-AB4C-BF81-BDA2FF36B55C}" type="presOf" srcId="{9BE8E843-3279-B84D-9034-A2CCA671DA71}" destId="{0BFB775A-494C-A846-8641-2449D4B29451}" srcOrd="0" destOrd="0" presId="urn:microsoft.com/office/officeart/2005/8/layout/pyramid1"/>
    <dgm:cxn modelId="{2C139A91-7C35-F14C-84D6-068E733F5A1F}" type="presOf" srcId="{45DA8DD6-3D90-264E-8433-E7180728278A}" destId="{2B1BA11C-79C5-AC42-83AE-23BDF75E12BA}" srcOrd="0" destOrd="0" presId="urn:microsoft.com/office/officeart/2005/8/layout/pyramid1"/>
    <dgm:cxn modelId="{14A58CBD-F8BE-BE4C-BF7F-87D6D4AD919F}" type="presOf" srcId="{81D4D88B-B331-F148-9AE3-D0DD610EE7C9}" destId="{CAA2EFA1-DFD0-C148-A3C1-55DAAF47657C}" srcOrd="0" destOrd="0" presId="urn:microsoft.com/office/officeart/2005/8/layout/pyramid1"/>
    <dgm:cxn modelId="{73497DC9-860B-954E-AD4B-76896059B1F9}" srcId="{ED8E40B7-DA35-6C4E-AD3A-240B77BC1A87}" destId="{9BE8E843-3279-B84D-9034-A2CCA671DA71}" srcOrd="1" destOrd="0" parTransId="{0E968655-79E8-7946-B614-DE01B9DFC85A}" sibTransId="{46ADCA77-0D90-C746-A9FA-5DC9164EA299}"/>
    <dgm:cxn modelId="{91B76BCF-5728-654D-B5F9-6E2ECEECB36B}" srcId="{ED8E40B7-DA35-6C4E-AD3A-240B77BC1A87}" destId="{81D4D88B-B331-F148-9AE3-D0DD610EE7C9}" srcOrd="0" destOrd="0" parTransId="{1C9D8DEA-280C-A540-8F42-3065AE1413CD}" sibTransId="{749DF841-EDE9-9342-8FA3-30947EC6D2EF}"/>
    <dgm:cxn modelId="{EFD3056D-8469-1B44-A7FD-0C463C518BD6}" type="presParOf" srcId="{57B44D79-D6CE-0441-9130-9CB84D2221FB}" destId="{275748B0-1124-6E48-A442-D87C5E85F61C}" srcOrd="0" destOrd="0" presId="urn:microsoft.com/office/officeart/2005/8/layout/pyramid1"/>
    <dgm:cxn modelId="{67B82032-26DC-514C-A10D-454D0FAB5FAB}" type="presParOf" srcId="{275748B0-1124-6E48-A442-D87C5E85F61C}" destId="{CAA2EFA1-DFD0-C148-A3C1-55DAAF47657C}" srcOrd="0" destOrd="0" presId="urn:microsoft.com/office/officeart/2005/8/layout/pyramid1"/>
    <dgm:cxn modelId="{80D32706-DE6F-B340-873F-EEB730B18E02}" type="presParOf" srcId="{275748B0-1124-6E48-A442-D87C5E85F61C}" destId="{4E4B4975-AA49-8B48-BEFA-C57DB95F787F}" srcOrd="1" destOrd="0" presId="urn:microsoft.com/office/officeart/2005/8/layout/pyramid1"/>
    <dgm:cxn modelId="{5DEDE041-C44B-A14F-BB85-DD99932B18B7}" type="presParOf" srcId="{57B44D79-D6CE-0441-9130-9CB84D2221FB}" destId="{058E07FB-449B-EC4C-ADD9-AD5DA5EB2563}" srcOrd="1" destOrd="0" presId="urn:microsoft.com/office/officeart/2005/8/layout/pyramid1"/>
    <dgm:cxn modelId="{9161A1E9-A9F8-F649-9882-158F0F287291}" type="presParOf" srcId="{058E07FB-449B-EC4C-ADD9-AD5DA5EB2563}" destId="{0BFB775A-494C-A846-8641-2449D4B29451}" srcOrd="0" destOrd="0" presId="urn:microsoft.com/office/officeart/2005/8/layout/pyramid1"/>
    <dgm:cxn modelId="{38E8FF41-5F6C-294A-B082-3927B8A2A323}" type="presParOf" srcId="{058E07FB-449B-EC4C-ADD9-AD5DA5EB2563}" destId="{9F153A85-B9F6-AB47-83A0-D9213F36D1E9}" srcOrd="1" destOrd="0" presId="urn:microsoft.com/office/officeart/2005/8/layout/pyramid1"/>
    <dgm:cxn modelId="{1E2BC82B-1C8C-154D-B384-8ADAE161E036}" type="presParOf" srcId="{57B44D79-D6CE-0441-9130-9CB84D2221FB}" destId="{06732CE2-0779-8041-A144-F00DFCD41884}" srcOrd="2" destOrd="0" presId="urn:microsoft.com/office/officeart/2005/8/layout/pyramid1"/>
    <dgm:cxn modelId="{9A36FD20-DF4B-AB43-AF24-999912635074}" type="presParOf" srcId="{06732CE2-0779-8041-A144-F00DFCD41884}" destId="{2B1BA11C-79C5-AC42-83AE-23BDF75E12BA}" srcOrd="0" destOrd="0" presId="urn:microsoft.com/office/officeart/2005/8/layout/pyramid1"/>
    <dgm:cxn modelId="{AE8ABFA6-E8CE-7B40-B6FE-D4E3C807FAD2}"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B2374814-B0AE-CE46-9418-1129BCFE0A42}" type="presOf" srcId="{45DA8DD6-3D90-264E-8433-E7180728278A}" destId="{97DEE2CF-3AD0-3A49-8CFE-2EDDE10638AB}" srcOrd="1" destOrd="0" presId="urn:microsoft.com/office/officeart/2005/8/layout/pyramid1"/>
    <dgm:cxn modelId="{12814E6E-87DE-234F-A807-B20F4E0A2609}" type="presOf" srcId="{ED8E40B7-DA35-6C4E-AD3A-240B77BC1A87}" destId="{57B44D79-D6CE-0441-9130-9CB84D2221FB}" srcOrd="0" destOrd="0" presId="urn:microsoft.com/office/officeart/2005/8/layout/pyramid1"/>
    <dgm:cxn modelId="{6447C775-2834-0744-9EF6-DAAC96ECEEBD}" type="presOf" srcId="{9BE8E843-3279-B84D-9034-A2CCA671DA71}" destId="{9F153A85-B9F6-AB47-83A0-D9213F36D1E9}" srcOrd="1"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C699DE7F-4F24-8E44-9FB5-546240D486FB}" type="presOf" srcId="{81D4D88B-B331-F148-9AE3-D0DD610EE7C9}" destId="{4E4B4975-AA49-8B48-BEFA-C57DB95F787F}" srcOrd="1" destOrd="0" presId="urn:microsoft.com/office/officeart/2005/8/layout/pyramid1"/>
    <dgm:cxn modelId="{DD9A0B81-4DB0-AB4C-BF81-BDA2FF36B55C}" type="presOf" srcId="{9BE8E843-3279-B84D-9034-A2CCA671DA71}" destId="{0BFB775A-494C-A846-8641-2449D4B29451}" srcOrd="0" destOrd="0" presId="urn:microsoft.com/office/officeart/2005/8/layout/pyramid1"/>
    <dgm:cxn modelId="{2C139A91-7C35-F14C-84D6-068E733F5A1F}" type="presOf" srcId="{45DA8DD6-3D90-264E-8433-E7180728278A}" destId="{2B1BA11C-79C5-AC42-83AE-23BDF75E12BA}" srcOrd="0" destOrd="0" presId="urn:microsoft.com/office/officeart/2005/8/layout/pyramid1"/>
    <dgm:cxn modelId="{14A58CBD-F8BE-BE4C-BF7F-87D6D4AD919F}" type="presOf" srcId="{81D4D88B-B331-F148-9AE3-D0DD610EE7C9}" destId="{CAA2EFA1-DFD0-C148-A3C1-55DAAF47657C}" srcOrd="0" destOrd="0" presId="urn:microsoft.com/office/officeart/2005/8/layout/pyramid1"/>
    <dgm:cxn modelId="{73497DC9-860B-954E-AD4B-76896059B1F9}" srcId="{ED8E40B7-DA35-6C4E-AD3A-240B77BC1A87}" destId="{9BE8E843-3279-B84D-9034-A2CCA671DA71}" srcOrd="1" destOrd="0" parTransId="{0E968655-79E8-7946-B614-DE01B9DFC85A}" sibTransId="{46ADCA77-0D90-C746-A9FA-5DC9164EA299}"/>
    <dgm:cxn modelId="{91B76BCF-5728-654D-B5F9-6E2ECEECB36B}" srcId="{ED8E40B7-DA35-6C4E-AD3A-240B77BC1A87}" destId="{81D4D88B-B331-F148-9AE3-D0DD610EE7C9}" srcOrd="0" destOrd="0" parTransId="{1C9D8DEA-280C-A540-8F42-3065AE1413CD}" sibTransId="{749DF841-EDE9-9342-8FA3-30947EC6D2EF}"/>
    <dgm:cxn modelId="{EFD3056D-8469-1B44-A7FD-0C463C518BD6}" type="presParOf" srcId="{57B44D79-D6CE-0441-9130-9CB84D2221FB}" destId="{275748B0-1124-6E48-A442-D87C5E85F61C}" srcOrd="0" destOrd="0" presId="urn:microsoft.com/office/officeart/2005/8/layout/pyramid1"/>
    <dgm:cxn modelId="{67B82032-26DC-514C-A10D-454D0FAB5FAB}" type="presParOf" srcId="{275748B0-1124-6E48-A442-D87C5E85F61C}" destId="{CAA2EFA1-DFD0-C148-A3C1-55DAAF47657C}" srcOrd="0" destOrd="0" presId="urn:microsoft.com/office/officeart/2005/8/layout/pyramid1"/>
    <dgm:cxn modelId="{80D32706-DE6F-B340-873F-EEB730B18E02}" type="presParOf" srcId="{275748B0-1124-6E48-A442-D87C5E85F61C}" destId="{4E4B4975-AA49-8B48-BEFA-C57DB95F787F}" srcOrd="1" destOrd="0" presId="urn:microsoft.com/office/officeart/2005/8/layout/pyramid1"/>
    <dgm:cxn modelId="{5DEDE041-C44B-A14F-BB85-DD99932B18B7}" type="presParOf" srcId="{57B44D79-D6CE-0441-9130-9CB84D2221FB}" destId="{058E07FB-449B-EC4C-ADD9-AD5DA5EB2563}" srcOrd="1" destOrd="0" presId="urn:microsoft.com/office/officeart/2005/8/layout/pyramid1"/>
    <dgm:cxn modelId="{9161A1E9-A9F8-F649-9882-158F0F287291}" type="presParOf" srcId="{058E07FB-449B-EC4C-ADD9-AD5DA5EB2563}" destId="{0BFB775A-494C-A846-8641-2449D4B29451}" srcOrd="0" destOrd="0" presId="urn:microsoft.com/office/officeart/2005/8/layout/pyramid1"/>
    <dgm:cxn modelId="{38E8FF41-5F6C-294A-B082-3927B8A2A323}" type="presParOf" srcId="{058E07FB-449B-EC4C-ADD9-AD5DA5EB2563}" destId="{9F153A85-B9F6-AB47-83A0-D9213F36D1E9}" srcOrd="1" destOrd="0" presId="urn:microsoft.com/office/officeart/2005/8/layout/pyramid1"/>
    <dgm:cxn modelId="{1E2BC82B-1C8C-154D-B384-8ADAE161E036}" type="presParOf" srcId="{57B44D79-D6CE-0441-9130-9CB84D2221FB}" destId="{06732CE2-0779-8041-A144-F00DFCD41884}" srcOrd="2" destOrd="0" presId="urn:microsoft.com/office/officeart/2005/8/layout/pyramid1"/>
    <dgm:cxn modelId="{9A36FD20-DF4B-AB43-AF24-999912635074}" type="presParOf" srcId="{06732CE2-0779-8041-A144-F00DFCD41884}" destId="{2B1BA11C-79C5-AC42-83AE-23BDF75E12BA}" srcOrd="0" destOrd="0" presId="urn:microsoft.com/office/officeart/2005/8/layout/pyramid1"/>
    <dgm:cxn modelId="{AE8ABFA6-E8CE-7B40-B6FE-D4E3C807FAD2}"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CE92A84B-5A7B-EA45-8BAA-8091BF0FD208}" type="presOf" srcId="{45DA8DD6-3D90-264E-8433-E7180728278A}" destId="{2B1BA11C-79C5-AC42-83AE-23BDF75E12BA}" srcOrd="0" destOrd="0" presId="urn:microsoft.com/office/officeart/2005/8/layout/pyramid1"/>
    <dgm:cxn modelId="{D3554474-67B6-3E40-80D7-9075B1E9E496}" type="presOf" srcId="{81D4D88B-B331-F148-9AE3-D0DD610EE7C9}" destId="{4E4B4975-AA49-8B48-BEFA-C57DB95F787F}" srcOrd="1"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8C5D35BE-3F5F-984D-B98B-C8BC426C8170}" type="presOf" srcId="{9BE8E843-3279-B84D-9034-A2CCA671DA71}" destId="{0BFB775A-494C-A846-8641-2449D4B29451}" srcOrd="0" destOrd="0" presId="urn:microsoft.com/office/officeart/2005/8/layout/pyramid1"/>
    <dgm:cxn modelId="{40DFEDC5-8DFB-8643-937A-881A310DF1A9}" type="presOf" srcId="{45DA8DD6-3D90-264E-8433-E7180728278A}" destId="{97DEE2CF-3AD0-3A49-8CFE-2EDDE10638AB}" srcOrd="1" destOrd="0" presId="urn:microsoft.com/office/officeart/2005/8/layout/pyramid1"/>
    <dgm:cxn modelId="{73497DC9-860B-954E-AD4B-76896059B1F9}" srcId="{ED8E40B7-DA35-6C4E-AD3A-240B77BC1A87}" destId="{9BE8E843-3279-B84D-9034-A2CCA671DA71}" srcOrd="1" destOrd="0" parTransId="{0E968655-79E8-7946-B614-DE01B9DFC85A}" sibTransId="{46ADCA77-0D90-C746-A9FA-5DC9164EA299}"/>
    <dgm:cxn modelId="{91B76BCF-5728-654D-B5F9-6E2ECEECB36B}" srcId="{ED8E40B7-DA35-6C4E-AD3A-240B77BC1A87}" destId="{81D4D88B-B331-F148-9AE3-D0DD610EE7C9}" srcOrd="0" destOrd="0" parTransId="{1C9D8DEA-280C-A540-8F42-3065AE1413CD}" sibTransId="{749DF841-EDE9-9342-8FA3-30947EC6D2EF}"/>
    <dgm:cxn modelId="{A33340D3-8639-8345-8C95-9EE3D197033B}" type="presOf" srcId="{81D4D88B-B331-F148-9AE3-D0DD610EE7C9}" destId="{CAA2EFA1-DFD0-C148-A3C1-55DAAF47657C}" srcOrd="0" destOrd="0" presId="urn:microsoft.com/office/officeart/2005/8/layout/pyramid1"/>
    <dgm:cxn modelId="{31363EE0-7F30-C24B-AE35-EE60E87E24AA}" type="presOf" srcId="{ED8E40B7-DA35-6C4E-AD3A-240B77BC1A87}" destId="{57B44D79-D6CE-0441-9130-9CB84D2221FB}" srcOrd="0" destOrd="0" presId="urn:microsoft.com/office/officeart/2005/8/layout/pyramid1"/>
    <dgm:cxn modelId="{F70E35E9-5207-F548-B521-3803AE794311}" type="presOf" srcId="{9BE8E843-3279-B84D-9034-A2CCA671DA71}" destId="{9F153A85-B9F6-AB47-83A0-D9213F36D1E9}" srcOrd="1" destOrd="0" presId="urn:microsoft.com/office/officeart/2005/8/layout/pyramid1"/>
    <dgm:cxn modelId="{39075AEC-B59F-EA46-A98F-5A304CAEAA86}" type="presParOf" srcId="{57B44D79-D6CE-0441-9130-9CB84D2221FB}" destId="{275748B0-1124-6E48-A442-D87C5E85F61C}" srcOrd="0" destOrd="0" presId="urn:microsoft.com/office/officeart/2005/8/layout/pyramid1"/>
    <dgm:cxn modelId="{9B455AED-370E-E24C-9F09-7A949C2C3C3E}" type="presParOf" srcId="{275748B0-1124-6E48-A442-D87C5E85F61C}" destId="{CAA2EFA1-DFD0-C148-A3C1-55DAAF47657C}" srcOrd="0" destOrd="0" presId="urn:microsoft.com/office/officeart/2005/8/layout/pyramid1"/>
    <dgm:cxn modelId="{0AB23280-1783-5A45-8AD3-1B52D9423FB7}" type="presParOf" srcId="{275748B0-1124-6E48-A442-D87C5E85F61C}" destId="{4E4B4975-AA49-8B48-BEFA-C57DB95F787F}" srcOrd="1" destOrd="0" presId="urn:microsoft.com/office/officeart/2005/8/layout/pyramid1"/>
    <dgm:cxn modelId="{D45E0282-1A2F-5C4C-AA5C-335BBDFBF7E6}" type="presParOf" srcId="{57B44D79-D6CE-0441-9130-9CB84D2221FB}" destId="{058E07FB-449B-EC4C-ADD9-AD5DA5EB2563}" srcOrd="1" destOrd="0" presId="urn:microsoft.com/office/officeart/2005/8/layout/pyramid1"/>
    <dgm:cxn modelId="{61BC09FF-DDF3-5445-8783-A47EFB52114B}" type="presParOf" srcId="{058E07FB-449B-EC4C-ADD9-AD5DA5EB2563}" destId="{0BFB775A-494C-A846-8641-2449D4B29451}" srcOrd="0" destOrd="0" presId="urn:microsoft.com/office/officeart/2005/8/layout/pyramid1"/>
    <dgm:cxn modelId="{68785DAB-F3E6-0542-B6BA-271C626C6BC4}" type="presParOf" srcId="{058E07FB-449B-EC4C-ADD9-AD5DA5EB2563}" destId="{9F153A85-B9F6-AB47-83A0-D9213F36D1E9}" srcOrd="1" destOrd="0" presId="urn:microsoft.com/office/officeart/2005/8/layout/pyramid1"/>
    <dgm:cxn modelId="{012A3F9B-687A-F643-9238-3496BF4BD0B8}" type="presParOf" srcId="{57B44D79-D6CE-0441-9130-9CB84D2221FB}" destId="{06732CE2-0779-8041-A144-F00DFCD41884}" srcOrd="2" destOrd="0" presId="urn:microsoft.com/office/officeart/2005/8/layout/pyramid1"/>
    <dgm:cxn modelId="{B1CF20A6-18FE-C849-AAAF-F74A47CE539B}" type="presParOf" srcId="{06732CE2-0779-8041-A144-F00DFCD41884}" destId="{2B1BA11C-79C5-AC42-83AE-23BDF75E12BA}" srcOrd="0" destOrd="0" presId="urn:microsoft.com/office/officeart/2005/8/layout/pyramid1"/>
    <dgm:cxn modelId="{0FC6FE4A-E14F-234A-8C8C-8EA981F26888}"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3D7C993B-B02E-074F-B56A-F274DC7F85D2}" type="presOf" srcId="{81D4D88B-B331-F148-9AE3-D0DD610EE7C9}" destId="{CAA2EFA1-DFD0-C148-A3C1-55DAAF47657C}" srcOrd="0" destOrd="0" presId="urn:microsoft.com/office/officeart/2005/8/layout/pyramid1"/>
    <dgm:cxn modelId="{A40F0A75-681F-1D44-BD8A-BD5E57CF788C}" type="presOf" srcId="{45DA8DD6-3D90-264E-8433-E7180728278A}" destId="{97DEE2CF-3AD0-3A49-8CFE-2EDDE10638AB}" srcOrd="1" destOrd="0" presId="urn:microsoft.com/office/officeart/2005/8/layout/pyramid1"/>
    <dgm:cxn modelId="{C5237455-5F10-4141-8F03-34B94D8A82F3}" type="presOf" srcId="{45DA8DD6-3D90-264E-8433-E7180728278A}" destId="{2B1BA11C-79C5-AC42-83AE-23BDF75E12BA}" srcOrd="0" destOrd="0" presId="urn:microsoft.com/office/officeart/2005/8/layout/pyramid1"/>
    <dgm:cxn modelId="{A465B359-A6BC-1842-974C-B3EC672E9838}" type="presOf" srcId="{ED8E40B7-DA35-6C4E-AD3A-240B77BC1A87}" destId="{57B44D79-D6CE-0441-9130-9CB84D2221FB}" srcOrd="0"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AED514B3-1982-9D4F-8092-7CC1ECF682C8}" type="presOf" srcId="{81D4D88B-B331-F148-9AE3-D0DD610EE7C9}" destId="{4E4B4975-AA49-8B48-BEFA-C57DB95F787F}" srcOrd="1" destOrd="0" presId="urn:microsoft.com/office/officeart/2005/8/layout/pyramid1"/>
    <dgm:cxn modelId="{988518B9-DB2E-F440-A5DA-23D931600B44}" type="presOf" srcId="{9BE8E843-3279-B84D-9034-A2CCA671DA71}" destId="{0BFB775A-494C-A846-8641-2449D4B29451}" srcOrd="0" destOrd="0" presId="urn:microsoft.com/office/officeart/2005/8/layout/pyramid1"/>
    <dgm:cxn modelId="{73497DC9-860B-954E-AD4B-76896059B1F9}" srcId="{ED8E40B7-DA35-6C4E-AD3A-240B77BC1A87}" destId="{9BE8E843-3279-B84D-9034-A2CCA671DA71}" srcOrd="1" destOrd="0" parTransId="{0E968655-79E8-7946-B614-DE01B9DFC85A}" sibTransId="{46ADCA77-0D90-C746-A9FA-5DC9164EA299}"/>
    <dgm:cxn modelId="{91B76BCF-5728-654D-B5F9-6E2ECEECB36B}" srcId="{ED8E40B7-DA35-6C4E-AD3A-240B77BC1A87}" destId="{81D4D88B-B331-F148-9AE3-D0DD610EE7C9}" srcOrd="0" destOrd="0" parTransId="{1C9D8DEA-280C-A540-8F42-3065AE1413CD}" sibTransId="{749DF841-EDE9-9342-8FA3-30947EC6D2EF}"/>
    <dgm:cxn modelId="{F1F063D3-6079-2A4A-B854-BE0D1CCF22FB}" type="presOf" srcId="{9BE8E843-3279-B84D-9034-A2CCA671DA71}" destId="{9F153A85-B9F6-AB47-83A0-D9213F36D1E9}" srcOrd="1" destOrd="0" presId="urn:microsoft.com/office/officeart/2005/8/layout/pyramid1"/>
    <dgm:cxn modelId="{12FF9736-F992-D24F-B7E3-AEFE87DC4DC1}" type="presParOf" srcId="{57B44D79-D6CE-0441-9130-9CB84D2221FB}" destId="{275748B0-1124-6E48-A442-D87C5E85F61C}" srcOrd="0" destOrd="0" presId="urn:microsoft.com/office/officeart/2005/8/layout/pyramid1"/>
    <dgm:cxn modelId="{49BB6956-7AB0-9D4C-BDDD-BA96B0284C45}" type="presParOf" srcId="{275748B0-1124-6E48-A442-D87C5E85F61C}" destId="{CAA2EFA1-DFD0-C148-A3C1-55DAAF47657C}" srcOrd="0" destOrd="0" presId="urn:microsoft.com/office/officeart/2005/8/layout/pyramid1"/>
    <dgm:cxn modelId="{A115D1D7-CD4A-CB47-9E57-1D4872BE9941}" type="presParOf" srcId="{275748B0-1124-6E48-A442-D87C5E85F61C}" destId="{4E4B4975-AA49-8B48-BEFA-C57DB95F787F}" srcOrd="1" destOrd="0" presId="urn:microsoft.com/office/officeart/2005/8/layout/pyramid1"/>
    <dgm:cxn modelId="{F08C2E7B-625E-0845-B3FB-E151C401FC8D}" type="presParOf" srcId="{57B44D79-D6CE-0441-9130-9CB84D2221FB}" destId="{058E07FB-449B-EC4C-ADD9-AD5DA5EB2563}" srcOrd="1" destOrd="0" presId="urn:microsoft.com/office/officeart/2005/8/layout/pyramid1"/>
    <dgm:cxn modelId="{E12F9061-FE59-DA45-8F21-347F8F000028}" type="presParOf" srcId="{058E07FB-449B-EC4C-ADD9-AD5DA5EB2563}" destId="{0BFB775A-494C-A846-8641-2449D4B29451}" srcOrd="0" destOrd="0" presId="urn:microsoft.com/office/officeart/2005/8/layout/pyramid1"/>
    <dgm:cxn modelId="{F72FAB81-3376-6740-8250-EEF5CA7F5243}" type="presParOf" srcId="{058E07FB-449B-EC4C-ADD9-AD5DA5EB2563}" destId="{9F153A85-B9F6-AB47-83A0-D9213F36D1E9}" srcOrd="1" destOrd="0" presId="urn:microsoft.com/office/officeart/2005/8/layout/pyramid1"/>
    <dgm:cxn modelId="{D969FC74-804C-AB4D-9119-998B722D78BF}" type="presParOf" srcId="{57B44D79-D6CE-0441-9130-9CB84D2221FB}" destId="{06732CE2-0779-8041-A144-F00DFCD41884}" srcOrd="2" destOrd="0" presId="urn:microsoft.com/office/officeart/2005/8/layout/pyramid1"/>
    <dgm:cxn modelId="{932477BA-2785-034E-8EA1-08417D46846C}" type="presParOf" srcId="{06732CE2-0779-8041-A144-F00DFCD41884}" destId="{2B1BA11C-79C5-AC42-83AE-23BDF75E12BA}" srcOrd="0" destOrd="0" presId="urn:microsoft.com/office/officeart/2005/8/layout/pyramid1"/>
    <dgm:cxn modelId="{9D2EC6B8-FBE4-964F-9C92-C284E4F56829}"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8E40B7-DA35-6C4E-AD3A-240B77BC1A87}" type="doc">
      <dgm:prSet loTypeId="urn:microsoft.com/office/officeart/2005/8/layout/pyramid1" loCatId="" qsTypeId="urn:microsoft.com/office/officeart/2005/8/quickstyle/simple4" qsCatId="simple" csTypeId="urn:microsoft.com/office/officeart/2005/8/colors/accent1_2" csCatId="accent1" phldr="1"/>
      <dgm:spPr/>
    </dgm:pt>
    <dgm:pt modelId="{81D4D88B-B331-F148-9AE3-D0DD610EE7C9}">
      <dgm:prSet phldrT="[Text]" custT="1"/>
      <dgm:spPr>
        <a:solidFill>
          <a:srgbClr val="00B0F0"/>
        </a:solidFill>
        <a:ln w="12700">
          <a:solidFill>
            <a:schemeClr val="tx1"/>
          </a:solidFill>
        </a:ln>
      </dgm:spPr>
      <dgm:t>
        <a:bodyPr anchor="b"/>
        <a:lstStyle/>
        <a:p>
          <a:r>
            <a:rPr lang="en-US" sz="2400" dirty="0"/>
            <a:t>Opt-</a:t>
          </a:r>
          <a:br>
            <a:rPr lang="en-US" sz="2400" dirty="0"/>
          </a:br>
          <a:r>
            <a:rPr lang="en-US" sz="2400" dirty="0" err="1"/>
            <a:t>imization</a:t>
          </a:r>
          <a:endParaRPr lang="en-US" sz="2400" dirty="0"/>
        </a:p>
      </dgm:t>
    </dgm:pt>
    <dgm:pt modelId="{1C9D8DEA-280C-A540-8F42-3065AE1413CD}" type="parTrans" cxnId="{91B76BCF-5728-654D-B5F9-6E2ECEECB36B}">
      <dgm:prSet/>
      <dgm:spPr/>
      <dgm:t>
        <a:bodyPr/>
        <a:lstStyle/>
        <a:p>
          <a:endParaRPr lang="en-US"/>
        </a:p>
      </dgm:t>
    </dgm:pt>
    <dgm:pt modelId="{749DF841-EDE9-9342-8FA3-30947EC6D2EF}" type="sibTrans" cxnId="{91B76BCF-5728-654D-B5F9-6E2ECEECB36B}">
      <dgm:prSet/>
      <dgm:spPr/>
      <dgm:t>
        <a:bodyPr/>
        <a:lstStyle/>
        <a:p>
          <a:endParaRPr lang="en-US"/>
        </a:p>
      </dgm:t>
    </dgm:pt>
    <dgm:pt modelId="{45DA8DD6-3D90-264E-8433-E7180728278A}">
      <dgm:prSet phldrT="[Text]" custT="1"/>
      <dgm:spPr>
        <a:solidFill>
          <a:srgbClr val="FF0000"/>
        </a:solidFill>
        <a:ln w="12700">
          <a:solidFill>
            <a:schemeClr val="tx1"/>
          </a:solidFill>
        </a:ln>
      </dgm:spPr>
      <dgm:t>
        <a:bodyPr anchor="ctr"/>
        <a:lstStyle/>
        <a:p>
          <a:r>
            <a:rPr lang="en-US" sz="2400" dirty="0"/>
            <a:t>Bootstrapped devices and links</a:t>
          </a:r>
        </a:p>
      </dgm:t>
    </dgm:pt>
    <dgm:pt modelId="{17E8C787-0080-0C49-8E35-20E173D19B57}" type="parTrans" cxnId="{7259977B-7661-EE4A-8EF5-F5BEC768DE2E}">
      <dgm:prSet/>
      <dgm:spPr/>
      <dgm:t>
        <a:bodyPr/>
        <a:lstStyle/>
        <a:p>
          <a:endParaRPr lang="en-US"/>
        </a:p>
      </dgm:t>
    </dgm:pt>
    <dgm:pt modelId="{1E7986B5-92E3-6F43-9B62-626ED4AD8DE3}" type="sibTrans" cxnId="{7259977B-7661-EE4A-8EF5-F5BEC768DE2E}">
      <dgm:prSet/>
      <dgm:spPr/>
      <dgm:t>
        <a:bodyPr/>
        <a:lstStyle/>
        <a:p>
          <a:endParaRPr lang="en-US"/>
        </a:p>
      </dgm:t>
    </dgm:pt>
    <dgm:pt modelId="{9BE8E843-3279-B84D-9034-A2CCA671DA71}">
      <dgm:prSet phldrT="[Text]" custT="1"/>
      <dgm:spPr>
        <a:solidFill>
          <a:schemeClr val="accent2"/>
        </a:solidFill>
        <a:ln w="12700">
          <a:solidFill>
            <a:schemeClr val="tx1"/>
          </a:solidFill>
        </a:ln>
      </dgm:spPr>
      <dgm:t>
        <a:bodyPr anchor="ctr"/>
        <a:lstStyle/>
        <a:p>
          <a:r>
            <a:rPr lang="en-US" sz="2400" dirty="0"/>
            <a:t>Policy-compliant forwarding</a:t>
          </a:r>
        </a:p>
      </dgm:t>
    </dgm:pt>
    <dgm:pt modelId="{46ADCA77-0D90-C746-A9FA-5DC9164EA299}" type="sibTrans" cxnId="{73497DC9-860B-954E-AD4B-76896059B1F9}">
      <dgm:prSet/>
      <dgm:spPr/>
      <dgm:t>
        <a:bodyPr/>
        <a:lstStyle/>
        <a:p>
          <a:endParaRPr lang="en-US"/>
        </a:p>
      </dgm:t>
    </dgm:pt>
    <dgm:pt modelId="{0E968655-79E8-7946-B614-DE01B9DFC85A}" type="parTrans" cxnId="{73497DC9-860B-954E-AD4B-76896059B1F9}">
      <dgm:prSet/>
      <dgm:spPr/>
      <dgm:t>
        <a:bodyPr/>
        <a:lstStyle/>
        <a:p>
          <a:endParaRPr lang="en-US"/>
        </a:p>
      </dgm:t>
    </dgm:pt>
    <dgm:pt modelId="{57B44D79-D6CE-0441-9130-9CB84D2221FB}" type="pres">
      <dgm:prSet presAssocID="{ED8E40B7-DA35-6C4E-AD3A-240B77BC1A87}" presName="Name0" presStyleCnt="0">
        <dgm:presLayoutVars>
          <dgm:dir/>
          <dgm:animLvl val="lvl"/>
          <dgm:resizeHandles val="exact"/>
        </dgm:presLayoutVars>
      </dgm:prSet>
      <dgm:spPr/>
    </dgm:pt>
    <dgm:pt modelId="{275748B0-1124-6E48-A442-D87C5E85F61C}" type="pres">
      <dgm:prSet presAssocID="{81D4D88B-B331-F148-9AE3-D0DD610EE7C9}" presName="Name8" presStyleCnt="0"/>
      <dgm:spPr/>
    </dgm:pt>
    <dgm:pt modelId="{CAA2EFA1-DFD0-C148-A3C1-55DAAF47657C}" type="pres">
      <dgm:prSet presAssocID="{81D4D88B-B331-F148-9AE3-D0DD610EE7C9}" presName="level" presStyleLbl="node1" presStyleIdx="0" presStyleCnt="3">
        <dgm:presLayoutVars>
          <dgm:chMax val="1"/>
          <dgm:bulletEnabled val="1"/>
        </dgm:presLayoutVars>
      </dgm:prSet>
      <dgm:spPr/>
    </dgm:pt>
    <dgm:pt modelId="{4E4B4975-AA49-8B48-BEFA-C57DB95F787F}" type="pres">
      <dgm:prSet presAssocID="{81D4D88B-B331-F148-9AE3-D0DD610EE7C9}" presName="levelTx" presStyleLbl="revTx" presStyleIdx="0" presStyleCnt="0">
        <dgm:presLayoutVars>
          <dgm:chMax val="1"/>
          <dgm:bulletEnabled val="1"/>
        </dgm:presLayoutVars>
      </dgm:prSet>
      <dgm:spPr/>
    </dgm:pt>
    <dgm:pt modelId="{058E07FB-449B-EC4C-ADD9-AD5DA5EB2563}" type="pres">
      <dgm:prSet presAssocID="{9BE8E843-3279-B84D-9034-A2CCA671DA71}" presName="Name8" presStyleCnt="0"/>
      <dgm:spPr/>
    </dgm:pt>
    <dgm:pt modelId="{0BFB775A-494C-A846-8641-2449D4B29451}" type="pres">
      <dgm:prSet presAssocID="{9BE8E843-3279-B84D-9034-A2CCA671DA71}" presName="level" presStyleLbl="node1" presStyleIdx="1" presStyleCnt="3" custScaleY="74261">
        <dgm:presLayoutVars>
          <dgm:chMax val="1"/>
          <dgm:bulletEnabled val="1"/>
        </dgm:presLayoutVars>
      </dgm:prSet>
      <dgm:spPr/>
    </dgm:pt>
    <dgm:pt modelId="{9F153A85-B9F6-AB47-83A0-D9213F36D1E9}" type="pres">
      <dgm:prSet presAssocID="{9BE8E843-3279-B84D-9034-A2CCA671DA71}" presName="levelTx" presStyleLbl="revTx" presStyleIdx="0" presStyleCnt="0">
        <dgm:presLayoutVars>
          <dgm:chMax val="1"/>
          <dgm:bulletEnabled val="1"/>
        </dgm:presLayoutVars>
      </dgm:prSet>
      <dgm:spPr/>
    </dgm:pt>
    <dgm:pt modelId="{06732CE2-0779-8041-A144-F00DFCD41884}" type="pres">
      <dgm:prSet presAssocID="{45DA8DD6-3D90-264E-8433-E7180728278A}" presName="Name8" presStyleCnt="0"/>
      <dgm:spPr/>
    </dgm:pt>
    <dgm:pt modelId="{2B1BA11C-79C5-AC42-83AE-23BDF75E12BA}" type="pres">
      <dgm:prSet presAssocID="{45DA8DD6-3D90-264E-8433-E7180728278A}" presName="level" presStyleLbl="node1" presStyleIdx="2" presStyleCnt="3" custScaleY="71504" custLinFactNeighborX="-417">
        <dgm:presLayoutVars>
          <dgm:chMax val="1"/>
          <dgm:bulletEnabled val="1"/>
        </dgm:presLayoutVars>
      </dgm:prSet>
      <dgm:spPr/>
    </dgm:pt>
    <dgm:pt modelId="{97DEE2CF-3AD0-3A49-8CFE-2EDDE10638AB}" type="pres">
      <dgm:prSet presAssocID="{45DA8DD6-3D90-264E-8433-E7180728278A}" presName="levelTx" presStyleLbl="revTx" presStyleIdx="0" presStyleCnt="0">
        <dgm:presLayoutVars>
          <dgm:chMax val="1"/>
          <dgm:bulletEnabled val="1"/>
        </dgm:presLayoutVars>
      </dgm:prSet>
      <dgm:spPr/>
    </dgm:pt>
  </dgm:ptLst>
  <dgm:cxnLst>
    <dgm:cxn modelId="{3D7C993B-B02E-074F-B56A-F274DC7F85D2}" type="presOf" srcId="{81D4D88B-B331-F148-9AE3-D0DD610EE7C9}" destId="{CAA2EFA1-DFD0-C148-A3C1-55DAAF47657C}" srcOrd="0" destOrd="0" presId="urn:microsoft.com/office/officeart/2005/8/layout/pyramid1"/>
    <dgm:cxn modelId="{A40F0A75-681F-1D44-BD8A-BD5E57CF788C}" type="presOf" srcId="{45DA8DD6-3D90-264E-8433-E7180728278A}" destId="{97DEE2CF-3AD0-3A49-8CFE-2EDDE10638AB}" srcOrd="1" destOrd="0" presId="urn:microsoft.com/office/officeart/2005/8/layout/pyramid1"/>
    <dgm:cxn modelId="{C5237455-5F10-4141-8F03-34B94D8A82F3}" type="presOf" srcId="{45DA8DD6-3D90-264E-8433-E7180728278A}" destId="{2B1BA11C-79C5-AC42-83AE-23BDF75E12BA}" srcOrd="0" destOrd="0" presId="urn:microsoft.com/office/officeart/2005/8/layout/pyramid1"/>
    <dgm:cxn modelId="{A465B359-A6BC-1842-974C-B3EC672E9838}" type="presOf" srcId="{ED8E40B7-DA35-6C4E-AD3A-240B77BC1A87}" destId="{57B44D79-D6CE-0441-9130-9CB84D2221FB}" srcOrd="0" destOrd="0" presId="urn:microsoft.com/office/officeart/2005/8/layout/pyramid1"/>
    <dgm:cxn modelId="{7259977B-7661-EE4A-8EF5-F5BEC768DE2E}" srcId="{ED8E40B7-DA35-6C4E-AD3A-240B77BC1A87}" destId="{45DA8DD6-3D90-264E-8433-E7180728278A}" srcOrd="2" destOrd="0" parTransId="{17E8C787-0080-0C49-8E35-20E173D19B57}" sibTransId="{1E7986B5-92E3-6F43-9B62-626ED4AD8DE3}"/>
    <dgm:cxn modelId="{AED514B3-1982-9D4F-8092-7CC1ECF682C8}" type="presOf" srcId="{81D4D88B-B331-F148-9AE3-D0DD610EE7C9}" destId="{4E4B4975-AA49-8B48-BEFA-C57DB95F787F}" srcOrd="1" destOrd="0" presId="urn:microsoft.com/office/officeart/2005/8/layout/pyramid1"/>
    <dgm:cxn modelId="{988518B9-DB2E-F440-A5DA-23D931600B44}" type="presOf" srcId="{9BE8E843-3279-B84D-9034-A2CCA671DA71}" destId="{0BFB775A-494C-A846-8641-2449D4B29451}" srcOrd="0" destOrd="0" presId="urn:microsoft.com/office/officeart/2005/8/layout/pyramid1"/>
    <dgm:cxn modelId="{73497DC9-860B-954E-AD4B-76896059B1F9}" srcId="{ED8E40B7-DA35-6C4E-AD3A-240B77BC1A87}" destId="{9BE8E843-3279-B84D-9034-A2CCA671DA71}" srcOrd="1" destOrd="0" parTransId="{0E968655-79E8-7946-B614-DE01B9DFC85A}" sibTransId="{46ADCA77-0D90-C746-A9FA-5DC9164EA299}"/>
    <dgm:cxn modelId="{91B76BCF-5728-654D-B5F9-6E2ECEECB36B}" srcId="{ED8E40B7-DA35-6C4E-AD3A-240B77BC1A87}" destId="{81D4D88B-B331-F148-9AE3-D0DD610EE7C9}" srcOrd="0" destOrd="0" parTransId="{1C9D8DEA-280C-A540-8F42-3065AE1413CD}" sibTransId="{749DF841-EDE9-9342-8FA3-30947EC6D2EF}"/>
    <dgm:cxn modelId="{F1F063D3-6079-2A4A-B854-BE0D1CCF22FB}" type="presOf" srcId="{9BE8E843-3279-B84D-9034-A2CCA671DA71}" destId="{9F153A85-B9F6-AB47-83A0-D9213F36D1E9}" srcOrd="1" destOrd="0" presId="urn:microsoft.com/office/officeart/2005/8/layout/pyramid1"/>
    <dgm:cxn modelId="{12FF9736-F992-D24F-B7E3-AEFE87DC4DC1}" type="presParOf" srcId="{57B44D79-D6CE-0441-9130-9CB84D2221FB}" destId="{275748B0-1124-6E48-A442-D87C5E85F61C}" srcOrd="0" destOrd="0" presId="urn:microsoft.com/office/officeart/2005/8/layout/pyramid1"/>
    <dgm:cxn modelId="{49BB6956-7AB0-9D4C-BDDD-BA96B0284C45}" type="presParOf" srcId="{275748B0-1124-6E48-A442-D87C5E85F61C}" destId="{CAA2EFA1-DFD0-C148-A3C1-55DAAF47657C}" srcOrd="0" destOrd="0" presId="urn:microsoft.com/office/officeart/2005/8/layout/pyramid1"/>
    <dgm:cxn modelId="{A115D1D7-CD4A-CB47-9E57-1D4872BE9941}" type="presParOf" srcId="{275748B0-1124-6E48-A442-D87C5E85F61C}" destId="{4E4B4975-AA49-8B48-BEFA-C57DB95F787F}" srcOrd="1" destOrd="0" presId="urn:microsoft.com/office/officeart/2005/8/layout/pyramid1"/>
    <dgm:cxn modelId="{F08C2E7B-625E-0845-B3FB-E151C401FC8D}" type="presParOf" srcId="{57B44D79-D6CE-0441-9130-9CB84D2221FB}" destId="{058E07FB-449B-EC4C-ADD9-AD5DA5EB2563}" srcOrd="1" destOrd="0" presId="urn:microsoft.com/office/officeart/2005/8/layout/pyramid1"/>
    <dgm:cxn modelId="{E12F9061-FE59-DA45-8F21-347F8F000028}" type="presParOf" srcId="{058E07FB-449B-EC4C-ADD9-AD5DA5EB2563}" destId="{0BFB775A-494C-A846-8641-2449D4B29451}" srcOrd="0" destOrd="0" presId="urn:microsoft.com/office/officeart/2005/8/layout/pyramid1"/>
    <dgm:cxn modelId="{F72FAB81-3376-6740-8250-EEF5CA7F5243}" type="presParOf" srcId="{058E07FB-449B-EC4C-ADD9-AD5DA5EB2563}" destId="{9F153A85-B9F6-AB47-83A0-D9213F36D1E9}" srcOrd="1" destOrd="0" presId="urn:microsoft.com/office/officeart/2005/8/layout/pyramid1"/>
    <dgm:cxn modelId="{D969FC74-804C-AB4D-9119-998B722D78BF}" type="presParOf" srcId="{57B44D79-D6CE-0441-9130-9CB84D2221FB}" destId="{06732CE2-0779-8041-A144-F00DFCD41884}" srcOrd="2" destOrd="0" presId="urn:microsoft.com/office/officeart/2005/8/layout/pyramid1"/>
    <dgm:cxn modelId="{932477BA-2785-034E-8EA1-08417D46846C}" type="presParOf" srcId="{06732CE2-0779-8041-A144-F00DFCD41884}" destId="{2B1BA11C-79C5-AC42-83AE-23BDF75E12BA}" srcOrd="0" destOrd="0" presId="urn:microsoft.com/office/officeart/2005/8/layout/pyramid1"/>
    <dgm:cxn modelId="{9D2EC6B8-FBE4-964F-9C92-C284E4F56829}" type="presParOf" srcId="{06732CE2-0779-8041-A144-F00DFCD41884}" destId="{97DEE2CF-3AD0-3A49-8CFE-2EDDE10638A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2EFA1-DFD0-C148-A3C1-55DAAF47657C}">
      <dsp:nvSpPr>
        <dsp:cNvPr id="0" name=""/>
        <dsp:cNvSpPr/>
      </dsp:nvSpPr>
      <dsp:spPr>
        <a:xfrm>
          <a:off x="1511370" y="0"/>
          <a:ext cx="2073707" cy="1417675"/>
        </a:xfrm>
        <a:prstGeom prst="trapezoid">
          <a:avLst>
            <a:gd name="adj" fmla="val 73138"/>
          </a:avLst>
        </a:prstGeom>
        <a:solidFill>
          <a:srgbClr val="00B0F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kern="1200" dirty="0"/>
            <a:t>Opt-</a:t>
          </a:r>
          <a:br>
            <a:rPr lang="en-US" sz="2400" kern="1200" dirty="0"/>
          </a:br>
          <a:r>
            <a:rPr lang="en-US" sz="2400" kern="1200" dirty="0" err="1"/>
            <a:t>imization</a:t>
          </a:r>
          <a:endParaRPr lang="en-US" sz="2400" kern="1200" dirty="0"/>
        </a:p>
      </dsp:txBody>
      <dsp:txXfrm>
        <a:off x="1511370" y="0"/>
        <a:ext cx="2073707" cy="1417675"/>
      </dsp:txXfrm>
    </dsp:sp>
    <dsp:sp modelId="{0BFB775A-494C-A846-8641-2449D4B29451}">
      <dsp:nvSpPr>
        <dsp:cNvPr id="0" name=""/>
        <dsp:cNvSpPr/>
      </dsp:nvSpPr>
      <dsp:spPr>
        <a:xfrm>
          <a:off x="741392" y="1417675"/>
          <a:ext cx="3613663" cy="1052780"/>
        </a:xfrm>
        <a:prstGeom prst="trapezoid">
          <a:avLst>
            <a:gd name="adj" fmla="val 73138"/>
          </a:avLst>
        </a:prstGeom>
        <a:solidFill>
          <a:schemeClr val="accent2"/>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Policy-compliant forwarding</a:t>
          </a:r>
        </a:p>
      </dsp:txBody>
      <dsp:txXfrm>
        <a:off x="1373783" y="1417675"/>
        <a:ext cx="2348881" cy="1052780"/>
      </dsp:txXfrm>
    </dsp:sp>
    <dsp:sp modelId="{2B1BA11C-79C5-AC42-83AE-23BDF75E12BA}">
      <dsp:nvSpPr>
        <dsp:cNvPr id="0" name=""/>
        <dsp:cNvSpPr/>
      </dsp:nvSpPr>
      <dsp:spPr>
        <a:xfrm>
          <a:off x="0" y="2470456"/>
          <a:ext cx="5096448" cy="1013694"/>
        </a:xfrm>
        <a:prstGeom prst="trapezoid">
          <a:avLst>
            <a:gd name="adj" fmla="val 73138"/>
          </a:avLst>
        </a:prstGeom>
        <a:solidFill>
          <a:srgbClr val="FF0000"/>
        </a:solidFill>
        <a:ln w="12700">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Bootstrapped devices and links</a:t>
          </a:r>
        </a:p>
      </dsp:txBody>
      <dsp:txXfrm>
        <a:off x="891878" y="2470456"/>
        <a:ext cx="3312691" cy="10136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33A3A-CFFB-1D4D-B113-6673EE442DDE}" type="datetimeFigureOut">
              <a:rPr lang="en-US" smtClean="0"/>
              <a:t>4/6/2017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415D0-B184-8949-B0BF-5737C73EE1E2}" type="slidenum">
              <a:rPr lang="en-US" smtClean="0"/>
              <a:t>‹#›</a:t>
            </a:fld>
            <a:endParaRPr lang="en-US"/>
          </a:p>
        </p:txBody>
      </p:sp>
    </p:spTree>
    <p:extLst>
      <p:ext uri="{BB962C8B-B14F-4D97-AF65-F5344CB8AC3E}">
        <p14:creationId xmlns:p14="http://schemas.microsoft.com/office/powerpoint/2010/main" val="113000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1</a:t>
            </a:fld>
            <a:endParaRPr lang="en-US"/>
          </a:p>
        </p:txBody>
      </p:sp>
    </p:spTree>
    <p:extLst>
      <p:ext uri="{BB962C8B-B14F-4D97-AF65-F5344CB8AC3E}">
        <p14:creationId xmlns:p14="http://schemas.microsoft.com/office/powerpoint/2010/main" val="4391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10</a:t>
            </a:fld>
            <a:endParaRPr lang="en-US"/>
          </a:p>
        </p:txBody>
      </p:sp>
    </p:spTree>
    <p:extLst>
      <p:ext uri="{BB962C8B-B14F-4D97-AF65-F5344CB8AC3E}">
        <p14:creationId xmlns:p14="http://schemas.microsoft.com/office/powerpoint/2010/main" val="104627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11</a:t>
            </a:fld>
            <a:endParaRPr lang="en-US"/>
          </a:p>
        </p:txBody>
      </p:sp>
    </p:spTree>
    <p:extLst>
      <p:ext uri="{BB962C8B-B14F-4D97-AF65-F5344CB8AC3E}">
        <p14:creationId xmlns:p14="http://schemas.microsoft.com/office/powerpoint/2010/main" val="3044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These</a:t>
            </a:r>
            <a:r>
              <a:rPr lang="en-US" sz="1200" baseline="0" dirty="0"/>
              <a:t> abstracts and algorithms are solving the same hard problems as operators.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But can provide better ERA properties and efficiency than humans.</a:t>
            </a:r>
            <a:endParaRPr lang="en-US" sz="1200" dirty="0"/>
          </a:p>
        </p:txBody>
      </p:sp>
      <p:sp>
        <p:nvSpPr>
          <p:cNvPr id="4" name="Slide Number Placeholder 3"/>
          <p:cNvSpPr>
            <a:spLocks noGrp="1"/>
          </p:cNvSpPr>
          <p:nvPr>
            <p:ph type="sldNum" sz="quarter" idx="10"/>
          </p:nvPr>
        </p:nvSpPr>
        <p:spPr/>
        <p:txBody>
          <a:bodyPr/>
          <a:lstStyle/>
          <a:p>
            <a:fld id="{E58415D0-B184-8949-B0BF-5737C73EE1E2}" type="slidenum">
              <a:rPr lang="en-US" smtClean="0"/>
              <a:t>12</a:t>
            </a:fld>
            <a:endParaRPr lang="en-US"/>
          </a:p>
        </p:txBody>
      </p:sp>
    </p:spTree>
    <p:extLst>
      <p:ext uri="{BB962C8B-B14F-4D97-AF65-F5344CB8AC3E}">
        <p14:creationId xmlns:p14="http://schemas.microsoft.com/office/powerpoint/2010/main" val="1844420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You</a:t>
            </a:r>
            <a:r>
              <a:rPr lang="en-US" sz="1200" baseline="0" dirty="0"/>
              <a:t> might think its basic and should have been done. But not really.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“Network configuration” does not appear in this paper. “DARPA program” does.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Programming was not a focus before, but now it must be as we build different types of networks.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E58415D0-B184-8949-B0BF-5737C73EE1E2}" type="slidenum">
              <a:rPr lang="en-US" smtClean="0"/>
              <a:t>13</a:t>
            </a:fld>
            <a:endParaRPr lang="en-US"/>
          </a:p>
        </p:txBody>
      </p:sp>
    </p:spTree>
    <p:extLst>
      <p:ext uri="{BB962C8B-B14F-4D97-AF65-F5344CB8AC3E}">
        <p14:creationId xmlns:p14="http://schemas.microsoft.com/office/powerpoint/2010/main" val="213591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ask: W</a:t>
            </a:r>
            <a:r>
              <a:rPr lang="en-US" dirty="0"/>
              <a:t>hat does it mean for</a:t>
            </a:r>
            <a:r>
              <a:rPr lang="en-US" baseline="0" dirty="0"/>
              <a:t> a network to be programmable? </a:t>
            </a:r>
          </a:p>
          <a:p>
            <a:endParaRPr lang="en-US" baseline="0" dirty="0"/>
          </a:p>
          <a:p>
            <a:r>
              <a:rPr lang="en-US" baseline="0" dirty="0"/>
              <a:t>There are any number of things that you might consider making easier to program. </a:t>
            </a:r>
          </a:p>
          <a:p>
            <a:endParaRPr lang="en-US" baseline="0" dirty="0"/>
          </a:p>
          <a:p>
            <a:r>
              <a:rPr lang="en-US" baseline="0" dirty="0"/>
              <a:t>One night I was taking stock of these myriad of requirements, and a picture emerged in my head. It looked this this.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14</a:t>
            </a:fld>
            <a:endParaRPr lang="en-US"/>
          </a:p>
        </p:txBody>
      </p:sp>
    </p:spTree>
    <p:extLst>
      <p:ext uri="{BB962C8B-B14F-4D97-AF65-F5344CB8AC3E}">
        <p14:creationId xmlns:p14="http://schemas.microsoft.com/office/powerpoint/2010/main" val="464375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a:t>
            </a:r>
            <a:r>
              <a:rPr lang="en-US" baseline="0" dirty="0"/>
              <a:t>man allows operators to declaratively express different concerns about their devices, such as the desired software version, which interfaces are on, monitoring and logging, etc. It then safely composes these concerns using an approach inspired by </a:t>
            </a:r>
            <a:r>
              <a:rPr lang="en-US" baseline="0" dirty="0" err="1"/>
              <a:t>git</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15</a:t>
            </a:fld>
            <a:endParaRPr lang="en-US"/>
          </a:p>
        </p:txBody>
      </p:sp>
    </p:spTree>
    <p:extLst>
      <p:ext uri="{BB962C8B-B14F-4D97-AF65-F5344CB8AC3E}">
        <p14:creationId xmlns:p14="http://schemas.microsoft.com/office/powerpoint/2010/main" val="9152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a:t>
            </a:r>
            <a:r>
              <a:rPr lang="en-US" baseline="0" dirty="0"/>
              <a:t>man allows operators to declaratively express different concerns about their devices, such as the desired software version, which interfaces are on, monitoring and logging, etc. It then safely composes these concerns using an approach inspired by </a:t>
            </a:r>
            <a:r>
              <a:rPr lang="en-US" baseline="0" dirty="0" err="1"/>
              <a:t>git</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16</a:t>
            </a:fld>
            <a:endParaRPr lang="en-US"/>
          </a:p>
        </p:txBody>
      </p:sp>
    </p:spTree>
    <p:extLst>
      <p:ext uri="{BB962C8B-B14F-4D97-AF65-F5344CB8AC3E}">
        <p14:creationId xmlns:p14="http://schemas.microsoft.com/office/powerpoint/2010/main" val="3466341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led by Chi-Yao and Harry. </a:t>
            </a:r>
          </a:p>
        </p:txBody>
      </p:sp>
      <p:sp>
        <p:nvSpPr>
          <p:cNvPr id="4" name="Slide Number Placeholder 3"/>
          <p:cNvSpPr>
            <a:spLocks noGrp="1"/>
          </p:cNvSpPr>
          <p:nvPr>
            <p:ph type="sldNum" sz="quarter" idx="10"/>
          </p:nvPr>
        </p:nvSpPr>
        <p:spPr/>
        <p:txBody>
          <a:bodyPr/>
          <a:lstStyle/>
          <a:p>
            <a:fld id="{E58415D0-B184-8949-B0BF-5737C73EE1E2}" type="slidenum">
              <a:rPr lang="en-US" smtClean="0"/>
              <a:t>17</a:t>
            </a:fld>
            <a:endParaRPr lang="en-US"/>
          </a:p>
        </p:txBody>
      </p:sp>
    </p:spTree>
    <p:extLst>
      <p:ext uri="{BB962C8B-B14F-4D97-AF65-F5344CB8AC3E}">
        <p14:creationId xmlns:p14="http://schemas.microsoft.com/office/powerpoint/2010/main" val="140733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a:t>
            </a:r>
            <a:r>
              <a:rPr lang="en-US" baseline="0" dirty="0"/>
              <a:t> need inter-DC WAN for performance and reliability.</a:t>
            </a:r>
          </a:p>
          <a:p>
            <a:endParaRPr lang="en-US" dirty="0"/>
          </a:p>
          <a:p>
            <a:r>
              <a:rPr lang="en-US" dirty="0"/>
              <a:t>100</a:t>
            </a:r>
            <a:r>
              <a:rPr lang="en-US" baseline="0" dirty="0"/>
              <a:t>s of </a:t>
            </a:r>
            <a:r>
              <a:rPr lang="en-US" baseline="0" dirty="0" err="1"/>
              <a:t>Gbps</a:t>
            </a:r>
            <a:r>
              <a:rPr lang="en-US" baseline="0" dirty="0"/>
              <a:t> capacity over long distances. </a:t>
            </a:r>
          </a:p>
          <a:p>
            <a:endParaRPr lang="en-US" baseline="0" dirty="0"/>
          </a:p>
          <a:p>
            <a:r>
              <a:rPr lang="en-US" baseline="0" dirty="0"/>
              <a:t>Costs 100s of millions of dollars amortized annually.</a:t>
            </a:r>
          </a:p>
          <a:p>
            <a:endParaRPr lang="en-US" dirty="0"/>
          </a:p>
        </p:txBody>
      </p:sp>
      <p:sp>
        <p:nvSpPr>
          <p:cNvPr id="4" name="Slide Number Placeholder 3"/>
          <p:cNvSpPr>
            <a:spLocks noGrp="1"/>
          </p:cNvSpPr>
          <p:nvPr>
            <p:ph type="sldNum" sz="quarter" idx="10"/>
          </p:nvPr>
        </p:nvSpPr>
        <p:spPr/>
        <p:txBody>
          <a:bodyPr/>
          <a:lstStyle/>
          <a:p>
            <a:fld id="{5602CF66-C824-4793-A10B-30B0C5E3CC11}" type="slidenum">
              <a:rPr lang="en-US" smtClean="0"/>
              <a:t>18</a:t>
            </a:fld>
            <a:endParaRPr lang="en-US"/>
          </a:p>
        </p:txBody>
      </p:sp>
    </p:spTree>
    <p:extLst>
      <p:ext uri="{BB962C8B-B14F-4D97-AF65-F5344CB8AC3E}">
        <p14:creationId xmlns:p14="http://schemas.microsoft.com/office/powerpoint/2010/main" val="5564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2CF66-C824-4793-A10B-30B0C5E3CC11}" type="slidenum">
              <a:rPr lang="en-US" smtClean="0"/>
              <a:t>19</a:t>
            </a:fld>
            <a:endParaRPr lang="en-US"/>
          </a:p>
        </p:txBody>
      </p:sp>
    </p:spTree>
    <p:extLst>
      <p:ext uri="{BB962C8B-B14F-4D97-AF65-F5344CB8AC3E}">
        <p14:creationId xmlns:p14="http://schemas.microsoft.com/office/powerpoint/2010/main" val="48515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Compare with: Internet traffic grew 6x during this time period.</a:t>
            </a:r>
            <a:endParaRPr lang="en-US" dirty="0"/>
          </a:p>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2</a:t>
            </a:fld>
            <a:endParaRPr lang="en-US"/>
          </a:p>
        </p:txBody>
      </p:sp>
    </p:spTree>
    <p:extLst>
      <p:ext uri="{BB962C8B-B14F-4D97-AF65-F5344CB8AC3E}">
        <p14:creationId xmlns:p14="http://schemas.microsoft.com/office/powerpoint/2010/main" val="1037190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Coarse way to avoid congestion and implement fairness and priorities</a:t>
            </a:r>
          </a:p>
          <a:p>
            <a:endParaRPr lang="en-US" dirty="0"/>
          </a:p>
        </p:txBody>
      </p:sp>
      <p:sp>
        <p:nvSpPr>
          <p:cNvPr id="4" name="Slide Number Placeholder 3"/>
          <p:cNvSpPr>
            <a:spLocks noGrp="1"/>
          </p:cNvSpPr>
          <p:nvPr>
            <p:ph type="sldNum" sz="quarter" idx="10"/>
          </p:nvPr>
        </p:nvSpPr>
        <p:spPr/>
        <p:txBody>
          <a:bodyPr/>
          <a:lstStyle/>
          <a:p>
            <a:fld id="{5602CF66-C824-4793-A10B-30B0C5E3CC11}" type="slidenum">
              <a:rPr lang="en-US" smtClean="0"/>
              <a:t>20</a:t>
            </a:fld>
            <a:endParaRPr lang="en-US"/>
          </a:p>
        </p:txBody>
      </p:sp>
    </p:spTree>
    <p:extLst>
      <p:ext uri="{BB962C8B-B14F-4D97-AF65-F5344CB8AC3E}">
        <p14:creationId xmlns:p14="http://schemas.microsoft.com/office/powerpoint/2010/main" val="65447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system knows the service priorities, it can modulate service sending rates appropriately.</a:t>
            </a:r>
          </a:p>
          <a:p>
            <a:endParaRPr lang="en-US" dirty="0"/>
          </a:p>
        </p:txBody>
      </p:sp>
      <p:sp>
        <p:nvSpPr>
          <p:cNvPr id="4" name="Slide Number Placeholder 3"/>
          <p:cNvSpPr>
            <a:spLocks noGrp="1"/>
          </p:cNvSpPr>
          <p:nvPr>
            <p:ph type="sldNum" sz="quarter" idx="10"/>
          </p:nvPr>
        </p:nvSpPr>
        <p:spPr/>
        <p:txBody>
          <a:bodyPr/>
          <a:lstStyle/>
          <a:p>
            <a:fld id="{5602CF66-C824-4793-A10B-30B0C5E3CC11}" type="slidenum">
              <a:rPr lang="en-US" smtClean="0"/>
              <a:t>21</a:t>
            </a:fld>
            <a:endParaRPr lang="en-US"/>
          </a:p>
        </p:txBody>
      </p:sp>
    </p:spTree>
    <p:extLst>
      <p:ext uri="{BB962C8B-B14F-4D97-AF65-F5344CB8AC3E}">
        <p14:creationId xmlns:p14="http://schemas.microsoft.com/office/powerpoint/2010/main" val="2065620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BD9EDFE-B182-43A9-9197-02D736C640A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40009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Networks do not run like that, so had to solve many practical and conceptual challenges. </a:t>
            </a:r>
          </a:p>
          <a:p>
            <a:endParaRPr lang="en-US" baseline="0" dirty="0"/>
          </a:p>
          <a:p>
            <a:r>
              <a:rPr lang="en-US" baseline="0" dirty="0"/>
              <a:t>Scalability challenge: hundreds of services on a global network. Approximation algorithm.</a:t>
            </a:r>
          </a:p>
          <a:p>
            <a:endParaRPr lang="en-US" baseline="0" dirty="0"/>
          </a:p>
          <a:p>
            <a:r>
              <a:rPr lang="en-US" baseline="0" dirty="0"/>
              <a:t>Switch memory challenge solved by keeping the “working set” in memory.</a:t>
            </a:r>
          </a:p>
          <a:p>
            <a:endParaRPr lang="en-US" baseline="0" dirty="0"/>
          </a:p>
          <a:p>
            <a:r>
              <a:rPr lang="en-US" dirty="0"/>
              <a:t>Focus</a:t>
            </a:r>
            <a:r>
              <a:rPr lang="en-US" baseline="0" dirty="0"/>
              <a:t> on these two challenges because they are unique to networks.</a:t>
            </a:r>
            <a:endParaRPr lang="en-US" dirty="0"/>
          </a:p>
          <a:p>
            <a:endParaRPr lang="en-US" dirty="0"/>
          </a:p>
        </p:txBody>
      </p:sp>
      <p:sp>
        <p:nvSpPr>
          <p:cNvPr id="4" name="Slide Number Placeholder 3"/>
          <p:cNvSpPr>
            <a:spLocks noGrp="1"/>
          </p:cNvSpPr>
          <p:nvPr>
            <p:ph type="sldNum" sz="quarter" idx="10"/>
          </p:nvPr>
        </p:nvSpPr>
        <p:spPr/>
        <p:txBody>
          <a:bodyPr/>
          <a:lstStyle/>
          <a:p>
            <a:fld id="{5602CF66-C824-4793-A10B-30B0C5E3CC11}" type="slidenum">
              <a:rPr lang="en-US" smtClean="0"/>
              <a:t>23</a:t>
            </a:fld>
            <a:endParaRPr lang="en-US"/>
          </a:p>
        </p:txBody>
      </p:sp>
    </p:spTree>
    <p:extLst>
      <p:ext uri="{BB962C8B-B14F-4D97-AF65-F5344CB8AC3E}">
        <p14:creationId xmlns:p14="http://schemas.microsoft.com/office/powerpoint/2010/main" val="320146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a:t>
            </a:r>
            <a:r>
              <a:rPr lang="en-US" baseline="0" dirty="0"/>
              <a:t> to go from left to right, perhaps to make room for a new flow on link R2-R4.</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F10E1C0-FFA0-43D6-A9CA-AF09380E961B}" type="slidenum">
              <a:rPr lang="en-US" smtClean="0"/>
              <a:t>24</a:t>
            </a:fld>
            <a:endParaRPr lang="en-US"/>
          </a:p>
        </p:txBody>
      </p:sp>
    </p:spTree>
    <p:extLst>
      <p:ext uri="{BB962C8B-B14F-4D97-AF65-F5344CB8AC3E}">
        <p14:creationId xmlns:p14="http://schemas.microsoft.com/office/powerpoint/2010/main" val="1873278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F10E1C0-FFA0-43D6-A9CA-AF09380E961B}" type="slidenum">
              <a:rPr lang="en-US" smtClean="0"/>
              <a:t>25</a:t>
            </a:fld>
            <a:endParaRPr lang="en-US"/>
          </a:p>
        </p:txBody>
      </p:sp>
    </p:spTree>
    <p:extLst>
      <p:ext uri="{BB962C8B-B14F-4D97-AF65-F5344CB8AC3E}">
        <p14:creationId xmlns:p14="http://schemas.microsoft.com/office/powerpoint/2010/main" val="1490624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a:t>
            </a:r>
            <a:r>
              <a:rPr lang="en-US" baseline="0" dirty="0"/>
              <a:t> update plan always exist? How to find it? How long can it be?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F10E1C0-FFA0-43D6-A9CA-AF09380E961B}" type="slidenum">
              <a:rPr lang="en-US" smtClean="0"/>
              <a:t>26</a:t>
            </a:fld>
            <a:endParaRPr lang="en-US"/>
          </a:p>
        </p:txBody>
      </p:sp>
    </p:spTree>
    <p:extLst>
      <p:ext uri="{BB962C8B-B14F-4D97-AF65-F5344CB8AC3E}">
        <p14:creationId xmlns:p14="http://schemas.microsoft.com/office/powerpoint/2010/main" val="963207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Dependencies capture ease of maintenance.</a:t>
            </a:r>
          </a:p>
          <a:p>
            <a:endParaRPr lang="en-US" dirty="0"/>
          </a:p>
          <a:p>
            <a:r>
              <a:rPr lang="en-US" dirty="0"/>
              <a:t>These are results without memory limits.</a:t>
            </a:r>
          </a:p>
          <a:p>
            <a:endParaRPr lang="en-US" dirty="0"/>
          </a:p>
          <a:p>
            <a:r>
              <a:rPr lang="en-US" dirty="0"/>
              <a:t>Not a solved problem yet:</a:t>
            </a:r>
          </a:p>
          <a:p>
            <a:r>
              <a:rPr lang="en-US" dirty="0"/>
              <a:t>  - the table is</a:t>
            </a:r>
            <a:r>
              <a:rPr lang="en-US" baseline="0" dirty="0"/>
              <a:t> qualitative</a:t>
            </a:r>
          </a:p>
          <a:p>
            <a:r>
              <a:rPr lang="en-US" baseline="0" dirty="0"/>
              <a:t>  - combinations of properties missing</a:t>
            </a:r>
          </a:p>
          <a:p>
            <a:endParaRPr lang="en-US" baseline="0" dirty="0"/>
          </a:p>
          <a:p>
            <a:r>
              <a:rPr lang="en-US" baseline="0" dirty="0"/>
              <a:t>Memory limits complicate matters</a:t>
            </a:r>
            <a:endParaRPr lang="en-US" dirty="0"/>
          </a:p>
        </p:txBody>
      </p:sp>
      <p:sp>
        <p:nvSpPr>
          <p:cNvPr id="4" name="Slide Number Placeholder 3"/>
          <p:cNvSpPr>
            <a:spLocks noGrp="1"/>
          </p:cNvSpPr>
          <p:nvPr>
            <p:ph type="sldNum" sz="quarter" idx="10"/>
          </p:nvPr>
        </p:nvSpPr>
        <p:spPr/>
        <p:txBody>
          <a:bodyPr/>
          <a:lstStyle/>
          <a:p>
            <a:fld id="{1F10E1C0-FFA0-43D6-A9CA-AF09380E961B}" type="slidenum">
              <a:rPr lang="en-US" smtClean="0"/>
              <a:t>27</a:t>
            </a:fld>
            <a:endParaRPr lang="en-US"/>
          </a:p>
        </p:txBody>
      </p:sp>
    </p:spTree>
    <p:extLst>
      <p:ext uri="{BB962C8B-B14F-4D97-AF65-F5344CB8AC3E}">
        <p14:creationId xmlns:p14="http://schemas.microsoft.com/office/powerpoint/2010/main" val="604391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Data-driven simulations using traffic and topology of an inter-DC WAN</a:t>
            </a:r>
          </a:p>
          <a:p>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28</a:t>
            </a:fld>
            <a:endParaRPr lang="en-US"/>
          </a:p>
        </p:txBody>
      </p:sp>
    </p:spTree>
    <p:extLst>
      <p:ext uri="{BB962C8B-B14F-4D97-AF65-F5344CB8AC3E}">
        <p14:creationId xmlns:p14="http://schemas.microsoft.com/office/powerpoint/2010/main" val="2063230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10E1C0-FFA0-43D6-A9CA-AF09380E961B}" type="slidenum">
              <a:rPr lang="en-US" smtClean="0"/>
              <a:t>29</a:t>
            </a:fld>
            <a:endParaRPr lang="en-US"/>
          </a:p>
        </p:txBody>
      </p:sp>
    </p:spTree>
    <p:extLst>
      <p:ext uri="{BB962C8B-B14F-4D97-AF65-F5344CB8AC3E}">
        <p14:creationId xmlns:p14="http://schemas.microsoft.com/office/powerpoint/2010/main" val="145893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Cloud computing: </a:t>
            </a:r>
            <a:r>
              <a:rPr lang="en-US" sz="1200" b="0" i="0" kern="1200" dirty="0">
                <a:solidFill>
                  <a:schemeClr val="tx1"/>
                </a:solidFill>
                <a:effectLst/>
                <a:latin typeface="+mn-lt"/>
                <a:ea typeface="+mn-ea"/>
                <a:cs typeface="+mn-cs"/>
              </a:rPr>
              <a:t>using a network of remote servers rather than a local server or a PC.</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t>
            </a:r>
            <a:r>
              <a:rPr lang="en-US" dirty="0"/>
              <a:t>he word has</a:t>
            </a:r>
            <a:r>
              <a:rPr lang="en-US" baseline="0" dirty="0"/>
              <a:t> permeated into the popular culture and big banners advertising the cloud welcome you in sea tac.</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of your favorite</a:t>
            </a:r>
            <a:r>
              <a:rPr lang="en-US" baseline="0" dirty="0"/>
              <a:t> applications are made possible through the power of cloud. </a:t>
            </a:r>
          </a:p>
        </p:txBody>
      </p:sp>
      <p:sp>
        <p:nvSpPr>
          <p:cNvPr id="4" name="Slide Number Placeholder 3"/>
          <p:cNvSpPr>
            <a:spLocks noGrp="1"/>
          </p:cNvSpPr>
          <p:nvPr>
            <p:ph type="sldNum" sz="quarter" idx="10"/>
          </p:nvPr>
        </p:nvSpPr>
        <p:spPr/>
        <p:txBody>
          <a:bodyPr/>
          <a:lstStyle/>
          <a:p>
            <a:fld id="{F9860CB7-F06A-9049-8386-8DED67ED096E}" type="slidenum">
              <a:rPr lang="en-US" smtClean="0"/>
              <a:t>3</a:t>
            </a:fld>
            <a:endParaRPr lang="en-US"/>
          </a:p>
        </p:txBody>
      </p:sp>
    </p:spTree>
    <p:extLst>
      <p:ext uri="{BB962C8B-B14F-4D97-AF65-F5344CB8AC3E}">
        <p14:creationId xmlns:p14="http://schemas.microsoft.com/office/powerpoint/2010/main" val="342875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30</a:t>
            </a:fld>
            <a:endParaRPr lang="en-US"/>
          </a:p>
        </p:txBody>
      </p:sp>
    </p:spTree>
    <p:extLst>
      <p:ext uri="{BB962C8B-B14F-4D97-AF65-F5344CB8AC3E}">
        <p14:creationId xmlns:p14="http://schemas.microsoft.com/office/powerpoint/2010/main" val="192897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a:t>
            </a:r>
            <a:r>
              <a:rPr lang="en-US" baseline="0" dirty="0"/>
              <a:t> runs on BGP</a:t>
            </a:r>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32</a:t>
            </a:fld>
            <a:endParaRPr lang="en-US"/>
          </a:p>
        </p:txBody>
      </p:sp>
    </p:spTree>
    <p:extLst>
      <p:ext uri="{BB962C8B-B14F-4D97-AF65-F5344CB8AC3E}">
        <p14:creationId xmlns:p14="http://schemas.microsoft.com/office/powerpoint/2010/main" val="635881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r>
              <a:t>New high-level language, similar in spirit to many SDN languages</a:t>
            </a:r>
          </a:p>
          <a:p>
            <a:r>
              <a:t>A couple of key differences</a:t>
            </a:r>
          </a:p>
          <a:p>
            <a:r>
              <a:t>The mechanisms for achieving inter domain routing and SDN are non-existent</a:t>
            </a:r>
          </a:p>
        </p:txBody>
      </p:sp>
    </p:spTree>
    <p:extLst>
      <p:ext uri="{BB962C8B-B14F-4D97-AF65-F5344CB8AC3E}">
        <p14:creationId xmlns:p14="http://schemas.microsoft.com/office/powerpoint/2010/main" val="598746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36</a:t>
            </a:fld>
            <a:endParaRPr lang="en-US"/>
          </a:p>
        </p:txBody>
      </p:sp>
    </p:spTree>
    <p:extLst>
      <p:ext uri="{BB962C8B-B14F-4D97-AF65-F5344CB8AC3E}">
        <p14:creationId xmlns:p14="http://schemas.microsoft.com/office/powerpoint/2010/main" val="936558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37</a:t>
            </a:fld>
            <a:endParaRPr lang="en-US"/>
          </a:p>
        </p:txBody>
      </p:sp>
    </p:spTree>
    <p:extLst>
      <p:ext uri="{BB962C8B-B14F-4D97-AF65-F5344CB8AC3E}">
        <p14:creationId xmlns:p14="http://schemas.microsoft.com/office/powerpoint/2010/main" val="1561917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Policies translated from English documents</a:t>
            </a:r>
          </a:p>
          <a:p>
            <a:endParaRPr lang="en-US" dirty="0"/>
          </a:p>
          <a:p>
            <a:r>
              <a:rPr lang="en-US" dirty="0"/>
              <a:t>Recent work: make it even faster and evolution friendly.</a:t>
            </a:r>
          </a:p>
        </p:txBody>
      </p:sp>
      <p:sp>
        <p:nvSpPr>
          <p:cNvPr id="4" name="Slide Number Placeholder 3"/>
          <p:cNvSpPr>
            <a:spLocks noGrp="1"/>
          </p:cNvSpPr>
          <p:nvPr>
            <p:ph type="sldNum" sz="quarter" idx="10"/>
          </p:nvPr>
        </p:nvSpPr>
        <p:spPr/>
        <p:txBody>
          <a:bodyPr/>
          <a:lstStyle/>
          <a:p>
            <a:fld id="{37AB793D-684D-40F9-8BC0-EE7A2FF34486}" type="slidenum">
              <a:rPr lang="en-US" smtClean="0"/>
              <a:t>38</a:t>
            </a:fld>
            <a:endParaRPr lang="en-US"/>
          </a:p>
        </p:txBody>
      </p:sp>
    </p:spTree>
    <p:extLst>
      <p:ext uri="{BB962C8B-B14F-4D97-AF65-F5344CB8AC3E}">
        <p14:creationId xmlns:p14="http://schemas.microsoft.com/office/powerpoint/2010/main" val="1794453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time is the charm.</a:t>
            </a:r>
          </a:p>
        </p:txBody>
      </p:sp>
      <p:sp>
        <p:nvSpPr>
          <p:cNvPr id="4" name="Slide Number Placeholder 3"/>
          <p:cNvSpPr>
            <a:spLocks noGrp="1"/>
          </p:cNvSpPr>
          <p:nvPr>
            <p:ph type="sldNum" sz="quarter" idx="10"/>
          </p:nvPr>
        </p:nvSpPr>
        <p:spPr/>
        <p:txBody>
          <a:bodyPr/>
          <a:lstStyle/>
          <a:p>
            <a:fld id="{E58415D0-B184-8949-B0BF-5737C73EE1E2}" type="slidenum">
              <a:rPr lang="en-US" smtClean="0"/>
              <a:t>39</a:t>
            </a:fld>
            <a:endParaRPr lang="en-US"/>
          </a:p>
        </p:txBody>
      </p:sp>
    </p:spTree>
    <p:extLst>
      <p:ext uri="{BB962C8B-B14F-4D97-AF65-F5344CB8AC3E}">
        <p14:creationId xmlns:p14="http://schemas.microsoft.com/office/powerpoint/2010/main" val="109416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vision </a:t>
            </a:r>
            <a:r>
              <a:rPr lang="en-US" baseline="0" dirty="0"/>
              <a:t>with Propane is to change not only cloud networks but all networks since BGP is a common substrate.</a:t>
            </a:r>
          </a:p>
          <a:p>
            <a:endParaRPr lang="en-US" baseline="0" dirty="0"/>
          </a:p>
          <a:p>
            <a:r>
              <a:rPr lang="en-US" baseline="0" dirty="0"/>
              <a:t>We are building infrastructure that any network operator can use. </a:t>
            </a:r>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58415D0-B184-8949-B0BF-5737C73EE1E2}" type="slidenum">
              <a:rPr lang="en-US" smtClean="0"/>
              <a:t>40</a:t>
            </a:fld>
            <a:endParaRPr lang="en-US"/>
          </a:p>
        </p:txBody>
      </p:sp>
    </p:spTree>
    <p:extLst>
      <p:ext uri="{BB962C8B-B14F-4D97-AF65-F5344CB8AC3E}">
        <p14:creationId xmlns:p14="http://schemas.microsoft.com/office/powerpoint/2010/main" val="826820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41</a:t>
            </a:fld>
            <a:endParaRPr lang="en-US"/>
          </a:p>
        </p:txBody>
      </p:sp>
    </p:spTree>
    <p:extLst>
      <p:ext uri="{BB962C8B-B14F-4D97-AF65-F5344CB8AC3E}">
        <p14:creationId xmlns:p14="http://schemas.microsoft.com/office/powerpoint/2010/main" val="1121314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42</a:t>
            </a:fld>
            <a:endParaRPr lang="en-US"/>
          </a:p>
        </p:txBody>
      </p:sp>
    </p:spTree>
    <p:extLst>
      <p:ext uri="{BB962C8B-B14F-4D97-AF65-F5344CB8AC3E}">
        <p14:creationId xmlns:p14="http://schemas.microsoft.com/office/powerpoint/2010/main" val="220395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traditional</a:t>
            </a:r>
            <a:r>
              <a:rPr lang="en-US" baseline="0" dirty="0"/>
              <a:t> workloads are being cloud-</a:t>
            </a:r>
            <a:r>
              <a:rPr lang="en-US" baseline="0" dirty="0" err="1"/>
              <a:t>ified</a:t>
            </a:r>
            <a:r>
              <a:rPr lang="en-US" baseline="0" dirty="0"/>
              <a:t> as well.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broad t</a:t>
            </a:r>
            <a:r>
              <a:rPr lang="en-US" sz="1200" kern="1200" dirty="0">
                <a:solidFill>
                  <a:schemeClr val="tx1"/>
                </a:solidFill>
                <a:effectLst/>
                <a:latin typeface="+mn-lt"/>
                <a:ea typeface="+mn-ea"/>
                <a:cs typeface="+mn-cs"/>
              </a:rPr>
              <a:t>ransformation is transforming all aspects</a:t>
            </a:r>
            <a:r>
              <a:rPr lang="en-US" sz="1200" kern="1200" baseline="0" dirty="0">
                <a:solidFill>
                  <a:schemeClr val="tx1"/>
                </a:solidFill>
                <a:effectLst/>
                <a:latin typeface="+mn-lt"/>
                <a:ea typeface="+mn-ea"/>
                <a:cs typeface="+mn-cs"/>
              </a:rPr>
              <a:t> of the computing stack.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Exciting time to be a computer science researcher especially a networking researcher.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network is central to this transformation, </a:t>
            </a:r>
            <a:r>
              <a:rPr lang="en-US" baseline="0" dirty="0"/>
              <a:t>which is why you see that 100x growth. </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860CB7-F06A-9049-8386-8DED67ED096E}" type="slidenum">
              <a:rPr lang="en-US" smtClean="0"/>
              <a:t>4</a:t>
            </a:fld>
            <a:endParaRPr lang="en-US"/>
          </a:p>
        </p:txBody>
      </p:sp>
    </p:spTree>
    <p:extLst>
      <p:ext uri="{BB962C8B-B14F-4D97-AF65-F5344CB8AC3E}">
        <p14:creationId xmlns:p14="http://schemas.microsoft.com/office/powerpoint/2010/main" val="872302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60CB7-F06A-9049-8386-8DED67ED096E}" type="slidenum">
              <a:rPr lang="en-US" smtClean="0"/>
              <a:t>47</a:t>
            </a:fld>
            <a:endParaRPr lang="en-US"/>
          </a:p>
        </p:txBody>
      </p:sp>
    </p:spTree>
    <p:extLst>
      <p:ext uri="{BB962C8B-B14F-4D97-AF65-F5344CB8AC3E}">
        <p14:creationId xmlns:p14="http://schemas.microsoft.com/office/powerpoint/2010/main" val="2464441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t>
            </a:r>
            <a:r>
              <a:rPr lang="en-US" baseline="0" dirty="0"/>
              <a:t>network-wide programming has transformed network ERA, the quest for ERA does not end with it. Where will the next level of ERA come from?</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Unlocking the next level of ERA will stem from rethinking hardware on which the cloud networks run as well as layering boundaries boundaries.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say that because bit by bit, cloud providers have re-engineered and optimized the software components within each layer of the stack.</a:t>
            </a:r>
          </a:p>
          <a:p>
            <a:endParaRPr lang="en-US" baseline="0" dirty="0"/>
          </a:p>
          <a:p>
            <a:endParaRPr lang="en-US" baseline="0" dirty="0"/>
          </a:p>
          <a:p>
            <a:endParaRPr lang="en-US" baseline="0"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8415D0-B184-8949-B0BF-5737C73EE1E2}" type="slidenum">
              <a:rPr lang="en-US" smtClean="0"/>
              <a:t>48</a:t>
            </a:fld>
            <a:endParaRPr lang="en-US"/>
          </a:p>
        </p:txBody>
      </p:sp>
    </p:spTree>
    <p:extLst>
      <p:ext uri="{BB962C8B-B14F-4D97-AF65-F5344CB8AC3E}">
        <p14:creationId xmlns:p14="http://schemas.microsoft.com/office/powerpoint/2010/main" val="36714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much has changed, the optics-based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has not.</a:t>
            </a:r>
          </a:p>
        </p:txBody>
      </p:sp>
      <p:sp>
        <p:nvSpPr>
          <p:cNvPr id="4" name="Slide Number Placeholder 3"/>
          <p:cNvSpPr>
            <a:spLocks noGrp="1"/>
          </p:cNvSpPr>
          <p:nvPr>
            <p:ph type="sldNum" sz="quarter" idx="10"/>
          </p:nvPr>
        </p:nvSpPr>
        <p:spPr/>
        <p:txBody>
          <a:bodyPr/>
          <a:lstStyle/>
          <a:p>
            <a:fld id="{E58415D0-B184-8949-B0BF-5737C73EE1E2}" type="slidenum">
              <a:rPr lang="en-US" smtClean="0"/>
              <a:t>49</a:t>
            </a:fld>
            <a:endParaRPr lang="en-US"/>
          </a:p>
        </p:txBody>
      </p:sp>
    </p:spTree>
    <p:extLst>
      <p:ext uri="{BB962C8B-B14F-4D97-AF65-F5344CB8AC3E}">
        <p14:creationId xmlns:p14="http://schemas.microsoft.com/office/powerpoint/2010/main" val="902977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50</a:t>
            </a:fld>
            <a:endParaRPr lang="en-US"/>
          </a:p>
        </p:txBody>
      </p:sp>
    </p:spTree>
    <p:extLst>
      <p:ext uri="{BB962C8B-B14F-4D97-AF65-F5344CB8AC3E}">
        <p14:creationId xmlns:p14="http://schemas.microsoft.com/office/powerpoint/2010/main" val="885043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51</a:t>
            </a:fld>
            <a:endParaRPr lang="en-US"/>
          </a:p>
        </p:txBody>
      </p:sp>
    </p:spTree>
    <p:extLst>
      <p:ext uri="{BB962C8B-B14F-4D97-AF65-F5344CB8AC3E}">
        <p14:creationId xmlns:p14="http://schemas.microsoft.com/office/powerpoint/2010/main" val="1770146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ROADMs route wavelengths. To make a connection, the red should connect to red, and no two colors can traverse the same fiber.</a:t>
            </a:r>
          </a:p>
          <a:p>
            <a:endParaRPr lang="en-US" baseline="0" dirty="0"/>
          </a:p>
          <a:p>
            <a:r>
              <a:rPr lang="en-US" baseline="0" dirty="0"/>
              <a:t>A lot of theory on which networking is based deals with one of these graphs. We don’t have a viable theory for these shapeshifting graphs. </a:t>
            </a:r>
          </a:p>
          <a:p>
            <a:endParaRPr lang="en-US" baseline="0" dirty="0"/>
          </a:p>
          <a:p>
            <a:r>
              <a:rPr lang="en-US" baseline="0" dirty="0"/>
              <a:t>The underlying topology is different from standard graphs. We need to reconsider what basic concepts like max flow and min cut mean for the topology, and how to derive graphs with desired properties.</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52</a:t>
            </a:fld>
            <a:endParaRPr lang="en-US"/>
          </a:p>
        </p:txBody>
      </p:sp>
    </p:spTree>
    <p:extLst>
      <p:ext uri="{BB962C8B-B14F-4D97-AF65-F5344CB8AC3E}">
        <p14:creationId xmlns:p14="http://schemas.microsoft.com/office/powerpoint/2010/main" val="1931705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53</a:t>
            </a:fld>
            <a:endParaRPr lang="en-US"/>
          </a:p>
        </p:txBody>
      </p:sp>
    </p:spTree>
    <p:extLst>
      <p:ext uri="{BB962C8B-B14F-4D97-AF65-F5344CB8AC3E}">
        <p14:creationId xmlns:p14="http://schemas.microsoft.com/office/powerpoint/2010/main" val="1440527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1/ The path to success lies in inter-disciplinary collaboration. The set of problems cut across expertise boundaries, as my examples showed. Networking and systems people cannot do it alone.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2/ It will also need academia industry collaboration. The academia needs industry to understand workloads and plausible design points. The industry needs academia because the next set of problems they want to solve are broader and deeper. </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8415D0-B184-8949-B0BF-5737C73EE1E2}" type="slidenum">
              <a:rPr lang="en-US" smtClean="0"/>
              <a:t>54</a:t>
            </a:fld>
            <a:endParaRPr lang="en-US"/>
          </a:p>
        </p:txBody>
      </p:sp>
    </p:spTree>
    <p:extLst>
      <p:ext uri="{BB962C8B-B14F-4D97-AF65-F5344CB8AC3E}">
        <p14:creationId xmlns:p14="http://schemas.microsoft.com/office/powerpoint/2010/main" val="2114808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860CB7-F06A-9049-8386-8DED67ED096E}" type="slidenum">
              <a:rPr lang="en-US" smtClean="0"/>
              <a:t>55</a:t>
            </a:fld>
            <a:endParaRPr lang="en-US"/>
          </a:p>
        </p:txBody>
      </p:sp>
    </p:spTree>
    <p:extLst>
      <p:ext uri="{BB962C8B-B14F-4D97-AF65-F5344CB8AC3E}">
        <p14:creationId xmlns:p14="http://schemas.microsoft.com/office/powerpoint/2010/main" val="278736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Key question:  Building something different or just more of the same?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I distill what I hear from network architects and engineers, they want to build different types of networks. The differences can be summed by an extreme focus on ERA.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Efficiency: Because of scale. Shaving 1% of infinity means that you save an infinite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Reliability: Which customers and workloads you get are directly dependent on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Agility: Needs of applications are continuously evolving. Must be able to evolve infrastructure quickly.</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not that ERA was not important before but the degree to which it matters now is different. Leads to different challenges and calls for different solutions.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goals</a:t>
            </a:r>
            <a:r>
              <a:rPr lang="en-US" baseline="0" dirty="0"/>
              <a:t> can be at odds with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5</a:t>
            </a:fld>
            <a:endParaRPr lang="en-US"/>
          </a:p>
        </p:txBody>
      </p:sp>
    </p:spTree>
    <p:extLst>
      <p:ext uri="{BB962C8B-B14F-4D97-AF65-F5344CB8AC3E}">
        <p14:creationId xmlns:p14="http://schemas.microsoft.com/office/powerpoint/2010/main" val="198004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Low utilization means poor efficiency. It is like being able to enjoy only half of the expensive penthouse you bought.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Later on, I’ll get into why efficiency is low here and what we can do about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6</a:t>
            </a:fld>
            <a:endParaRPr lang="en-US"/>
          </a:p>
        </p:txBody>
      </p:sp>
    </p:spTree>
    <p:extLst>
      <p:ext uri="{BB962C8B-B14F-4D97-AF65-F5344CB8AC3E}">
        <p14:creationId xmlns:p14="http://schemas.microsoft.com/office/powerpoint/2010/main" val="69820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r>
              <a:rPr lang="en-US" baseline="0" dirty="0"/>
              <a:t>eliability: </a:t>
            </a:r>
            <a:r>
              <a:rPr lang="en-US" dirty="0"/>
              <a:t>Reputation damage.</a:t>
            </a:r>
            <a:r>
              <a:rPr lang="en-US" baseline="0" dirty="0"/>
              <a:t> SLAs. </a:t>
            </a:r>
            <a:r>
              <a:rPr lang="en-US" dirty="0"/>
              <a:t>Money back for customers.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7</a:t>
            </a:fld>
            <a:endParaRPr lang="en-US"/>
          </a:p>
        </p:txBody>
      </p:sp>
    </p:spTree>
    <p:extLst>
      <p:ext uri="{BB962C8B-B14F-4D97-AF65-F5344CB8AC3E}">
        <p14:creationId xmlns:p14="http://schemas.microsoft.com/office/powerpoint/2010/main" val="180691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cloud provider is not MSFT. Takes time to plan, validate, and monitor the change.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Poor ERA is a problem not just for cloud providers </a:t>
            </a:r>
            <a:r>
              <a:rPr lang="mr-IN" baseline="0" dirty="0"/>
              <a:t>–</a:t>
            </a:r>
            <a:r>
              <a:rPr lang="en-US" baseline="0" dirty="0"/>
              <a:t> it impacts you too!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58415D0-B184-8949-B0BF-5737C73EE1E2}" type="slidenum">
              <a:rPr lang="en-US" smtClean="0"/>
              <a:t>8</a:t>
            </a:fld>
            <a:endParaRPr lang="en-US"/>
          </a:p>
        </p:txBody>
      </p:sp>
    </p:spTree>
    <p:extLst>
      <p:ext uri="{BB962C8B-B14F-4D97-AF65-F5344CB8AC3E}">
        <p14:creationId xmlns:p14="http://schemas.microsoft.com/office/powerpoint/2010/main" val="164128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Complex set of factors behind poor ERA but the observation behind my work is </a:t>
            </a:r>
            <a:r>
              <a:rPr lang="mr-IN" baseline="0" dirty="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solidFill>
            </a:endParaRPr>
          </a:p>
        </p:txBody>
      </p:sp>
      <p:sp>
        <p:nvSpPr>
          <p:cNvPr id="4" name="Slide Number Placeholder 3"/>
          <p:cNvSpPr>
            <a:spLocks noGrp="1"/>
          </p:cNvSpPr>
          <p:nvPr>
            <p:ph type="sldNum" sz="quarter" idx="10"/>
          </p:nvPr>
        </p:nvSpPr>
        <p:spPr/>
        <p:txBody>
          <a:bodyPr/>
          <a:lstStyle/>
          <a:p>
            <a:fld id="{E58415D0-B184-8949-B0BF-5737C73EE1E2}" type="slidenum">
              <a:rPr lang="en-US" smtClean="0"/>
              <a:t>9</a:t>
            </a:fld>
            <a:endParaRPr lang="en-US"/>
          </a:p>
        </p:txBody>
      </p:sp>
    </p:spTree>
    <p:extLst>
      <p:ext uri="{BB962C8B-B14F-4D97-AF65-F5344CB8AC3E}">
        <p14:creationId xmlns:p14="http://schemas.microsoft.com/office/powerpoint/2010/main" val="89587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Text">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715773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0.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2.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7.tiff"/><Relationship Id="rId2" Type="http://schemas.openxmlformats.org/officeDocument/2006/relationships/notesSlide" Target="../notesSlides/notesSlide3.xml"/><Relationship Id="rId16" Type="http://schemas.openxmlformats.org/officeDocument/2006/relationships/image" Target="../media/image16.tiff"/><Relationship Id="rId1" Type="http://schemas.openxmlformats.org/officeDocument/2006/relationships/slideLayout" Target="../slideLayouts/slideLayout6.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1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4.tiff"/></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0.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notesSlide" Target="../notesSlides/notesSlide32.xml"/><Relationship Id="rId7" Type="http://schemas.openxmlformats.org/officeDocument/2006/relationships/image" Target="../media/image57.tiff"/><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0.tiff"/><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tiff"/><Relationship Id="rId3" Type="http://schemas.openxmlformats.org/officeDocument/2006/relationships/notesSlide" Target="../notesSlides/notesSlide4.xml"/><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0" Type="http://schemas.openxmlformats.org/officeDocument/2006/relationships/image" Target="../media/image24.tiff"/><Relationship Id="rId4" Type="http://schemas.openxmlformats.org/officeDocument/2006/relationships/image" Target="../media/image18.tiff"/><Relationship Id="rId9" Type="http://schemas.openxmlformats.org/officeDocument/2006/relationships/image" Target="../media/image23.tiff"/><Relationship Id="rId14" Type="http://schemas.openxmlformats.org/officeDocument/2006/relationships/image" Target="../media/image28.tiff"/></Relationships>
</file>

<file path=ppt/slides/_rels/slide40.xml.rels><?xml version="1.0" encoding="UTF-8" standalone="yes"?>
<Relationships xmlns="http://schemas.openxmlformats.org/package/2006/relationships"><Relationship Id="rId3" Type="http://schemas.openxmlformats.org/officeDocument/2006/relationships/hyperlink" Target="https://www.propane-lang.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8.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0.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notesSlide" Target="../notesSlides/notesSlide5.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9.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0673"/>
            <a:ext cx="9144000" cy="2387600"/>
          </a:xfrm>
        </p:spPr>
        <p:txBody>
          <a:bodyPr anchor="ctr"/>
          <a:lstStyle/>
          <a:p>
            <a:r>
              <a:rPr lang="en-US" b="1" dirty="0"/>
              <a:t>Network programming for the cloud ERA</a:t>
            </a:r>
          </a:p>
        </p:txBody>
      </p:sp>
      <p:sp>
        <p:nvSpPr>
          <p:cNvPr id="3" name="Subtitle 2"/>
          <p:cNvSpPr>
            <a:spLocks noGrp="1"/>
          </p:cNvSpPr>
          <p:nvPr>
            <p:ph type="subTitle" idx="1"/>
          </p:nvPr>
        </p:nvSpPr>
        <p:spPr>
          <a:xfrm>
            <a:off x="1524000" y="3822355"/>
            <a:ext cx="9144000" cy="763217"/>
          </a:xfrm>
        </p:spPr>
        <p:txBody>
          <a:bodyPr>
            <a:noAutofit/>
          </a:bodyPr>
          <a:lstStyle/>
          <a:p>
            <a:r>
              <a:rPr lang="en-US" sz="4000" dirty="0">
                <a:solidFill>
                  <a:schemeClr val="accent5"/>
                </a:solidFill>
                <a:latin typeface="+mj-lt"/>
                <a:ea typeface="Al Bayan" charset="-78"/>
                <a:cs typeface="Al Bayan" charset="-78"/>
              </a:rPr>
              <a:t>Ratul Mahajan</a:t>
            </a:r>
          </a:p>
          <a:p>
            <a:endParaRPr lang="en-US" sz="4000" dirty="0">
              <a:solidFill>
                <a:schemeClr val="accent5"/>
              </a:solidFill>
              <a:latin typeface="+mj-lt"/>
              <a:ea typeface="Al Bayan" charset="-78"/>
              <a:cs typeface="Al Bayan" charset="-78"/>
              <a:sym typeface="Wingdings"/>
            </a:endParaRPr>
          </a:p>
          <a:p>
            <a:endParaRPr lang="en-US" sz="4000" dirty="0">
              <a:solidFill>
                <a:schemeClr val="accent5"/>
              </a:solidFill>
              <a:latin typeface="+mj-lt"/>
              <a:ea typeface="Al Bayan" charset="-78"/>
              <a:cs typeface="Al Bayan" charset="-78"/>
              <a:sym typeface="Wingdings"/>
            </a:endParaRPr>
          </a:p>
        </p:txBody>
      </p:sp>
      <p:pic>
        <p:nvPicPr>
          <p:cNvPr id="4" name="Picture 3"/>
          <p:cNvPicPr>
            <a:picLocks noChangeAspect="1"/>
          </p:cNvPicPr>
          <p:nvPr/>
        </p:nvPicPr>
        <p:blipFill>
          <a:blip r:embed="rId3"/>
          <a:stretch>
            <a:fillRect/>
          </a:stretch>
        </p:blipFill>
        <p:spPr>
          <a:xfrm>
            <a:off x="2368901" y="5377111"/>
            <a:ext cx="2812245" cy="784584"/>
          </a:xfrm>
          <a:prstGeom prst="rect">
            <a:avLst/>
          </a:prstGeom>
        </p:spPr>
      </p:pic>
      <p:sp>
        <p:nvSpPr>
          <p:cNvPr id="5" name="Down Arrow 4"/>
          <p:cNvSpPr/>
          <p:nvPr/>
        </p:nvSpPr>
        <p:spPr>
          <a:xfrm rot="16200000">
            <a:off x="5889560" y="5536575"/>
            <a:ext cx="412880" cy="678986"/>
          </a:xfrm>
          <a:prstGeom prst="downArrow">
            <a:avLst>
              <a:gd name="adj1" fmla="val 50000"/>
              <a:gd name="adj2" fmla="val 7158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854" y="5669627"/>
            <a:ext cx="3625607" cy="510834"/>
          </a:xfrm>
          <a:prstGeom prst="rect">
            <a:avLst/>
          </a:prstGeom>
        </p:spPr>
      </p:pic>
    </p:spTree>
    <p:extLst>
      <p:ext uri="{BB962C8B-B14F-4D97-AF65-F5344CB8AC3E}">
        <p14:creationId xmlns:p14="http://schemas.microsoft.com/office/powerpoint/2010/main" val="415708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a:spLocks noGrp="1"/>
          </p:cNvSpPr>
          <p:nvPr>
            <p:ph idx="1"/>
          </p:nvPr>
        </p:nvSpPr>
        <p:spPr>
          <a:xfrm>
            <a:off x="361506" y="2406674"/>
            <a:ext cx="11525693" cy="1111121"/>
          </a:xfrm>
        </p:spPr>
        <p:txBody>
          <a:bodyPr>
            <a:normAutofit/>
          </a:bodyPr>
          <a:lstStyle/>
          <a:p>
            <a:pPr marL="0" indent="0" algn="ctr">
              <a:buNone/>
            </a:pPr>
            <a:r>
              <a:rPr lang="en-US" dirty="0"/>
              <a:t>Manually decompose objectives into low-level, device configurations</a:t>
            </a:r>
          </a:p>
          <a:p>
            <a:pPr marL="0" indent="0" algn="ctr">
              <a:buNone/>
            </a:pPr>
            <a:r>
              <a:rPr lang="en-US" dirty="0">
                <a:sym typeface="Wingdings"/>
              </a:rPr>
              <a:t>Ensure correctness under all possible failures and workloads</a:t>
            </a:r>
          </a:p>
        </p:txBody>
      </p:sp>
      <p:sp>
        <p:nvSpPr>
          <p:cNvPr id="115" name="TextBox 114"/>
          <p:cNvSpPr txBox="1"/>
          <p:nvPr/>
        </p:nvSpPr>
        <p:spPr>
          <a:xfrm>
            <a:off x="975816" y="1785093"/>
            <a:ext cx="10268965" cy="584775"/>
          </a:xfrm>
          <a:prstGeom prst="rect">
            <a:avLst/>
          </a:prstGeom>
          <a:noFill/>
        </p:spPr>
        <p:txBody>
          <a:bodyPr wrap="square" rtlCol="0">
            <a:spAutoFit/>
          </a:bodyPr>
          <a:lstStyle/>
          <a:p>
            <a:pPr algn="ctr"/>
            <a:r>
              <a:rPr lang="en-US" sz="3200" dirty="0">
                <a:solidFill>
                  <a:schemeClr val="accent5"/>
                </a:solidFill>
                <a:sym typeface="Wingdings"/>
              </a:rPr>
              <a:t>Low-level and device-oriented</a:t>
            </a:r>
            <a:endParaRPr lang="en-US" sz="3200" dirty="0">
              <a:solidFill>
                <a:schemeClr val="accent5"/>
              </a:solidFill>
            </a:endParaRPr>
          </a:p>
        </p:txBody>
      </p:sp>
      <p:grpSp>
        <p:nvGrpSpPr>
          <p:cNvPr id="88" name="Group 87"/>
          <p:cNvGrpSpPr/>
          <p:nvPr/>
        </p:nvGrpSpPr>
        <p:grpSpPr>
          <a:xfrm>
            <a:off x="3237787" y="3880719"/>
            <a:ext cx="5316032" cy="2173249"/>
            <a:chOff x="3424937" y="3770351"/>
            <a:chExt cx="5316032" cy="2173249"/>
          </a:xfrm>
        </p:grpSpPr>
        <p:grpSp>
          <p:nvGrpSpPr>
            <p:cNvPr id="40" name="Group 39"/>
            <p:cNvGrpSpPr/>
            <p:nvPr/>
          </p:nvGrpSpPr>
          <p:grpSpPr>
            <a:xfrm>
              <a:off x="3424937" y="3770351"/>
              <a:ext cx="5316032" cy="2173249"/>
              <a:chOff x="6442457" y="3770351"/>
              <a:chExt cx="5316032" cy="2173249"/>
            </a:xfrm>
          </p:grpSpPr>
          <p:grpSp>
            <p:nvGrpSpPr>
              <p:cNvPr id="39" name="Group 38"/>
              <p:cNvGrpSpPr/>
              <p:nvPr/>
            </p:nvGrpSpPr>
            <p:grpSpPr>
              <a:xfrm>
                <a:off x="6442457" y="3770351"/>
                <a:ext cx="5316032" cy="2173249"/>
                <a:chOff x="6442457" y="3770351"/>
                <a:chExt cx="5316032" cy="2173249"/>
              </a:xfrm>
            </p:grpSpPr>
            <p:sp>
              <p:nvSpPr>
                <p:cNvPr id="4" name="Shape 1361"/>
                <p:cNvSpPr/>
                <p:nvPr/>
              </p:nvSpPr>
              <p:spPr>
                <a:xfrm>
                  <a:off x="7126666" y="3770351"/>
                  <a:ext cx="3821059" cy="217324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FFFDE4"/>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endParaRPr sz="2800" dirty="0"/>
                </a:p>
              </p:txBody>
            </p:sp>
            <p:sp>
              <p:nvSpPr>
                <p:cNvPr id="6" name="Shape 1338"/>
                <p:cNvSpPr/>
                <p:nvPr/>
              </p:nvSpPr>
              <p:spPr>
                <a:xfrm flipV="1">
                  <a:off x="9528757" y="4188973"/>
                  <a:ext cx="581291" cy="44146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7" name="Shape 1339"/>
                <p:cNvSpPr/>
                <p:nvPr/>
              </p:nvSpPr>
              <p:spPr>
                <a:xfrm flipV="1">
                  <a:off x="8620214" y="4920547"/>
                  <a:ext cx="874070" cy="43476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8" name="Shape 1340"/>
                <p:cNvSpPr/>
                <p:nvPr/>
              </p:nvSpPr>
              <p:spPr>
                <a:xfrm>
                  <a:off x="8365820" y="4439252"/>
                  <a:ext cx="964335" cy="28502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0" name="Shape 1349"/>
                <p:cNvSpPr/>
                <p:nvPr/>
              </p:nvSpPr>
              <p:spPr>
                <a:xfrm>
                  <a:off x="8982684" y="4475828"/>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C</a:t>
                  </a:r>
                  <a:endParaRPr sz="2400" dirty="0"/>
                </a:p>
              </p:txBody>
            </p:sp>
            <p:sp>
              <p:nvSpPr>
                <p:cNvPr id="12" name="Shape 1338"/>
                <p:cNvSpPr/>
                <p:nvPr/>
              </p:nvSpPr>
              <p:spPr>
                <a:xfrm>
                  <a:off x="10374720" y="4139074"/>
                  <a:ext cx="1154296" cy="37603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3" name="Shape 1338"/>
                <p:cNvSpPr/>
                <p:nvPr/>
              </p:nvSpPr>
              <p:spPr>
                <a:xfrm flipV="1">
                  <a:off x="10208065" y="4667506"/>
                  <a:ext cx="1473351" cy="4661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4" name="Rectangle 13"/>
                <p:cNvSpPr/>
                <p:nvPr/>
              </p:nvSpPr>
              <p:spPr>
                <a:xfrm>
                  <a:off x="11181544" y="4348278"/>
                  <a:ext cx="576945" cy="5574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a:t>
                  </a:r>
                </a:p>
              </p:txBody>
            </p:sp>
            <p:sp>
              <p:nvSpPr>
                <p:cNvPr id="17" name="Shape 1356"/>
                <p:cNvSpPr/>
                <p:nvPr/>
              </p:nvSpPr>
              <p:spPr>
                <a:xfrm>
                  <a:off x="9940557" y="4991006"/>
                  <a:ext cx="222818" cy="4414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3000"/>
                  </a:lvl1pPr>
                </a:lstStyle>
                <a:p>
                  <a:r>
                    <a:rPr sz="2400" dirty="0"/>
                    <a:t>E</a:t>
                  </a:r>
                </a:p>
              </p:txBody>
            </p:sp>
            <p:sp>
              <p:nvSpPr>
                <p:cNvPr id="19" name="Shape 1352"/>
                <p:cNvSpPr/>
                <p:nvPr/>
              </p:nvSpPr>
              <p:spPr>
                <a:xfrm>
                  <a:off x="9887469" y="3854518"/>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D</a:t>
                  </a:r>
                  <a:endParaRPr sz="2400" dirty="0"/>
                </a:p>
              </p:txBody>
            </p:sp>
            <p:sp>
              <p:nvSpPr>
                <p:cNvPr id="21" name="Shape 1338"/>
                <p:cNvSpPr/>
                <p:nvPr/>
              </p:nvSpPr>
              <p:spPr>
                <a:xfrm flipV="1">
                  <a:off x="6692503" y="4475828"/>
                  <a:ext cx="1201695" cy="3537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22" name="Shape 1338"/>
                <p:cNvSpPr/>
                <p:nvPr/>
              </p:nvSpPr>
              <p:spPr>
                <a:xfrm>
                  <a:off x="6692504" y="5099133"/>
                  <a:ext cx="1480046" cy="33061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24" name="Shape 1346"/>
                <p:cNvSpPr/>
                <p:nvPr/>
              </p:nvSpPr>
              <p:spPr>
                <a:xfrm>
                  <a:off x="7757303" y="4175650"/>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A</a:t>
                  </a:r>
                  <a:endParaRPr sz="2400" dirty="0"/>
                </a:p>
              </p:txBody>
            </p:sp>
            <p:sp>
              <p:nvSpPr>
                <p:cNvPr id="27" name="Shape 1358"/>
                <p:cNvSpPr/>
                <p:nvPr/>
              </p:nvSpPr>
              <p:spPr>
                <a:xfrm>
                  <a:off x="8047619" y="5141379"/>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B</a:t>
                  </a:r>
                  <a:endParaRPr sz="2400" dirty="0"/>
                </a:p>
              </p:txBody>
            </p:sp>
            <p:sp>
              <p:nvSpPr>
                <p:cNvPr id="29" name="Rectangle 28"/>
                <p:cNvSpPr/>
                <p:nvPr/>
              </p:nvSpPr>
              <p:spPr>
                <a:xfrm>
                  <a:off x="6442457" y="4658436"/>
                  <a:ext cx="576945" cy="5574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X</a:t>
                  </a:r>
                </a:p>
              </p:txBody>
            </p:sp>
          </p:grpSp>
          <p:sp>
            <p:nvSpPr>
              <p:cNvPr id="5" name="Shape 1337"/>
              <p:cNvSpPr/>
              <p:nvPr/>
            </p:nvSpPr>
            <p:spPr>
              <a:xfrm>
                <a:off x="9509455" y="4945015"/>
                <a:ext cx="354029" cy="747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grpSp>
        <p:sp>
          <p:nvSpPr>
            <p:cNvPr id="87" name="Shape 1355"/>
            <p:cNvSpPr/>
            <p:nvPr/>
          </p:nvSpPr>
          <p:spPr>
            <a:xfrm>
              <a:off x="6758910" y="4883850"/>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E</a:t>
              </a:r>
              <a:endParaRPr sz="2400" dirty="0"/>
            </a:p>
          </p:txBody>
        </p:sp>
      </p:grpSp>
      <p:sp>
        <p:nvSpPr>
          <p:cNvPr id="2" name="Title 1"/>
          <p:cNvSpPr>
            <a:spLocks noGrp="1"/>
          </p:cNvSpPr>
          <p:nvPr>
            <p:ph type="title"/>
          </p:nvPr>
        </p:nvSpPr>
        <p:spPr/>
        <p:txBody>
          <a:bodyPr>
            <a:normAutofit/>
          </a:bodyPr>
          <a:lstStyle/>
          <a:p>
            <a:r>
              <a:rPr lang="en-US" dirty="0"/>
              <a:t>The current network programming model</a:t>
            </a:r>
          </a:p>
        </p:txBody>
      </p:sp>
      <p:grpSp>
        <p:nvGrpSpPr>
          <p:cNvPr id="41" name="Group 40"/>
          <p:cNvGrpSpPr/>
          <p:nvPr/>
        </p:nvGrpSpPr>
        <p:grpSpPr>
          <a:xfrm>
            <a:off x="4200048" y="4352405"/>
            <a:ext cx="3462528" cy="1149918"/>
            <a:chOff x="7404718" y="4242037"/>
            <a:chExt cx="3462528" cy="1149918"/>
          </a:xfrm>
        </p:grpSpPr>
        <p:sp>
          <p:nvSpPr>
            <p:cNvPr id="31" name="TextBox 30"/>
            <p:cNvSpPr txBox="1"/>
            <p:nvPr/>
          </p:nvSpPr>
          <p:spPr>
            <a:xfrm>
              <a:off x="7404718" y="4601701"/>
              <a:ext cx="347472" cy="400110"/>
            </a:xfrm>
            <a:prstGeom prst="rect">
              <a:avLst/>
            </a:prstGeom>
            <a:noFill/>
          </p:spPr>
          <p:txBody>
            <a:bodyPr wrap="square" rtlCol="0">
              <a:spAutoFit/>
            </a:bodyPr>
            <a:lstStyle/>
            <a:p>
              <a:r>
                <a:rPr lang="en-US" sz="2000" dirty="0"/>
                <a:t>1</a:t>
              </a:r>
            </a:p>
          </p:txBody>
        </p:sp>
        <p:sp>
          <p:nvSpPr>
            <p:cNvPr id="32" name="TextBox 31"/>
            <p:cNvSpPr txBox="1"/>
            <p:nvPr/>
          </p:nvSpPr>
          <p:spPr>
            <a:xfrm>
              <a:off x="8489806" y="4534645"/>
              <a:ext cx="347472" cy="400110"/>
            </a:xfrm>
            <a:prstGeom prst="rect">
              <a:avLst/>
            </a:prstGeom>
            <a:noFill/>
          </p:spPr>
          <p:txBody>
            <a:bodyPr wrap="square" rtlCol="0">
              <a:spAutoFit/>
            </a:bodyPr>
            <a:lstStyle/>
            <a:p>
              <a:r>
                <a:rPr lang="en-US" sz="2000"/>
                <a:t>1</a:t>
              </a:r>
            </a:p>
          </p:txBody>
        </p:sp>
        <p:sp>
          <p:nvSpPr>
            <p:cNvPr id="33" name="TextBox 32"/>
            <p:cNvSpPr txBox="1"/>
            <p:nvPr/>
          </p:nvSpPr>
          <p:spPr>
            <a:xfrm>
              <a:off x="9715102" y="4406629"/>
              <a:ext cx="347472" cy="400110"/>
            </a:xfrm>
            <a:prstGeom prst="rect">
              <a:avLst/>
            </a:prstGeom>
            <a:noFill/>
          </p:spPr>
          <p:txBody>
            <a:bodyPr wrap="square" rtlCol="0">
              <a:spAutoFit/>
            </a:bodyPr>
            <a:lstStyle/>
            <a:p>
              <a:r>
                <a:rPr lang="en-US" sz="2000"/>
                <a:t>1</a:t>
              </a:r>
            </a:p>
          </p:txBody>
        </p:sp>
        <p:sp>
          <p:nvSpPr>
            <p:cNvPr id="34" name="TextBox 33"/>
            <p:cNvSpPr txBox="1"/>
            <p:nvPr/>
          </p:nvSpPr>
          <p:spPr>
            <a:xfrm>
              <a:off x="10519774" y="4242037"/>
              <a:ext cx="347472" cy="400110"/>
            </a:xfrm>
            <a:prstGeom prst="rect">
              <a:avLst/>
            </a:prstGeom>
            <a:noFill/>
          </p:spPr>
          <p:txBody>
            <a:bodyPr wrap="square" rtlCol="0">
              <a:spAutoFit/>
            </a:bodyPr>
            <a:lstStyle/>
            <a:p>
              <a:r>
                <a:rPr lang="en-US" sz="2000"/>
                <a:t>1</a:t>
              </a:r>
            </a:p>
          </p:txBody>
        </p:sp>
        <p:sp>
          <p:nvSpPr>
            <p:cNvPr id="35" name="TextBox 34"/>
            <p:cNvSpPr txBox="1"/>
            <p:nvPr/>
          </p:nvSpPr>
          <p:spPr>
            <a:xfrm>
              <a:off x="7611982" y="4991845"/>
              <a:ext cx="347472" cy="400110"/>
            </a:xfrm>
            <a:prstGeom prst="rect">
              <a:avLst/>
            </a:prstGeom>
            <a:noFill/>
          </p:spPr>
          <p:txBody>
            <a:bodyPr wrap="square" rtlCol="0">
              <a:spAutoFit/>
            </a:bodyPr>
            <a:lstStyle/>
            <a:p>
              <a:r>
                <a:rPr lang="en-US" sz="2000" dirty="0"/>
                <a:t>2</a:t>
              </a:r>
            </a:p>
          </p:txBody>
        </p:sp>
        <p:sp>
          <p:nvSpPr>
            <p:cNvPr id="36" name="TextBox 35"/>
            <p:cNvSpPr txBox="1"/>
            <p:nvPr/>
          </p:nvSpPr>
          <p:spPr>
            <a:xfrm>
              <a:off x="8569054" y="4924789"/>
              <a:ext cx="347472" cy="400110"/>
            </a:xfrm>
            <a:prstGeom prst="rect">
              <a:avLst/>
            </a:prstGeom>
            <a:noFill/>
          </p:spPr>
          <p:txBody>
            <a:bodyPr wrap="square" rtlCol="0">
              <a:spAutoFit/>
            </a:bodyPr>
            <a:lstStyle/>
            <a:p>
              <a:r>
                <a:rPr lang="en-US" sz="2000"/>
                <a:t>2</a:t>
              </a:r>
            </a:p>
          </p:txBody>
        </p:sp>
        <p:sp>
          <p:nvSpPr>
            <p:cNvPr id="37" name="TextBox 36"/>
            <p:cNvSpPr txBox="1"/>
            <p:nvPr/>
          </p:nvSpPr>
          <p:spPr>
            <a:xfrm>
              <a:off x="9428590" y="4963611"/>
              <a:ext cx="347472" cy="400110"/>
            </a:xfrm>
            <a:prstGeom prst="rect">
              <a:avLst/>
            </a:prstGeom>
            <a:noFill/>
          </p:spPr>
          <p:txBody>
            <a:bodyPr wrap="square" rtlCol="0">
              <a:spAutoFit/>
            </a:bodyPr>
            <a:lstStyle/>
            <a:p>
              <a:r>
                <a:rPr lang="en-US" sz="2000"/>
                <a:t>2</a:t>
              </a:r>
            </a:p>
          </p:txBody>
        </p:sp>
        <p:sp>
          <p:nvSpPr>
            <p:cNvPr id="38" name="TextBox 37"/>
            <p:cNvSpPr txBox="1"/>
            <p:nvPr/>
          </p:nvSpPr>
          <p:spPr>
            <a:xfrm>
              <a:off x="10294222" y="4711429"/>
              <a:ext cx="347472" cy="400110"/>
            </a:xfrm>
            <a:prstGeom prst="rect">
              <a:avLst/>
            </a:prstGeom>
            <a:noFill/>
          </p:spPr>
          <p:txBody>
            <a:bodyPr wrap="square" rtlCol="0">
              <a:spAutoFit/>
            </a:bodyPr>
            <a:lstStyle/>
            <a:p>
              <a:r>
                <a:rPr lang="en-US" sz="2000"/>
                <a:t>2</a:t>
              </a:r>
            </a:p>
          </p:txBody>
        </p:sp>
      </p:grpSp>
      <p:sp>
        <p:nvSpPr>
          <p:cNvPr id="80" name="Dodecagon 79"/>
          <p:cNvSpPr/>
          <p:nvPr/>
        </p:nvSpPr>
        <p:spPr>
          <a:xfrm>
            <a:off x="2153713" y="4377778"/>
            <a:ext cx="653069" cy="528432"/>
          </a:xfrm>
          <a:prstGeom prst="dodec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S1</a:t>
            </a:r>
          </a:p>
        </p:txBody>
      </p:sp>
      <p:sp>
        <p:nvSpPr>
          <p:cNvPr id="81" name="Dodecagon 80"/>
          <p:cNvSpPr/>
          <p:nvPr/>
        </p:nvSpPr>
        <p:spPr>
          <a:xfrm>
            <a:off x="2153713" y="5190370"/>
            <a:ext cx="653069" cy="528432"/>
          </a:xfrm>
          <a:prstGeom prst="dodec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S2</a:t>
            </a:r>
          </a:p>
        </p:txBody>
      </p:sp>
      <p:cxnSp>
        <p:nvCxnSpPr>
          <p:cNvPr id="83" name="Straight Connector 82"/>
          <p:cNvCxnSpPr>
            <a:stCxn id="80" idx="2"/>
            <a:endCxn id="29" idx="1"/>
          </p:cNvCxnSpPr>
          <p:nvPr/>
        </p:nvCxnSpPr>
        <p:spPr>
          <a:xfrm>
            <a:off x="2806782" y="4712794"/>
            <a:ext cx="431005" cy="3347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1"/>
            <a:endCxn id="29" idx="1"/>
          </p:cNvCxnSpPr>
          <p:nvPr/>
        </p:nvCxnSpPr>
        <p:spPr>
          <a:xfrm flipV="1">
            <a:off x="2806782" y="5047522"/>
            <a:ext cx="431005" cy="336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433874" y="3826929"/>
            <a:ext cx="4846320" cy="785726"/>
          </a:xfrm>
          <a:custGeom>
            <a:avLst/>
            <a:gdLst>
              <a:gd name="connsiteX0" fmla="*/ 0 w 4846320"/>
              <a:gd name="connsiteY0" fmla="*/ 763999 h 785726"/>
              <a:gd name="connsiteX1" fmla="*/ 493776 w 4846320"/>
              <a:gd name="connsiteY1" fmla="*/ 745711 h 785726"/>
              <a:gd name="connsiteX2" fmla="*/ 1207008 w 4846320"/>
              <a:gd name="connsiteY2" fmla="*/ 398239 h 785726"/>
              <a:gd name="connsiteX3" fmla="*/ 1920240 w 4846320"/>
              <a:gd name="connsiteY3" fmla="*/ 507967 h 785726"/>
              <a:gd name="connsiteX4" fmla="*/ 2414016 w 4846320"/>
              <a:gd name="connsiteY4" fmla="*/ 745711 h 785726"/>
              <a:gd name="connsiteX5" fmla="*/ 3017520 w 4846320"/>
              <a:gd name="connsiteY5" fmla="*/ 581119 h 785726"/>
              <a:gd name="connsiteX6" fmla="*/ 3273552 w 4846320"/>
              <a:gd name="connsiteY6" fmla="*/ 87343 h 785726"/>
              <a:gd name="connsiteX7" fmla="*/ 3803904 w 4846320"/>
              <a:gd name="connsiteY7" fmla="*/ 50767 h 785726"/>
              <a:gd name="connsiteX8" fmla="*/ 4846320 w 4846320"/>
              <a:gd name="connsiteY8" fmla="*/ 617695 h 7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6320" h="785726">
                <a:moveTo>
                  <a:pt x="0" y="763999"/>
                </a:moveTo>
                <a:cubicBezTo>
                  <a:pt x="146304" y="785335"/>
                  <a:pt x="292608" y="806671"/>
                  <a:pt x="493776" y="745711"/>
                </a:cubicBezTo>
                <a:cubicBezTo>
                  <a:pt x="694944" y="684751"/>
                  <a:pt x="969264" y="437863"/>
                  <a:pt x="1207008" y="398239"/>
                </a:cubicBezTo>
                <a:cubicBezTo>
                  <a:pt x="1444752" y="358615"/>
                  <a:pt x="1719072" y="450055"/>
                  <a:pt x="1920240" y="507967"/>
                </a:cubicBezTo>
                <a:cubicBezTo>
                  <a:pt x="2121408" y="565879"/>
                  <a:pt x="2231136" y="733519"/>
                  <a:pt x="2414016" y="745711"/>
                </a:cubicBezTo>
                <a:cubicBezTo>
                  <a:pt x="2596896" y="757903"/>
                  <a:pt x="2874264" y="690847"/>
                  <a:pt x="3017520" y="581119"/>
                </a:cubicBezTo>
                <a:cubicBezTo>
                  <a:pt x="3160776" y="471391"/>
                  <a:pt x="3142488" y="175735"/>
                  <a:pt x="3273552" y="87343"/>
                </a:cubicBezTo>
                <a:cubicBezTo>
                  <a:pt x="3404616" y="-1049"/>
                  <a:pt x="3541776" y="-37625"/>
                  <a:pt x="3803904" y="50767"/>
                </a:cubicBezTo>
                <a:cubicBezTo>
                  <a:pt x="4066032" y="139159"/>
                  <a:pt x="4846320" y="617695"/>
                  <a:pt x="4846320" y="617695"/>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1974596" y="5651046"/>
            <a:ext cx="1300533" cy="461665"/>
          </a:xfrm>
          <a:prstGeom prst="rect">
            <a:avLst/>
          </a:prstGeom>
          <a:noFill/>
        </p:spPr>
        <p:txBody>
          <a:bodyPr wrap="square" rtlCol="0">
            <a:spAutoFit/>
          </a:bodyPr>
          <a:lstStyle/>
          <a:p>
            <a:r>
              <a:rPr lang="en-US" sz="2400"/>
              <a:t>30 </a:t>
            </a:r>
            <a:r>
              <a:rPr lang="en-US" sz="2400" dirty="0" err="1"/>
              <a:t>Gbps</a:t>
            </a:r>
            <a:endParaRPr lang="en-US" sz="2400" dirty="0"/>
          </a:p>
        </p:txBody>
      </p:sp>
      <p:sp>
        <p:nvSpPr>
          <p:cNvPr id="92" name="TextBox 91"/>
          <p:cNvSpPr txBox="1"/>
          <p:nvPr/>
        </p:nvSpPr>
        <p:spPr>
          <a:xfrm>
            <a:off x="1974596" y="3984773"/>
            <a:ext cx="1225459" cy="461665"/>
          </a:xfrm>
          <a:prstGeom prst="rect">
            <a:avLst/>
          </a:prstGeom>
          <a:noFill/>
        </p:spPr>
        <p:txBody>
          <a:bodyPr wrap="square" rtlCol="0">
            <a:spAutoFit/>
          </a:bodyPr>
          <a:lstStyle/>
          <a:p>
            <a:r>
              <a:rPr lang="en-US" sz="2400"/>
              <a:t>70 </a:t>
            </a:r>
            <a:r>
              <a:rPr lang="en-US" sz="2400" dirty="0" err="1"/>
              <a:t>Gbps</a:t>
            </a:r>
            <a:endParaRPr lang="en-US" sz="2400" dirty="0"/>
          </a:p>
        </p:txBody>
      </p:sp>
      <p:sp>
        <p:nvSpPr>
          <p:cNvPr id="3" name="TextBox 2"/>
          <p:cNvSpPr txBox="1"/>
          <p:nvPr/>
        </p:nvSpPr>
        <p:spPr>
          <a:xfrm>
            <a:off x="9485102" y="3882672"/>
            <a:ext cx="2037512" cy="1569660"/>
          </a:xfrm>
          <a:prstGeom prst="rect">
            <a:avLst/>
          </a:prstGeom>
          <a:solidFill>
            <a:schemeClr val="bg1"/>
          </a:solidFill>
          <a:ln>
            <a:solidFill>
              <a:schemeClr val="tx1"/>
            </a:solidFill>
          </a:ln>
        </p:spPr>
        <p:txBody>
          <a:bodyPr wrap="square" rtlCol="0">
            <a:spAutoFit/>
          </a:bodyPr>
          <a:lstStyle/>
          <a:p>
            <a:r>
              <a:rPr lang="en-US" sz="2400" dirty="0">
                <a:latin typeface="Courier New" panose="02070309020205020404" pitchFamily="49" charset="0"/>
                <a:cs typeface="Courier New" panose="02070309020205020404" pitchFamily="49" charset="0"/>
              </a:rPr>
              <a:t>A:</a:t>
            </a:r>
          </a:p>
          <a:p>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AX.cost</a:t>
            </a:r>
            <a:r>
              <a:rPr lang="en-US" sz="2400" dirty="0">
                <a:latin typeface="Courier New" panose="02070309020205020404" pitchFamily="49" charset="0"/>
                <a:cs typeface="Courier New" panose="02070309020205020404" pitchFamily="49" charset="0"/>
              </a:rPr>
              <a:t>=1</a:t>
            </a:r>
          </a:p>
          <a:p>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AC.cost</a:t>
            </a:r>
            <a:r>
              <a:rPr lang="en-US" sz="2400" dirty="0">
                <a:latin typeface="Courier New" panose="02070309020205020404" pitchFamily="49" charset="0"/>
                <a:cs typeface="Courier New" panose="02070309020205020404" pitchFamily="49" charset="0"/>
              </a:rPr>
              <a:t>=1</a:t>
            </a:r>
          </a:p>
          <a:p>
            <a:r>
              <a:rPr lang="en-US" sz="2400" dirty="0">
                <a:latin typeface="Courier New" panose="02070309020205020404" pitchFamily="49" charset="0"/>
                <a:cs typeface="Courier New" panose="02070309020205020404" pitchFamily="49" charset="0"/>
              </a:rPr>
              <a:t>…</a:t>
            </a:r>
          </a:p>
        </p:txBody>
      </p:sp>
    </p:spTree>
    <p:custDataLst>
      <p:tags r:id="rId1"/>
    </p:custDataLst>
    <p:extLst>
      <p:ext uri="{BB962C8B-B14F-4D97-AF65-F5344CB8AC3E}">
        <p14:creationId xmlns:p14="http://schemas.microsoft.com/office/powerpoint/2010/main" val="3146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30" grpId="0" animBg="1"/>
      <p:bldP spid="89" grpId="0"/>
      <p:bldP spid="9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a:spLocks noGrp="1"/>
          </p:cNvSpPr>
          <p:nvPr>
            <p:ph idx="1"/>
          </p:nvPr>
        </p:nvSpPr>
        <p:spPr>
          <a:xfrm>
            <a:off x="361506" y="2406674"/>
            <a:ext cx="11525693" cy="1111121"/>
          </a:xfrm>
        </p:spPr>
        <p:txBody>
          <a:bodyPr>
            <a:normAutofit/>
          </a:bodyPr>
          <a:lstStyle/>
          <a:p>
            <a:pPr marL="0" indent="0" algn="ctr">
              <a:buNone/>
            </a:pPr>
            <a:r>
              <a:rPr lang="en-US" dirty="0"/>
              <a:t>Manually decompose objectives into low-level, device configurations</a:t>
            </a:r>
          </a:p>
          <a:p>
            <a:pPr marL="0" indent="0" algn="ctr">
              <a:buNone/>
            </a:pPr>
            <a:r>
              <a:rPr lang="en-US" dirty="0">
                <a:sym typeface="Wingdings"/>
              </a:rPr>
              <a:t>Ensure correctness under all possible failures and workloads</a:t>
            </a:r>
          </a:p>
        </p:txBody>
      </p:sp>
      <p:sp>
        <p:nvSpPr>
          <p:cNvPr id="115" name="TextBox 114"/>
          <p:cNvSpPr txBox="1"/>
          <p:nvPr/>
        </p:nvSpPr>
        <p:spPr>
          <a:xfrm>
            <a:off x="975816" y="1785093"/>
            <a:ext cx="10268965" cy="584775"/>
          </a:xfrm>
          <a:prstGeom prst="rect">
            <a:avLst/>
          </a:prstGeom>
          <a:noFill/>
        </p:spPr>
        <p:txBody>
          <a:bodyPr wrap="square" rtlCol="0">
            <a:spAutoFit/>
          </a:bodyPr>
          <a:lstStyle/>
          <a:p>
            <a:pPr algn="ctr"/>
            <a:r>
              <a:rPr lang="en-US" sz="3200" dirty="0">
                <a:solidFill>
                  <a:schemeClr val="accent5"/>
                </a:solidFill>
                <a:sym typeface="Wingdings"/>
              </a:rPr>
              <a:t>Low-level and device-oriented</a:t>
            </a:r>
            <a:endParaRPr lang="en-US" sz="3200" dirty="0">
              <a:solidFill>
                <a:schemeClr val="accent5"/>
              </a:solidFill>
            </a:endParaRPr>
          </a:p>
        </p:txBody>
      </p:sp>
      <p:grpSp>
        <p:nvGrpSpPr>
          <p:cNvPr id="88" name="Group 87"/>
          <p:cNvGrpSpPr/>
          <p:nvPr/>
        </p:nvGrpSpPr>
        <p:grpSpPr>
          <a:xfrm>
            <a:off x="3237787" y="3880719"/>
            <a:ext cx="5316032" cy="2173249"/>
            <a:chOff x="3424937" y="3770351"/>
            <a:chExt cx="5316032" cy="2173249"/>
          </a:xfrm>
        </p:grpSpPr>
        <p:grpSp>
          <p:nvGrpSpPr>
            <p:cNvPr id="40" name="Group 39"/>
            <p:cNvGrpSpPr/>
            <p:nvPr/>
          </p:nvGrpSpPr>
          <p:grpSpPr>
            <a:xfrm>
              <a:off x="3424937" y="3770351"/>
              <a:ext cx="5316032" cy="2173249"/>
              <a:chOff x="6442457" y="3770351"/>
              <a:chExt cx="5316032" cy="2173249"/>
            </a:xfrm>
          </p:grpSpPr>
          <p:grpSp>
            <p:nvGrpSpPr>
              <p:cNvPr id="39" name="Group 38"/>
              <p:cNvGrpSpPr/>
              <p:nvPr/>
            </p:nvGrpSpPr>
            <p:grpSpPr>
              <a:xfrm>
                <a:off x="6442457" y="3770351"/>
                <a:ext cx="5316032" cy="2173249"/>
                <a:chOff x="6442457" y="3770351"/>
                <a:chExt cx="5316032" cy="2173249"/>
              </a:xfrm>
            </p:grpSpPr>
            <p:sp>
              <p:nvSpPr>
                <p:cNvPr id="4" name="Shape 1361"/>
                <p:cNvSpPr/>
                <p:nvPr/>
              </p:nvSpPr>
              <p:spPr>
                <a:xfrm>
                  <a:off x="7126666" y="3770351"/>
                  <a:ext cx="3821059" cy="2173249"/>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FFFDE4"/>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endParaRPr sz="2800" dirty="0"/>
                </a:p>
              </p:txBody>
            </p:sp>
            <p:sp>
              <p:nvSpPr>
                <p:cNvPr id="6" name="Shape 1338"/>
                <p:cNvSpPr/>
                <p:nvPr/>
              </p:nvSpPr>
              <p:spPr>
                <a:xfrm flipV="1">
                  <a:off x="9528757" y="4188973"/>
                  <a:ext cx="581291" cy="44146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7" name="Shape 1339"/>
                <p:cNvSpPr/>
                <p:nvPr/>
              </p:nvSpPr>
              <p:spPr>
                <a:xfrm flipV="1">
                  <a:off x="8620214" y="4920547"/>
                  <a:ext cx="874070" cy="43476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8" name="Shape 1340"/>
                <p:cNvSpPr/>
                <p:nvPr/>
              </p:nvSpPr>
              <p:spPr>
                <a:xfrm>
                  <a:off x="8365820" y="4439252"/>
                  <a:ext cx="964335" cy="28502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0" name="Shape 1349"/>
                <p:cNvSpPr/>
                <p:nvPr/>
              </p:nvSpPr>
              <p:spPr>
                <a:xfrm>
                  <a:off x="8982684" y="4475828"/>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C</a:t>
                  </a:r>
                  <a:endParaRPr sz="2400" dirty="0"/>
                </a:p>
              </p:txBody>
            </p:sp>
            <p:sp>
              <p:nvSpPr>
                <p:cNvPr id="12" name="Shape 1338"/>
                <p:cNvSpPr/>
                <p:nvPr/>
              </p:nvSpPr>
              <p:spPr>
                <a:xfrm>
                  <a:off x="10374720" y="4139074"/>
                  <a:ext cx="1154296" cy="37603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3" name="Shape 1338"/>
                <p:cNvSpPr/>
                <p:nvPr/>
              </p:nvSpPr>
              <p:spPr>
                <a:xfrm flipV="1">
                  <a:off x="10208065" y="4667506"/>
                  <a:ext cx="1473351" cy="4661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4" name="Rectangle 13"/>
                <p:cNvSpPr/>
                <p:nvPr/>
              </p:nvSpPr>
              <p:spPr>
                <a:xfrm>
                  <a:off x="11181544" y="4348278"/>
                  <a:ext cx="576945" cy="5574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a:t>
                  </a:r>
                </a:p>
              </p:txBody>
            </p:sp>
            <p:sp>
              <p:nvSpPr>
                <p:cNvPr id="17" name="Shape 1356"/>
                <p:cNvSpPr/>
                <p:nvPr/>
              </p:nvSpPr>
              <p:spPr>
                <a:xfrm>
                  <a:off x="9940557" y="4991006"/>
                  <a:ext cx="222818" cy="4414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3000"/>
                  </a:lvl1pPr>
                </a:lstStyle>
                <a:p>
                  <a:r>
                    <a:rPr sz="2400" dirty="0"/>
                    <a:t>E</a:t>
                  </a:r>
                </a:p>
              </p:txBody>
            </p:sp>
            <p:sp>
              <p:nvSpPr>
                <p:cNvPr id="19" name="Shape 1352"/>
                <p:cNvSpPr/>
                <p:nvPr/>
              </p:nvSpPr>
              <p:spPr>
                <a:xfrm>
                  <a:off x="9887469" y="3854518"/>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D</a:t>
                  </a:r>
                  <a:endParaRPr sz="2400" dirty="0"/>
                </a:p>
              </p:txBody>
            </p:sp>
            <p:sp>
              <p:nvSpPr>
                <p:cNvPr id="21" name="Shape 1338"/>
                <p:cNvSpPr/>
                <p:nvPr/>
              </p:nvSpPr>
              <p:spPr>
                <a:xfrm flipV="1">
                  <a:off x="6692503" y="4475828"/>
                  <a:ext cx="1201695" cy="3537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22" name="Shape 1338"/>
                <p:cNvSpPr/>
                <p:nvPr/>
              </p:nvSpPr>
              <p:spPr>
                <a:xfrm>
                  <a:off x="6692504" y="5099133"/>
                  <a:ext cx="1480046" cy="330617"/>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24" name="Shape 1346"/>
                <p:cNvSpPr/>
                <p:nvPr/>
              </p:nvSpPr>
              <p:spPr>
                <a:xfrm>
                  <a:off x="7757303" y="4175650"/>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A</a:t>
                  </a:r>
                  <a:endParaRPr sz="2400" dirty="0"/>
                </a:p>
              </p:txBody>
            </p:sp>
            <p:sp>
              <p:nvSpPr>
                <p:cNvPr id="27" name="Shape 1358"/>
                <p:cNvSpPr/>
                <p:nvPr/>
              </p:nvSpPr>
              <p:spPr>
                <a:xfrm>
                  <a:off x="8047619" y="5141379"/>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B</a:t>
                  </a:r>
                  <a:endParaRPr sz="2400" dirty="0"/>
                </a:p>
              </p:txBody>
            </p:sp>
            <p:sp>
              <p:nvSpPr>
                <p:cNvPr id="29" name="Rectangle 28"/>
                <p:cNvSpPr/>
                <p:nvPr/>
              </p:nvSpPr>
              <p:spPr>
                <a:xfrm>
                  <a:off x="6442457" y="4658436"/>
                  <a:ext cx="576945" cy="5574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X</a:t>
                  </a:r>
                </a:p>
              </p:txBody>
            </p:sp>
          </p:grpSp>
          <p:sp>
            <p:nvSpPr>
              <p:cNvPr id="5" name="Shape 1337"/>
              <p:cNvSpPr/>
              <p:nvPr/>
            </p:nvSpPr>
            <p:spPr>
              <a:xfrm>
                <a:off x="9509455" y="4945015"/>
                <a:ext cx="354029" cy="7474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grpSp>
        <p:sp>
          <p:nvSpPr>
            <p:cNvPr id="87" name="Shape 1355"/>
            <p:cNvSpPr/>
            <p:nvPr/>
          </p:nvSpPr>
          <p:spPr>
            <a:xfrm>
              <a:off x="6758910" y="4883850"/>
              <a:ext cx="598290" cy="598290"/>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400" dirty="0"/>
                <a:t>E</a:t>
              </a:r>
              <a:endParaRPr sz="2400" dirty="0"/>
            </a:p>
          </p:txBody>
        </p:sp>
      </p:grpSp>
      <p:sp>
        <p:nvSpPr>
          <p:cNvPr id="2" name="Title 1"/>
          <p:cNvSpPr>
            <a:spLocks noGrp="1"/>
          </p:cNvSpPr>
          <p:nvPr>
            <p:ph type="title"/>
          </p:nvPr>
        </p:nvSpPr>
        <p:spPr/>
        <p:txBody>
          <a:bodyPr>
            <a:normAutofit/>
          </a:bodyPr>
          <a:lstStyle/>
          <a:p>
            <a:r>
              <a:rPr lang="en-US" dirty="0"/>
              <a:t>The current network programming model</a:t>
            </a:r>
          </a:p>
        </p:txBody>
      </p:sp>
      <p:grpSp>
        <p:nvGrpSpPr>
          <p:cNvPr id="41" name="Group 40"/>
          <p:cNvGrpSpPr/>
          <p:nvPr/>
        </p:nvGrpSpPr>
        <p:grpSpPr>
          <a:xfrm>
            <a:off x="4200048" y="4352405"/>
            <a:ext cx="3462528" cy="1149918"/>
            <a:chOff x="7404718" y="4242037"/>
            <a:chExt cx="3462528" cy="1149918"/>
          </a:xfrm>
        </p:grpSpPr>
        <p:sp>
          <p:nvSpPr>
            <p:cNvPr id="31" name="TextBox 30"/>
            <p:cNvSpPr txBox="1"/>
            <p:nvPr/>
          </p:nvSpPr>
          <p:spPr>
            <a:xfrm>
              <a:off x="7404718" y="4601701"/>
              <a:ext cx="347472" cy="400110"/>
            </a:xfrm>
            <a:prstGeom prst="rect">
              <a:avLst/>
            </a:prstGeom>
            <a:noFill/>
          </p:spPr>
          <p:txBody>
            <a:bodyPr wrap="square" rtlCol="0">
              <a:spAutoFit/>
            </a:bodyPr>
            <a:lstStyle/>
            <a:p>
              <a:r>
                <a:rPr lang="en-US" sz="2000" dirty="0"/>
                <a:t>1</a:t>
              </a:r>
            </a:p>
          </p:txBody>
        </p:sp>
        <p:sp>
          <p:nvSpPr>
            <p:cNvPr id="32" name="TextBox 31"/>
            <p:cNvSpPr txBox="1"/>
            <p:nvPr/>
          </p:nvSpPr>
          <p:spPr>
            <a:xfrm>
              <a:off x="8489806" y="4534645"/>
              <a:ext cx="347472" cy="400110"/>
            </a:xfrm>
            <a:prstGeom prst="rect">
              <a:avLst/>
            </a:prstGeom>
            <a:noFill/>
          </p:spPr>
          <p:txBody>
            <a:bodyPr wrap="square" rtlCol="0">
              <a:spAutoFit/>
            </a:bodyPr>
            <a:lstStyle/>
            <a:p>
              <a:r>
                <a:rPr lang="en-US" sz="2000"/>
                <a:t>1</a:t>
              </a:r>
            </a:p>
          </p:txBody>
        </p:sp>
        <p:sp>
          <p:nvSpPr>
            <p:cNvPr id="33" name="TextBox 32"/>
            <p:cNvSpPr txBox="1"/>
            <p:nvPr/>
          </p:nvSpPr>
          <p:spPr>
            <a:xfrm>
              <a:off x="9715102" y="4406629"/>
              <a:ext cx="347472" cy="400110"/>
            </a:xfrm>
            <a:prstGeom prst="rect">
              <a:avLst/>
            </a:prstGeom>
            <a:noFill/>
          </p:spPr>
          <p:txBody>
            <a:bodyPr wrap="square" rtlCol="0">
              <a:spAutoFit/>
            </a:bodyPr>
            <a:lstStyle/>
            <a:p>
              <a:r>
                <a:rPr lang="en-US" sz="2000"/>
                <a:t>1</a:t>
              </a:r>
            </a:p>
          </p:txBody>
        </p:sp>
        <p:sp>
          <p:nvSpPr>
            <p:cNvPr id="34" name="TextBox 33"/>
            <p:cNvSpPr txBox="1"/>
            <p:nvPr/>
          </p:nvSpPr>
          <p:spPr>
            <a:xfrm>
              <a:off x="10519774" y="4242037"/>
              <a:ext cx="347472" cy="400110"/>
            </a:xfrm>
            <a:prstGeom prst="rect">
              <a:avLst/>
            </a:prstGeom>
            <a:noFill/>
          </p:spPr>
          <p:txBody>
            <a:bodyPr wrap="square" rtlCol="0">
              <a:spAutoFit/>
            </a:bodyPr>
            <a:lstStyle/>
            <a:p>
              <a:r>
                <a:rPr lang="en-US" sz="2000"/>
                <a:t>1</a:t>
              </a:r>
            </a:p>
          </p:txBody>
        </p:sp>
        <p:sp>
          <p:nvSpPr>
            <p:cNvPr id="35" name="TextBox 34"/>
            <p:cNvSpPr txBox="1"/>
            <p:nvPr/>
          </p:nvSpPr>
          <p:spPr>
            <a:xfrm>
              <a:off x="7611982" y="4991845"/>
              <a:ext cx="347472" cy="400110"/>
            </a:xfrm>
            <a:prstGeom prst="rect">
              <a:avLst/>
            </a:prstGeom>
            <a:noFill/>
          </p:spPr>
          <p:txBody>
            <a:bodyPr wrap="square" rtlCol="0">
              <a:spAutoFit/>
            </a:bodyPr>
            <a:lstStyle/>
            <a:p>
              <a:r>
                <a:rPr lang="en-US" sz="2000" dirty="0"/>
                <a:t>2</a:t>
              </a:r>
            </a:p>
          </p:txBody>
        </p:sp>
        <p:sp>
          <p:nvSpPr>
            <p:cNvPr id="36" name="TextBox 35"/>
            <p:cNvSpPr txBox="1"/>
            <p:nvPr/>
          </p:nvSpPr>
          <p:spPr>
            <a:xfrm>
              <a:off x="8569054" y="4924789"/>
              <a:ext cx="347472" cy="400110"/>
            </a:xfrm>
            <a:prstGeom prst="rect">
              <a:avLst/>
            </a:prstGeom>
            <a:noFill/>
          </p:spPr>
          <p:txBody>
            <a:bodyPr wrap="square" rtlCol="0">
              <a:spAutoFit/>
            </a:bodyPr>
            <a:lstStyle/>
            <a:p>
              <a:r>
                <a:rPr lang="en-US" sz="2000"/>
                <a:t>2</a:t>
              </a:r>
            </a:p>
          </p:txBody>
        </p:sp>
        <p:sp>
          <p:nvSpPr>
            <p:cNvPr id="37" name="TextBox 36"/>
            <p:cNvSpPr txBox="1"/>
            <p:nvPr/>
          </p:nvSpPr>
          <p:spPr>
            <a:xfrm>
              <a:off x="9428590" y="4963611"/>
              <a:ext cx="347472" cy="400110"/>
            </a:xfrm>
            <a:prstGeom prst="rect">
              <a:avLst/>
            </a:prstGeom>
            <a:noFill/>
          </p:spPr>
          <p:txBody>
            <a:bodyPr wrap="square" rtlCol="0">
              <a:spAutoFit/>
            </a:bodyPr>
            <a:lstStyle/>
            <a:p>
              <a:r>
                <a:rPr lang="en-US" sz="2000"/>
                <a:t>2</a:t>
              </a:r>
            </a:p>
          </p:txBody>
        </p:sp>
        <p:sp>
          <p:nvSpPr>
            <p:cNvPr id="38" name="TextBox 37"/>
            <p:cNvSpPr txBox="1"/>
            <p:nvPr/>
          </p:nvSpPr>
          <p:spPr>
            <a:xfrm>
              <a:off x="10294222" y="4711429"/>
              <a:ext cx="347472" cy="400110"/>
            </a:xfrm>
            <a:prstGeom prst="rect">
              <a:avLst/>
            </a:prstGeom>
            <a:noFill/>
          </p:spPr>
          <p:txBody>
            <a:bodyPr wrap="square" rtlCol="0">
              <a:spAutoFit/>
            </a:bodyPr>
            <a:lstStyle/>
            <a:p>
              <a:r>
                <a:rPr lang="en-US" sz="2000"/>
                <a:t>2</a:t>
              </a:r>
            </a:p>
          </p:txBody>
        </p:sp>
      </p:grpSp>
      <p:sp>
        <p:nvSpPr>
          <p:cNvPr id="80" name="Dodecagon 79"/>
          <p:cNvSpPr/>
          <p:nvPr/>
        </p:nvSpPr>
        <p:spPr>
          <a:xfrm>
            <a:off x="2153713" y="4377778"/>
            <a:ext cx="653069" cy="528432"/>
          </a:xfrm>
          <a:prstGeom prst="dodec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S1</a:t>
            </a:r>
          </a:p>
        </p:txBody>
      </p:sp>
      <p:sp>
        <p:nvSpPr>
          <p:cNvPr id="81" name="Dodecagon 80"/>
          <p:cNvSpPr/>
          <p:nvPr/>
        </p:nvSpPr>
        <p:spPr>
          <a:xfrm>
            <a:off x="2153713" y="5190370"/>
            <a:ext cx="653069" cy="528432"/>
          </a:xfrm>
          <a:prstGeom prst="dodec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S2</a:t>
            </a:r>
          </a:p>
        </p:txBody>
      </p:sp>
      <p:cxnSp>
        <p:nvCxnSpPr>
          <p:cNvPr id="83" name="Straight Connector 82"/>
          <p:cNvCxnSpPr>
            <a:stCxn id="80" idx="2"/>
            <a:endCxn id="29" idx="1"/>
          </p:cNvCxnSpPr>
          <p:nvPr/>
        </p:nvCxnSpPr>
        <p:spPr>
          <a:xfrm>
            <a:off x="2806782" y="4712794"/>
            <a:ext cx="431005" cy="3347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1"/>
            <a:endCxn id="29" idx="1"/>
          </p:cNvCxnSpPr>
          <p:nvPr/>
        </p:nvCxnSpPr>
        <p:spPr>
          <a:xfrm flipV="1">
            <a:off x="2806782" y="5047522"/>
            <a:ext cx="431005" cy="3362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433874" y="3826929"/>
            <a:ext cx="4846320" cy="785726"/>
          </a:xfrm>
          <a:custGeom>
            <a:avLst/>
            <a:gdLst>
              <a:gd name="connsiteX0" fmla="*/ 0 w 4846320"/>
              <a:gd name="connsiteY0" fmla="*/ 763999 h 785726"/>
              <a:gd name="connsiteX1" fmla="*/ 493776 w 4846320"/>
              <a:gd name="connsiteY1" fmla="*/ 745711 h 785726"/>
              <a:gd name="connsiteX2" fmla="*/ 1207008 w 4846320"/>
              <a:gd name="connsiteY2" fmla="*/ 398239 h 785726"/>
              <a:gd name="connsiteX3" fmla="*/ 1920240 w 4846320"/>
              <a:gd name="connsiteY3" fmla="*/ 507967 h 785726"/>
              <a:gd name="connsiteX4" fmla="*/ 2414016 w 4846320"/>
              <a:gd name="connsiteY4" fmla="*/ 745711 h 785726"/>
              <a:gd name="connsiteX5" fmla="*/ 3017520 w 4846320"/>
              <a:gd name="connsiteY5" fmla="*/ 581119 h 785726"/>
              <a:gd name="connsiteX6" fmla="*/ 3273552 w 4846320"/>
              <a:gd name="connsiteY6" fmla="*/ 87343 h 785726"/>
              <a:gd name="connsiteX7" fmla="*/ 3803904 w 4846320"/>
              <a:gd name="connsiteY7" fmla="*/ 50767 h 785726"/>
              <a:gd name="connsiteX8" fmla="*/ 4846320 w 4846320"/>
              <a:gd name="connsiteY8" fmla="*/ 617695 h 7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6320" h="785726">
                <a:moveTo>
                  <a:pt x="0" y="763999"/>
                </a:moveTo>
                <a:cubicBezTo>
                  <a:pt x="146304" y="785335"/>
                  <a:pt x="292608" y="806671"/>
                  <a:pt x="493776" y="745711"/>
                </a:cubicBezTo>
                <a:cubicBezTo>
                  <a:pt x="694944" y="684751"/>
                  <a:pt x="969264" y="437863"/>
                  <a:pt x="1207008" y="398239"/>
                </a:cubicBezTo>
                <a:cubicBezTo>
                  <a:pt x="1444752" y="358615"/>
                  <a:pt x="1719072" y="450055"/>
                  <a:pt x="1920240" y="507967"/>
                </a:cubicBezTo>
                <a:cubicBezTo>
                  <a:pt x="2121408" y="565879"/>
                  <a:pt x="2231136" y="733519"/>
                  <a:pt x="2414016" y="745711"/>
                </a:cubicBezTo>
                <a:cubicBezTo>
                  <a:pt x="2596896" y="757903"/>
                  <a:pt x="2874264" y="690847"/>
                  <a:pt x="3017520" y="581119"/>
                </a:cubicBezTo>
                <a:cubicBezTo>
                  <a:pt x="3160776" y="471391"/>
                  <a:pt x="3142488" y="175735"/>
                  <a:pt x="3273552" y="87343"/>
                </a:cubicBezTo>
                <a:cubicBezTo>
                  <a:pt x="3404616" y="-1049"/>
                  <a:pt x="3541776" y="-37625"/>
                  <a:pt x="3803904" y="50767"/>
                </a:cubicBezTo>
                <a:cubicBezTo>
                  <a:pt x="4066032" y="139159"/>
                  <a:pt x="4846320" y="617695"/>
                  <a:pt x="4846320" y="617695"/>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1974596" y="5651046"/>
            <a:ext cx="1300533" cy="461665"/>
          </a:xfrm>
          <a:prstGeom prst="rect">
            <a:avLst/>
          </a:prstGeom>
          <a:noFill/>
        </p:spPr>
        <p:txBody>
          <a:bodyPr wrap="square" rtlCol="0">
            <a:spAutoFit/>
          </a:bodyPr>
          <a:lstStyle/>
          <a:p>
            <a:r>
              <a:rPr lang="en-US" sz="2400"/>
              <a:t>30 </a:t>
            </a:r>
            <a:r>
              <a:rPr lang="en-US" sz="2400" dirty="0" err="1"/>
              <a:t>Gbps</a:t>
            </a:r>
            <a:endParaRPr lang="en-US" sz="2400" dirty="0"/>
          </a:p>
        </p:txBody>
      </p:sp>
      <p:sp>
        <p:nvSpPr>
          <p:cNvPr id="92" name="TextBox 91"/>
          <p:cNvSpPr txBox="1"/>
          <p:nvPr/>
        </p:nvSpPr>
        <p:spPr>
          <a:xfrm>
            <a:off x="1974596" y="3984773"/>
            <a:ext cx="1225459" cy="461665"/>
          </a:xfrm>
          <a:prstGeom prst="rect">
            <a:avLst/>
          </a:prstGeom>
          <a:noFill/>
        </p:spPr>
        <p:txBody>
          <a:bodyPr wrap="square" rtlCol="0">
            <a:spAutoFit/>
          </a:bodyPr>
          <a:lstStyle/>
          <a:p>
            <a:r>
              <a:rPr lang="en-US" sz="2400"/>
              <a:t>70 </a:t>
            </a:r>
            <a:r>
              <a:rPr lang="en-US" sz="2400" dirty="0" err="1"/>
              <a:t>Gbps</a:t>
            </a:r>
            <a:endParaRPr lang="en-US" sz="2400" dirty="0"/>
          </a:p>
        </p:txBody>
      </p:sp>
      <p:sp>
        <p:nvSpPr>
          <p:cNvPr id="3" name="TextBox 2"/>
          <p:cNvSpPr txBox="1"/>
          <p:nvPr/>
        </p:nvSpPr>
        <p:spPr>
          <a:xfrm>
            <a:off x="9485102" y="3882672"/>
            <a:ext cx="2037512" cy="1569660"/>
          </a:xfrm>
          <a:prstGeom prst="rect">
            <a:avLst/>
          </a:prstGeom>
          <a:solidFill>
            <a:schemeClr val="bg1"/>
          </a:solidFill>
          <a:ln>
            <a:solidFill>
              <a:schemeClr val="tx1"/>
            </a:solidFill>
          </a:ln>
        </p:spPr>
        <p:txBody>
          <a:bodyPr wrap="square" rtlCol="0">
            <a:spAutoFit/>
          </a:bodyPr>
          <a:lstStyle/>
          <a:p>
            <a:r>
              <a:rPr lang="en-US" sz="2400" dirty="0">
                <a:latin typeface="Courier New" panose="02070309020205020404" pitchFamily="49" charset="0"/>
                <a:cs typeface="Courier New" panose="02070309020205020404" pitchFamily="49" charset="0"/>
              </a:rPr>
              <a:t>A:</a:t>
            </a:r>
          </a:p>
          <a:p>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AX.cost</a:t>
            </a:r>
            <a:r>
              <a:rPr lang="en-US" sz="2400" dirty="0">
                <a:latin typeface="Courier New" panose="02070309020205020404" pitchFamily="49" charset="0"/>
                <a:cs typeface="Courier New" panose="02070309020205020404" pitchFamily="49" charset="0"/>
              </a:rPr>
              <a:t>=1</a:t>
            </a:r>
          </a:p>
          <a:p>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AC.cost</a:t>
            </a:r>
            <a:r>
              <a:rPr lang="en-US" sz="2400" dirty="0">
                <a:latin typeface="Courier New" panose="02070309020205020404" pitchFamily="49" charset="0"/>
                <a:cs typeface="Courier New" panose="02070309020205020404" pitchFamily="49" charset="0"/>
              </a:rPr>
              <a:t>=1</a:t>
            </a:r>
          </a:p>
          <a:p>
            <a:r>
              <a:rPr lang="en-US" sz="2400" dirty="0">
                <a:latin typeface="Courier New" panose="02070309020205020404" pitchFamily="49" charset="0"/>
                <a:cs typeface="Courier New" panose="02070309020205020404" pitchFamily="49" charset="0"/>
              </a:rPr>
              <a:t>…</a:t>
            </a:r>
          </a:p>
        </p:txBody>
      </p:sp>
      <p:pic>
        <p:nvPicPr>
          <p:cNvPr id="43" name="Picture 42"/>
          <p:cNvPicPr>
            <a:picLocks noChangeAspect="1"/>
          </p:cNvPicPr>
          <p:nvPr/>
        </p:nvPicPr>
        <p:blipFill>
          <a:blip r:embed="rId4"/>
          <a:stretch>
            <a:fillRect/>
          </a:stretch>
        </p:blipFill>
        <p:spPr>
          <a:xfrm>
            <a:off x="2759653" y="1628721"/>
            <a:ext cx="6797838" cy="5066514"/>
          </a:xfrm>
          <a:prstGeom prst="rect">
            <a:avLst/>
          </a:prstGeom>
        </p:spPr>
      </p:pic>
      <p:sp>
        <p:nvSpPr>
          <p:cNvPr id="44" name="TextBox 43"/>
          <p:cNvSpPr txBox="1"/>
          <p:nvPr/>
        </p:nvSpPr>
        <p:spPr>
          <a:xfrm>
            <a:off x="4864765" y="1978218"/>
            <a:ext cx="1092365" cy="461665"/>
          </a:xfrm>
          <a:prstGeom prst="rect">
            <a:avLst/>
          </a:prstGeom>
          <a:noFill/>
        </p:spPr>
        <p:txBody>
          <a:bodyPr wrap="square" rtlCol="0">
            <a:spAutoFit/>
          </a:bodyPr>
          <a:lstStyle/>
          <a:p>
            <a:r>
              <a:rPr lang="en-US" sz="2400" dirty="0">
                <a:solidFill>
                  <a:schemeClr val="accent4"/>
                </a:solidFill>
              </a:rPr>
              <a:t>$@!</a:t>
            </a:r>
          </a:p>
        </p:txBody>
      </p:sp>
    </p:spTree>
    <p:custDataLst>
      <p:tags r:id="rId1"/>
    </p:custDataLst>
    <p:extLst>
      <p:ext uri="{BB962C8B-B14F-4D97-AF65-F5344CB8AC3E}">
        <p14:creationId xmlns:p14="http://schemas.microsoft.com/office/powerpoint/2010/main" val="832715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a:t>
            </a:r>
          </a:p>
        </p:txBody>
      </p:sp>
      <p:sp>
        <p:nvSpPr>
          <p:cNvPr id="3" name="Content Placeholder 2"/>
          <p:cNvSpPr>
            <a:spLocks noGrp="1"/>
          </p:cNvSpPr>
          <p:nvPr>
            <p:ph idx="1"/>
          </p:nvPr>
        </p:nvSpPr>
        <p:spPr>
          <a:xfrm>
            <a:off x="929640" y="1825625"/>
            <a:ext cx="10387584" cy="1123315"/>
          </a:xfrm>
        </p:spPr>
        <p:txBody>
          <a:bodyPr>
            <a:noAutofit/>
          </a:bodyPr>
          <a:lstStyle/>
          <a:p>
            <a:pPr marL="0" indent="0" algn="ctr">
              <a:buNone/>
            </a:pPr>
            <a:r>
              <a:rPr lang="en-US" sz="3200" dirty="0">
                <a:solidFill>
                  <a:schemeClr val="accent5"/>
                </a:solidFill>
              </a:rPr>
              <a:t>Network-wide programming can transform network ERA</a:t>
            </a:r>
          </a:p>
        </p:txBody>
      </p:sp>
      <p:sp>
        <p:nvSpPr>
          <p:cNvPr id="5" name="Content Placeholder 2"/>
          <p:cNvSpPr txBox="1">
            <a:spLocks/>
          </p:cNvSpPr>
          <p:nvPr/>
        </p:nvSpPr>
        <p:spPr>
          <a:xfrm>
            <a:off x="899160" y="2843710"/>
            <a:ext cx="10387584" cy="63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a:p>
        </p:txBody>
      </p:sp>
      <p:sp>
        <p:nvSpPr>
          <p:cNvPr id="7" name="Content Placeholder 2"/>
          <p:cNvSpPr txBox="1">
            <a:spLocks/>
          </p:cNvSpPr>
          <p:nvPr/>
        </p:nvSpPr>
        <p:spPr>
          <a:xfrm>
            <a:off x="838200" y="3225565"/>
            <a:ext cx="10515600" cy="1998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3200" dirty="0"/>
              <a:t>I. Abstractions to express global objectives at a high-level</a:t>
            </a:r>
          </a:p>
          <a:p>
            <a:pPr marL="514350" indent="-514350" algn="ctr">
              <a:lnSpc>
                <a:spcPct val="100000"/>
              </a:lnSpc>
              <a:spcBef>
                <a:spcPts val="0"/>
              </a:spcBef>
              <a:buFont typeface="+mj-lt"/>
              <a:buAutoNum type="arabicPeriod"/>
              <a:defRPr/>
            </a:pPr>
            <a:endParaRPr lang="en-US" sz="2400" dirty="0"/>
          </a:p>
          <a:p>
            <a:pPr marL="0" indent="0" algn="ctr">
              <a:lnSpc>
                <a:spcPct val="100000"/>
              </a:lnSpc>
              <a:spcBef>
                <a:spcPts val="0"/>
              </a:spcBef>
              <a:buNone/>
              <a:defRPr/>
            </a:pPr>
            <a:r>
              <a:rPr lang="en-US" sz="3200" dirty="0"/>
              <a:t>II. Algorithms to correctly implement those objectives</a:t>
            </a:r>
          </a:p>
        </p:txBody>
      </p:sp>
    </p:spTree>
    <p:custDataLst>
      <p:tags r:id="rId1"/>
    </p:custDataLst>
    <p:extLst>
      <p:ext uri="{BB962C8B-B14F-4D97-AF65-F5344CB8AC3E}">
        <p14:creationId xmlns:p14="http://schemas.microsoft.com/office/powerpoint/2010/main" val="143487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a:t>
            </a:r>
          </a:p>
        </p:txBody>
      </p:sp>
      <p:sp>
        <p:nvSpPr>
          <p:cNvPr id="3" name="Content Placeholder 2"/>
          <p:cNvSpPr>
            <a:spLocks noGrp="1"/>
          </p:cNvSpPr>
          <p:nvPr>
            <p:ph idx="1"/>
          </p:nvPr>
        </p:nvSpPr>
        <p:spPr>
          <a:xfrm>
            <a:off x="929640" y="1825625"/>
            <a:ext cx="10387584" cy="1123315"/>
          </a:xfrm>
        </p:spPr>
        <p:txBody>
          <a:bodyPr>
            <a:noAutofit/>
          </a:bodyPr>
          <a:lstStyle/>
          <a:p>
            <a:pPr marL="0" indent="0" algn="ctr">
              <a:buNone/>
            </a:pPr>
            <a:r>
              <a:rPr lang="en-US" sz="3200" dirty="0">
                <a:solidFill>
                  <a:schemeClr val="accent5"/>
                </a:solidFill>
              </a:rPr>
              <a:t>Network-wide programming can transform network ERA</a:t>
            </a:r>
          </a:p>
        </p:txBody>
      </p:sp>
      <p:sp>
        <p:nvSpPr>
          <p:cNvPr id="5" name="Content Placeholder 2"/>
          <p:cNvSpPr txBox="1">
            <a:spLocks/>
          </p:cNvSpPr>
          <p:nvPr/>
        </p:nvSpPr>
        <p:spPr>
          <a:xfrm>
            <a:off x="899160" y="2843710"/>
            <a:ext cx="10387584" cy="63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a:p>
        </p:txBody>
      </p:sp>
      <p:sp>
        <p:nvSpPr>
          <p:cNvPr id="7" name="Content Placeholder 2"/>
          <p:cNvSpPr txBox="1">
            <a:spLocks/>
          </p:cNvSpPr>
          <p:nvPr/>
        </p:nvSpPr>
        <p:spPr>
          <a:xfrm>
            <a:off x="838200" y="3459480"/>
            <a:ext cx="10515600" cy="1998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3200" dirty="0"/>
              <a:t>I. Abstractions to express global objectives at a high-level</a:t>
            </a:r>
          </a:p>
          <a:p>
            <a:pPr marL="514350" indent="-514350" algn="ctr">
              <a:lnSpc>
                <a:spcPct val="100000"/>
              </a:lnSpc>
              <a:spcBef>
                <a:spcPts val="0"/>
              </a:spcBef>
              <a:buFont typeface="+mj-lt"/>
              <a:buAutoNum type="arabicPeriod"/>
              <a:defRPr/>
            </a:pPr>
            <a:endParaRPr lang="en-US" sz="2400" dirty="0"/>
          </a:p>
          <a:p>
            <a:pPr marL="0" indent="0" algn="ctr">
              <a:lnSpc>
                <a:spcPct val="100000"/>
              </a:lnSpc>
              <a:spcBef>
                <a:spcPts val="0"/>
              </a:spcBef>
              <a:buNone/>
              <a:defRPr/>
            </a:pPr>
            <a:r>
              <a:rPr lang="en-US" sz="3200" dirty="0"/>
              <a:t>II. Algorithms to correctly implement those objectives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81" y="2854325"/>
            <a:ext cx="6950998" cy="5026659"/>
          </a:xfrm>
          <a:prstGeom prst="rect">
            <a:avLst/>
          </a:prstGeom>
          <a:ln w="12700">
            <a:solidFill>
              <a:schemeClr val="tx1"/>
            </a:solidFill>
          </a:ln>
          <a:effectLst>
            <a:outerShdw blurRad="50800" dist="76200" dir="2700000" algn="tl" rotWithShape="0">
              <a:prstClr val="black">
                <a:alpha val="40000"/>
              </a:prstClr>
            </a:outerShdw>
          </a:effectLst>
        </p:spPr>
      </p:pic>
      <p:sp>
        <p:nvSpPr>
          <p:cNvPr id="10" name="TextBox 9"/>
          <p:cNvSpPr txBox="1"/>
          <p:nvPr/>
        </p:nvSpPr>
        <p:spPr>
          <a:xfrm>
            <a:off x="7512343" y="3429000"/>
            <a:ext cx="4052282" cy="1384995"/>
          </a:xfrm>
          <a:prstGeom prst="rect">
            <a:avLst/>
          </a:prstGeom>
          <a:solidFill>
            <a:schemeClr val="bg1"/>
          </a:solidFill>
          <a:ln>
            <a:solidFill>
              <a:schemeClr val="tx1"/>
            </a:solidFill>
          </a:ln>
        </p:spPr>
        <p:txBody>
          <a:bodyPr wrap="square" rtlCol="0">
            <a:spAutoFit/>
          </a:bodyPr>
          <a:lstStyle/>
          <a:p>
            <a:pPr algn="ctr"/>
            <a:r>
              <a:rPr lang="en-US" sz="2800" dirty="0">
                <a:solidFill>
                  <a:srgbClr val="FF0000"/>
                </a:solidFill>
              </a:rPr>
              <a:t>Network programming was not considered in the original Internet design</a:t>
            </a:r>
          </a:p>
        </p:txBody>
      </p:sp>
    </p:spTree>
    <p:custDataLst>
      <p:tags r:id="rId1"/>
    </p:custDataLst>
    <p:extLst>
      <p:ext uri="{BB962C8B-B14F-4D97-AF65-F5344CB8AC3E}">
        <p14:creationId xmlns:p14="http://schemas.microsoft.com/office/powerpoint/2010/main" val="29763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a network (programmer) need?</a:t>
            </a:r>
          </a:p>
        </p:txBody>
      </p:sp>
      <p:pic>
        <p:nvPicPr>
          <p:cNvPr id="1026" name="Picture 2" descr="https://upload.wikimedia.org/wikipedia/commons/thumb/3/33/MaslowsHierarchyOfNeeds.svg/1024px-MaslowsHierarchyOfNeed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986" y="1791349"/>
            <a:ext cx="5519569" cy="39025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ext uri="{D42A27DB-BD31-4B8C-83A1-F6EECF244321}">
                <p14:modId xmlns:p14="http://schemas.microsoft.com/office/powerpoint/2010/main" val="294519451"/>
              </p:ext>
            </p:extLst>
          </p:nvPr>
        </p:nvGraphicFramePr>
        <p:xfrm>
          <a:off x="6609700" y="1916014"/>
          <a:ext cx="5096448" cy="34841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22984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programming systems</a:t>
            </a:r>
          </a:p>
        </p:txBody>
      </p:sp>
      <p:graphicFrame>
        <p:nvGraphicFramePr>
          <p:cNvPr id="18" name="Diagram 17"/>
          <p:cNvGraphicFramePr/>
          <p:nvPr>
            <p:extLst>
              <p:ext uri="{D42A27DB-BD31-4B8C-83A1-F6EECF244321}">
                <p14:modId xmlns:p14="http://schemas.microsoft.com/office/powerpoint/2010/main" val="1444036505"/>
              </p:ext>
            </p:extLst>
          </p:nvPr>
        </p:nvGraphicFramePr>
        <p:xfrm>
          <a:off x="272701" y="1916014"/>
          <a:ext cx="5096448" cy="3484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534025" y="3073998"/>
            <a:ext cx="6105525" cy="1384995"/>
          </a:xfrm>
          <a:prstGeom prst="rect">
            <a:avLst/>
          </a:prstGeom>
          <a:noFill/>
        </p:spPr>
        <p:txBody>
          <a:bodyPr wrap="square" rtlCol="0">
            <a:spAutoFit/>
          </a:bodyPr>
          <a:lstStyle/>
          <a:p>
            <a:r>
              <a:rPr lang="en-US" sz="2800" dirty="0">
                <a:solidFill>
                  <a:schemeClr val="accent5"/>
                </a:solidFill>
              </a:rPr>
              <a:t>Network programming research is dominated by policy-compliant forwarding for centralized control planes</a:t>
            </a:r>
          </a:p>
        </p:txBody>
      </p:sp>
    </p:spTree>
    <p:custDataLst>
      <p:tags r:id="rId1"/>
    </p:custDataLst>
    <p:extLst>
      <p:ext uri="{BB962C8B-B14F-4D97-AF65-F5344CB8AC3E}">
        <p14:creationId xmlns:p14="http://schemas.microsoft.com/office/powerpoint/2010/main" val="826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52383 0.00301 L 4.375E-6 -2.59259E-6 " pathEditMode="relative" rAng="0" ptsTypes="AA">
                                      <p:cBhvr>
                                        <p:cTn id="6" dur="2000" fill="hold"/>
                                        <p:tgtEl>
                                          <p:spTgt spid="18"/>
                                        </p:tgtEl>
                                        <p:attrNameLst>
                                          <p:attrName>ppt_x</p:attrName>
                                          <p:attrName>ppt_y</p:attrName>
                                        </p:attrNameLst>
                                      </p:cBhvr>
                                      <p:rCtr x="-263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programming systems</a:t>
            </a:r>
          </a:p>
        </p:txBody>
      </p:sp>
      <p:sp>
        <p:nvSpPr>
          <p:cNvPr id="3" name="TextBox 2"/>
          <p:cNvSpPr txBox="1"/>
          <p:nvPr/>
        </p:nvSpPr>
        <p:spPr>
          <a:xfrm>
            <a:off x="5334559" y="4435328"/>
            <a:ext cx="6525345" cy="830997"/>
          </a:xfrm>
          <a:prstGeom prst="rect">
            <a:avLst/>
          </a:prstGeom>
          <a:noFill/>
        </p:spPr>
        <p:txBody>
          <a:bodyPr wrap="square" rtlCol="0">
            <a:spAutoFit/>
          </a:bodyPr>
          <a:lstStyle/>
          <a:p>
            <a:r>
              <a:rPr lang="en-US" sz="2400" dirty="0"/>
              <a:t>Statesman </a:t>
            </a:r>
            <a:r>
              <a:rPr lang="en-US" sz="2000" dirty="0">
                <a:solidFill>
                  <a:schemeClr val="tx1">
                    <a:lumMod val="50000"/>
                    <a:lumOff val="50000"/>
                  </a:schemeClr>
                </a:solidFill>
              </a:rPr>
              <a:t>[SIGCOMM 14c]</a:t>
            </a:r>
          </a:p>
          <a:p>
            <a:r>
              <a:rPr lang="en-US" sz="2400" dirty="0"/>
              <a:t>Declarative, safe composition of multiple concerns</a:t>
            </a:r>
            <a:endParaRPr lang="en-US" sz="2400" dirty="0">
              <a:solidFill>
                <a:schemeClr val="tx1">
                  <a:lumMod val="50000"/>
                  <a:lumOff val="50000"/>
                </a:schemeClr>
              </a:solidFill>
            </a:endParaRPr>
          </a:p>
        </p:txBody>
      </p:sp>
      <p:sp>
        <p:nvSpPr>
          <p:cNvPr id="14" name="TextBox 13"/>
          <p:cNvSpPr txBox="1"/>
          <p:nvPr/>
        </p:nvSpPr>
        <p:spPr>
          <a:xfrm>
            <a:off x="4503481" y="3318840"/>
            <a:ext cx="7678057" cy="830997"/>
          </a:xfrm>
          <a:prstGeom prst="rect">
            <a:avLst/>
          </a:prstGeom>
          <a:noFill/>
        </p:spPr>
        <p:txBody>
          <a:bodyPr wrap="square" rtlCol="0">
            <a:spAutoFit/>
          </a:bodyPr>
          <a:lstStyle/>
          <a:p>
            <a:r>
              <a:rPr lang="en-US" sz="2400" dirty="0"/>
              <a:t>Propane </a:t>
            </a:r>
            <a:r>
              <a:rPr lang="en-US" sz="2000" dirty="0">
                <a:solidFill>
                  <a:schemeClr val="tx1">
                    <a:lumMod val="50000"/>
                    <a:lumOff val="50000"/>
                  </a:schemeClr>
                </a:solidFill>
              </a:rPr>
              <a:t>[SIGCOMM 16, PLDI 17]</a:t>
            </a:r>
          </a:p>
          <a:p>
            <a:r>
              <a:rPr lang="en-US" sz="2400" dirty="0"/>
              <a:t>High-level programming for distributed control planes </a:t>
            </a:r>
          </a:p>
        </p:txBody>
      </p:sp>
      <p:sp>
        <p:nvSpPr>
          <p:cNvPr id="16" name="TextBox 15"/>
          <p:cNvSpPr txBox="1"/>
          <p:nvPr/>
        </p:nvSpPr>
        <p:spPr>
          <a:xfrm>
            <a:off x="3777806" y="2269276"/>
            <a:ext cx="7947208" cy="830997"/>
          </a:xfrm>
          <a:prstGeom prst="rect">
            <a:avLst/>
          </a:prstGeom>
          <a:noFill/>
        </p:spPr>
        <p:txBody>
          <a:bodyPr wrap="square" rtlCol="0">
            <a:spAutoFit/>
          </a:bodyPr>
          <a:lstStyle/>
          <a:p>
            <a:r>
              <a:rPr lang="en-US" sz="2400" dirty="0"/>
              <a:t>SWAN </a:t>
            </a:r>
            <a:r>
              <a:rPr lang="en-US" sz="2000" dirty="0">
                <a:solidFill>
                  <a:schemeClr val="tx1">
                    <a:lumMod val="50000"/>
                    <a:lumOff val="50000"/>
                  </a:schemeClr>
                </a:solidFill>
              </a:rPr>
              <a:t>[SIGCOMM 13, 14a, 14b]</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400" dirty="0"/>
              <a:t>Enable the network to carry 50-80% more load</a:t>
            </a:r>
            <a:endParaRPr lang="en-US" sz="2000" dirty="0">
              <a:solidFill>
                <a:schemeClr val="tx1">
                  <a:lumMod val="50000"/>
                  <a:lumOff val="50000"/>
                </a:schemeClr>
              </a:solidFill>
            </a:endParaRPr>
          </a:p>
        </p:txBody>
      </p:sp>
      <p:graphicFrame>
        <p:nvGraphicFramePr>
          <p:cNvPr id="18" name="Diagram 17"/>
          <p:cNvGraphicFramePr/>
          <p:nvPr>
            <p:extLst/>
          </p:nvPr>
        </p:nvGraphicFramePr>
        <p:xfrm>
          <a:off x="272701" y="1916014"/>
          <a:ext cx="5096448" cy="3484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1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58202" y="5395646"/>
            <a:ext cx="11713575" cy="131631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sz="2400" b="0" dirty="0">
                <a:solidFill>
                  <a:schemeClr val="tx1"/>
                </a:solidFill>
              </a:rPr>
              <a:t>with</a:t>
            </a:r>
            <a:r>
              <a:rPr lang="en-US" sz="2400" dirty="0">
                <a:solidFill>
                  <a:schemeClr val="tx1"/>
                </a:solidFill>
              </a:rPr>
              <a:t> </a:t>
            </a:r>
            <a:br>
              <a:rPr lang="en-US" sz="2400" dirty="0">
                <a:solidFill>
                  <a:schemeClr val="tx1"/>
                </a:solidFill>
              </a:rPr>
            </a:br>
            <a:r>
              <a:rPr lang="en-US" sz="2400" dirty="0">
                <a:solidFill>
                  <a:schemeClr val="tx1"/>
                </a:solidFill>
              </a:rPr>
              <a:t>Chi-Yao Hong, Xin Jin, Harry Liu,</a:t>
            </a:r>
            <a:br>
              <a:rPr lang="en-US" sz="2400" dirty="0">
                <a:solidFill>
                  <a:schemeClr val="tx1"/>
                </a:solidFill>
              </a:rPr>
            </a:br>
            <a:r>
              <a:rPr lang="en-US" sz="2400" b="0" dirty="0">
                <a:solidFill>
                  <a:schemeClr val="tx1"/>
                </a:solidFill>
              </a:rPr>
              <a:t>Vijay Gill, Srikanth Kandula, Mohan </a:t>
            </a:r>
            <a:r>
              <a:rPr lang="en-US" sz="2400" b="0" dirty="0" err="1">
                <a:solidFill>
                  <a:schemeClr val="tx1"/>
                </a:solidFill>
              </a:rPr>
              <a:t>Nanduri</a:t>
            </a:r>
            <a:r>
              <a:rPr lang="en-US" sz="2400" b="0" dirty="0">
                <a:solidFill>
                  <a:schemeClr val="tx1"/>
                </a:solidFill>
              </a:rPr>
              <a:t>, Roger Wattenhofer, Ming Zhang</a:t>
            </a:r>
            <a:br>
              <a:rPr lang="en-US" sz="2400" dirty="0">
                <a:solidFill>
                  <a:schemeClr val="tx1"/>
                </a:solidFill>
              </a:rPr>
            </a:br>
            <a:endParaRPr lang="en-US" sz="2400" dirty="0">
              <a:solidFill>
                <a:schemeClr val="tx1"/>
              </a:solidFill>
            </a:endParaRPr>
          </a:p>
        </p:txBody>
      </p:sp>
      <p:grpSp>
        <p:nvGrpSpPr>
          <p:cNvPr id="17" name="Group 16"/>
          <p:cNvGrpSpPr/>
          <p:nvPr/>
        </p:nvGrpSpPr>
        <p:grpSpPr>
          <a:xfrm>
            <a:off x="1785256" y="1920859"/>
            <a:ext cx="2073707" cy="1417675"/>
            <a:chOff x="1511370" y="0"/>
            <a:chExt cx="2073707" cy="1417675"/>
          </a:xfrm>
        </p:grpSpPr>
        <p:sp>
          <p:nvSpPr>
            <p:cNvPr id="19" name="Trapezoid 18"/>
            <p:cNvSpPr/>
            <p:nvPr/>
          </p:nvSpPr>
          <p:spPr>
            <a:xfrm>
              <a:off x="1511370" y="0"/>
              <a:ext cx="2073707" cy="1417675"/>
            </a:xfrm>
            <a:prstGeom prst="trapezoid">
              <a:avLst>
                <a:gd name="adj" fmla="val 73138"/>
              </a:avLst>
            </a:prstGeom>
            <a:solidFill>
              <a:srgbClr val="00B0F0"/>
            </a:solidFill>
            <a:ln w="3175">
              <a:solidFill>
                <a:srgbClr val="000000"/>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Trapezoid 4"/>
            <p:cNvSpPr/>
            <p:nvPr/>
          </p:nvSpPr>
          <p:spPr>
            <a:xfrm>
              <a:off x="1511370" y="0"/>
              <a:ext cx="2073707" cy="1417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b" anchorCtr="0">
              <a:noAutofit/>
            </a:bodyPr>
            <a:lstStyle/>
            <a:p>
              <a:pPr lvl="0" algn="ctr" defTabSz="1066800">
                <a:lnSpc>
                  <a:spcPct val="90000"/>
                </a:lnSpc>
                <a:spcBef>
                  <a:spcPct val="0"/>
                </a:spcBef>
                <a:spcAft>
                  <a:spcPct val="35000"/>
                </a:spcAft>
              </a:pPr>
              <a:r>
                <a:rPr lang="en-US" sz="2400" kern="1200" dirty="0">
                  <a:solidFill>
                    <a:schemeClr val="tx1"/>
                  </a:solidFill>
                </a:rPr>
                <a:t>Opt-</a:t>
              </a:r>
              <a:br>
                <a:rPr lang="en-US" sz="2400" kern="1200" dirty="0">
                  <a:solidFill>
                    <a:schemeClr val="tx1"/>
                  </a:solidFill>
                </a:rPr>
              </a:br>
              <a:r>
                <a:rPr lang="en-US" sz="2400" kern="1200" dirty="0" err="1">
                  <a:solidFill>
                    <a:schemeClr val="tx1"/>
                  </a:solidFill>
                </a:rPr>
                <a:t>imization</a:t>
              </a:r>
              <a:endParaRPr lang="en-US" sz="2400" kern="1200" dirty="0">
                <a:solidFill>
                  <a:schemeClr val="tx1"/>
                </a:solidFill>
              </a:endParaRPr>
            </a:p>
          </p:txBody>
        </p:sp>
      </p:grpSp>
      <p:sp>
        <p:nvSpPr>
          <p:cNvPr id="9" name="TextBox 8"/>
          <p:cNvSpPr txBox="1"/>
          <p:nvPr/>
        </p:nvSpPr>
        <p:spPr>
          <a:xfrm>
            <a:off x="3784305" y="2252357"/>
            <a:ext cx="7947208" cy="830997"/>
          </a:xfrm>
          <a:prstGeom prst="rect">
            <a:avLst/>
          </a:prstGeom>
          <a:noFill/>
        </p:spPr>
        <p:txBody>
          <a:bodyPr wrap="square" rtlCol="0">
            <a:spAutoFit/>
          </a:bodyPr>
          <a:lstStyle/>
          <a:p>
            <a:r>
              <a:rPr lang="en-US" sz="2400" dirty="0"/>
              <a:t>SWAN </a:t>
            </a:r>
            <a:r>
              <a:rPr lang="en-US" sz="2000" dirty="0">
                <a:solidFill>
                  <a:schemeClr val="tx1">
                    <a:lumMod val="50000"/>
                    <a:lumOff val="50000"/>
                  </a:schemeClr>
                </a:solidFill>
              </a:rPr>
              <a:t>[SIGCOMM 13, 14a, 14b]</a:t>
            </a:r>
            <a:r>
              <a:rPr lang="en-US" sz="2000" dirty="0">
                <a:solidFill>
                  <a:schemeClr val="bg1"/>
                </a:solidFill>
              </a:rPr>
              <a:t>,</a:t>
            </a:r>
            <a:r>
              <a:rPr lang="en-US" sz="2400" dirty="0">
                <a:solidFill>
                  <a:schemeClr val="bg1"/>
                </a:solidFill>
              </a:rPr>
              <a:t> Footprint </a:t>
            </a:r>
            <a:r>
              <a:rPr lang="en-US" sz="2000" dirty="0">
                <a:solidFill>
                  <a:schemeClr val="bg1"/>
                </a:solidFill>
              </a:rPr>
              <a:t>[NSDI 16]</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400" dirty="0"/>
              <a:t>Enable the network to carry 50-80% more load</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92901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Inter-DC WAN: A critical, expensive resource</a:t>
            </a:r>
          </a:p>
        </p:txBody>
      </p:sp>
      <p:grpSp>
        <p:nvGrpSpPr>
          <p:cNvPr id="19" name="Group 18"/>
          <p:cNvGrpSpPr/>
          <p:nvPr/>
        </p:nvGrpSpPr>
        <p:grpSpPr>
          <a:xfrm>
            <a:off x="465680" y="1759864"/>
            <a:ext cx="11256887" cy="3845896"/>
            <a:chOff x="562885" y="1438274"/>
            <a:chExt cx="4737778" cy="1365265"/>
          </a:xfrm>
        </p:grpSpPr>
        <p:pic>
          <p:nvPicPr>
            <p:cNvPr id="10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2938" y="1438274"/>
              <a:ext cx="4657725" cy="1365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 name="Group 111"/>
            <p:cNvGrpSpPr/>
            <p:nvPr/>
          </p:nvGrpSpPr>
          <p:grpSpPr>
            <a:xfrm>
              <a:off x="938213" y="1743075"/>
              <a:ext cx="3805237" cy="633413"/>
              <a:chOff x="938213" y="1743075"/>
              <a:chExt cx="3805237" cy="633413"/>
            </a:xfrm>
            <a:effectLst>
              <a:outerShdw blurRad="114300" dist="50800" dir="5280000" algn="tl" rotWithShape="0">
                <a:prstClr val="black">
                  <a:alpha val="40000"/>
                </a:prstClr>
              </a:outerShdw>
            </a:effectLst>
          </p:grpSpPr>
          <p:cxnSp>
            <p:nvCxnSpPr>
              <p:cNvPr id="113" name="Straight Connector 112"/>
              <p:cNvCxnSpPr/>
              <p:nvPr/>
            </p:nvCxnSpPr>
            <p:spPr>
              <a:xfrm flipH="1">
                <a:off x="938213" y="2078045"/>
                <a:ext cx="279782" cy="279393"/>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4" name="Straight Connector 113"/>
              <p:cNvCxnSpPr/>
              <p:nvPr/>
            </p:nvCxnSpPr>
            <p:spPr>
              <a:xfrm flipH="1">
                <a:off x="3471863" y="2038350"/>
                <a:ext cx="1271587" cy="266700"/>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5" name="Straight Connector 114"/>
              <p:cNvCxnSpPr/>
              <p:nvPr/>
            </p:nvCxnSpPr>
            <p:spPr>
              <a:xfrm>
                <a:off x="2871788" y="1871663"/>
                <a:ext cx="695325" cy="66675"/>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6" name="Straight Connector 115"/>
              <p:cNvCxnSpPr/>
              <p:nvPr/>
            </p:nvCxnSpPr>
            <p:spPr>
              <a:xfrm flipH="1" flipV="1">
                <a:off x="1176338" y="2066926"/>
                <a:ext cx="1766887" cy="147637"/>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7" name="Straight Connector 116"/>
              <p:cNvCxnSpPr/>
              <p:nvPr/>
            </p:nvCxnSpPr>
            <p:spPr>
              <a:xfrm flipH="1" flipV="1">
                <a:off x="2943225" y="2224088"/>
                <a:ext cx="557675" cy="101445"/>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8" name="Straight Connector 117"/>
              <p:cNvCxnSpPr/>
              <p:nvPr/>
            </p:nvCxnSpPr>
            <p:spPr>
              <a:xfrm flipH="1">
                <a:off x="3548064" y="1743075"/>
                <a:ext cx="1004886" cy="223838"/>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19" name="Straight Connector 118"/>
              <p:cNvCxnSpPr/>
              <p:nvPr/>
            </p:nvCxnSpPr>
            <p:spPr>
              <a:xfrm flipH="1">
                <a:off x="3476625" y="1938338"/>
                <a:ext cx="95250" cy="376237"/>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20" name="Straight Connector 119"/>
              <p:cNvCxnSpPr/>
              <p:nvPr/>
            </p:nvCxnSpPr>
            <p:spPr>
              <a:xfrm>
                <a:off x="2871788" y="1875177"/>
                <a:ext cx="90487" cy="358436"/>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21" name="Straight Connector 120"/>
              <p:cNvCxnSpPr/>
              <p:nvPr/>
            </p:nvCxnSpPr>
            <p:spPr>
              <a:xfrm>
                <a:off x="2867025" y="1885950"/>
                <a:ext cx="623888" cy="404813"/>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22" name="Straight Connector 121"/>
              <p:cNvCxnSpPr/>
              <p:nvPr/>
            </p:nvCxnSpPr>
            <p:spPr>
              <a:xfrm flipH="1">
                <a:off x="2947988" y="1952625"/>
                <a:ext cx="590550" cy="261938"/>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23" name="Straight Connector 122"/>
              <p:cNvCxnSpPr/>
              <p:nvPr/>
            </p:nvCxnSpPr>
            <p:spPr>
              <a:xfrm flipH="1" flipV="1">
                <a:off x="4533900" y="1747839"/>
                <a:ext cx="185738" cy="300036"/>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124" name="Straight Connector 123"/>
              <p:cNvCxnSpPr/>
              <p:nvPr/>
            </p:nvCxnSpPr>
            <p:spPr>
              <a:xfrm flipH="1">
                <a:off x="947738" y="1900238"/>
                <a:ext cx="1919287" cy="476250"/>
              </a:xfrm>
              <a:prstGeom prst="line">
                <a:avLst/>
              </a:prstGeom>
              <a:ln w="66675" cmpd="sng">
                <a:solidFill>
                  <a:schemeClr val="bg1">
                    <a:lumMod val="50000"/>
                  </a:schemeClr>
                </a:solidFill>
              </a:ln>
            </p:spPr>
            <p:style>
              <a:lnRef idx="3">
                <a:schemeClr val="dk1"/>
              </a:lnRef>
              <a:fillRef idx="0">
                <a:schemeClr val="dk1"/>
              </a:fillRef>
              <a:effectRef idx="2">
                <a:schemeClr val="dk1"/>
              </a:effectRef>
              <a:fontRef idx="minor">
                <a:schemeClr val="tx1"/>
              </a:fontRef>
            </p:style>
          </p:cxnSp>
        </p:grpSp>
        <p:sp>
          <p:nvSpPr>
            <p:cNvPr id="125" name="Oval 124"/>
            <p:cNvSpPr/>
            <p:nvPr/>
          </p:nvSpPr>
          <p:spPr>
            <a:xfrm>
              <a:off x="1086126" y="1962150"/>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26" name="Oval 125"/>
            <p:cNvSpPr/>
            <p:nvPr/>
          </p:nvSpPr>
          <p:spPr>
            <a:xfrm>
              <a:off x="4433932" y="1628578"/>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27" name="Oval 126"/>
            <p:cNvSpPr/>
            <p:nvPr/>
          </p:nvSpPr>
          <p:spPr>
            <a:xfrm>
              <a:off x="2777322" y="1769823"/>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28" name="Oval 127"/>
            <p:cNvSpPr/>
            <p:nvPr/>
          </p:nvSpPr>
          <p:spPr>
            <a:xfrm>
              <a:off x="3371850" y="2190750"/>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29" name="Oval 128"/>
            <p:cNvSpPr/>
            <p:nvPr/>
          </p:nvSpPr>
          <p:spPr>
            <a:xfrm>
              <a:off x="2859394" y="2101911"/>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30" name="Oval 129"/>
            <p:cNvSpPr/>
            <p:nvPr/>
          </p:nvSpPr>
          <p:spPr>
            <a:xfrm>
              <a:off x="3444026" y="1843536"/>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31" name="Oval 130"/>
            <p:cNvSpPr/>
            <p:nvPr/>
          </p:nvSpPr>
          <p:spPr>
            <a:xfrm>
              <a:off x="4619669" y="1934129"/>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32" name="Oval 131"/>
            <p:cNvSpPr/>
            <p:nvPr/>
          </p:nvSpPr>
          <p:spPr>
            <a:xfrm>
              <a:off x="833437" y="2243692"/>
              <a:ext cx="182880" cy="182880"/>
            </a:xfrm>
            <a:prstGeom prst="ellipse">
              <a:avLst/>
            </a:prstGeom>
            <a:solidFill>
              <a:schemeClr val="bg1"/>
            </a:solidFill>
            <a:ln w="50800">
              <a:solidFill>
                <a:schemeClr val="accent1">
                  <a:lumMod val="75000"/>
                </a:schemeClr>
              </a:solidFill>
              <a:headEnd type="none" w="med" len="med"/>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mj-lt"/>
                <a:ea typeface="Cambria Math" pitchFamily="18" charset="0"/>
                <a:cs typeface="Times New Roman" pitchFamily="18" charset="0"/>
              </a:endParaRPr>
            </a:p>
          </p:txBody>
        </p:sp>
        <p:sp>
          <p:nvSpPr>
            <p:cNvPr id="135" name="Rectangle 134"/>
            <p:cNvSpPr/>
            <p:nvPr/>
          </p:nvSpPr>
          <p:spPr>
            <a:xfrm>
              <a:off x="562885" y="2465841"/>
              <a:ext cx="1008384" cy="96512"/>
            </a:xfrm>
            <a:prstGeom prst="rect">
              <a:avLst/>
            </a:prstGeom>
          </p:spPr>
          <p:txBody>
            <a:bodyPr wrap="square">
              <a:spAutoFit/>
            </a:bodyPr>
            <a:lstStyle/>
            <a:p>
              <a:pPr algn="ctr">
                <a:lnSpc>
                  <a:spcPts val="1400"/>
                </a:lnSpc>
              </a:pPr>
              <a:r>
                <a:rPr lang="en-US" sz="2800" b="1" i="1" dirty="0">
                  <a:solidFill>
                    <a:schemeClr val="tx1">
                      <a:lumMod val="75000"/>
                    </a:schemeClr>
                  </a:solidFill>
                  <a:latin typeface="+mj-lt"/>
                </a:rPr>
                <a:t>Hong Kong</a:t>
              </a:r>
            </a:p>
          </p:txBody>
        </p:sp>
        <p:sp>
          <p:nvSpPr>
            <p:cNvPr id="136" name="Rectangle 135"/>
            <p:cNvSpPr/>
            <p:nvPr/>
          </p:nvSpPr>
          <p:spPr>
            <a:xfrm>
              <a:off x="752260" y="1875192"/>
              <a:ext cx="533866" cy="96512"/>
            </a:xfrm>
            <a:prstGeom prst="rect">
              <a:avLst/>
            </a:prstGeom>
          </p:spPr>
          <p:txBody>
            <a:bodyPr wrap="square">
              <a:spAutoFit/>
            </a:bodyPr>
            <a:lstStyle/>
            <a:p>
              <a:pPr algn="ctr">
                <a:lnSpc>
                  <a:spcPts val="1400"/>
                </a:lnSpc>
              </a:pPr>
              <a:r>
                <a:rPr lang="en-US" sz="2800" b="1" i="1" dirty="0">
                  <a:solidFill>
                    <a:schemeClr val="tx1">
                      <a:lumMod val="75000"/>
                    </a:schemeClr>
                  </a:solidFill>
                  <a:latin typeface="+mj-lt"/>
                </a:rPr>
                <a:t>Seoul</a:t>
              </a:r>
            </a:p>
          </p:txBody>
        </p:sp>
        <p:sp>
          <p:nvSpPr>
            <p:cNvPr id="137" name="Rectangle 136"/>
            <p:cNvSpPr/>
            <p:nvPr/>
          </p:nvSpPr>
          <p:spPr>
            <a:xfrm>
              <a:off x="2569246" y="1658851"/>
              <a:ext cx="623888" cy="96512"/>
            </a:xfrm>
            <a:prstGeom prst="rect">
              <a:avLst/>
            </a:prstGeom>
          </p:spPr>
          <p:txBody>
            <a:bodyPr wrap="square">
              <a:spAutoFit/>
            </a:bodyPr>
            <a:lstStyle/>
            <a:p>
              <a:pPr algn="ctr">
                <a:lnSpc>
                  <a:spcPts val="1400"/>
                </a:lnSpc>
              </a:pPr>
              <a:r>
                <a:rPr lang="en-US" sz="2800" b="1" i="1" dirty="0">
                  <a:solidFill>
                    <a:schemeClr val="tx1">
                      <a:lumMod val="75000"/>
                    </a:schemeClr>
                  </a:solidFill>
                  <a:latin typeface="+mj-lt"/>
                </a:rPr>
                <a:t>Seattle</a:t>
              </a:r>
            </a:p>
          </p:txBody>
        </p:sp>
        <p:sp>
          <p:nvSpPr>
            <p:cNvPr id="138" name="Rectangle 137"/>
            <p:cNvSpPr/>
            <p:nvPr/>
          </p:nvSpPr>
          <p:spPr>
            <a:xfrm>
              <a:off x="2288009" y="2306347"/>
              <a:ext cx="881061" cy="147499"/>
            </a:xfrm>
            <a:prstGeom prst="rect">
              <a:avLst/>
            </a:prstGeom>
          </p:spPr>
          <p:txBody>
            <a:bodyPr wrap="square">
              <a:spAutoFit/>
            </a:bodyPr>
            <a:lstStyle/>
            <a:p>
              <a:pPr>
                <a:lnSpc>
                  <a:spcPct val="75000"/>
                </a:lnSpc>
              </a:pPr>
              <a:r>
                <a:rPr lang="en-US" sz="2800" b="1" i="1" dirty="0">
                  <a:solidFill>
                    <a:schemeClr val="tx1">
                      <a:lumMod val="75000"/>
                    </a:schemeClr>
                  </a:solidFill>
                  <a:latin typeface="+mj-lt"/>
                </a:rPr>
                <a:t>Los Angeles</a:t>
              </a:r>
            </a:p>
          </p:txBody>
        </p:sp>
        <p:sp>
          <p:nvSpPr>
            <p:cNvPr id="139" name="Rectangle 138"/>
            <p:cNvSpPr/>
            <p:nvPr/>
          </p:nvSpPr>
          <p:spPr>
            <a:xfrm>
              <a:off x="3221989" y="1706819"/>
              <a:ext cx="835911" cy="147499"/>
            </a:xfrm>
            <a:prstGeom prst="rect">
              <a:avLst/>
            </a:prstGeom>
          </p:spPr>
          <p:txBody>
            <a:bodyPr wrap="square">
              <a:spAutoFit/>
            </a:bodyPr>
            <a:lstStyle/>
            <a:p>
              <a:pPr>
                <a:lnSpc>
                  <a:spcPct val="75000"/>
                </a:lnSpc>
              </a:pPr>
              <a:r>
                <a:rPr lang="en-US" sz="2800" b="1" i="1" dirty="0">
                  <a:solidFill>
                    <a:schemeClr val="tx1">
                      <a:lumMod val="75000"/>
                    </a:schemeClr>
                  </a:solidFill>
                  <a:latin typeface="+mj-lt"/>
                </a:rPr>
                <a:t>New York</a:t>
              </a:r>
            </a:p>
          </p:txBody>
        </p:sp>
        <p:sp>
          <p:nvSpPr>
            <p:cNvPr id="140" name="Rectangle 139"/>
            <p:cNvSpPr/>
            <p:nvPr/>
          </p:nvSpPr>
          <p:spPr>
            <a:xfrm>
              <a:off x="3183859" y="2394190"/>
              <a:ext cx="682680" cy="147499"/>
            </a:xfrm>
            <a:prstGeom prst="rect">
              <a:avLst/>
            </a:prstGeom>
          </p:spPr>
          <p:txBody>
            <a:bodyPr wrap="square">
              <a:spAutoFit/>
            </a:bodyPr>
            <a:lstStyle/>
            <a:p>
              <a:pPr>
                <a:lnSpc>
                  <a:spcPct val="75000"/>
                </a:lnSpc>
              </a:pPr>
              <a:r>
                <a:rPr lang="en-US" sz="2800" b="1" i="1" dirty="0">
                  <a:solidFill>
                    <a:schemeClr val="bg2">
                      <a:lumMod val="10000"/>
                    </a:schemeClr>
                  </a:solidFill>
                  <a:latin typeface="+mj-lt"/>
                </a:rPr>
                <a:t>Miami</a:t>
              </a:r>
            </a:p>
          </p:txBody>
        </p:sp>
        <p:sp>
          <p:nvSpPr>
            <p:cNvPr id="141" name="Rectangle 140"/>
            <p:cNvSpPr/>
            <p:nvPr/>
          </p:nvSpPr>
          <p:spPr>
            <a:xfrm>
              <a:off x="4243388" y="1490076"/>
              <a:ext cx="682680" cy="147499"/>
            </a:xfrm>
            <a:prstGeom prst="rect">
              <a:avLst/>
            </a:prstGeom>
          </p:spPr>
          <p:txBody>
            <a:bodyPr wrap="square">
              <a:spAutoFit/>
            </a:bodyPr>
            <a:lstStyle/>
            <a:p>
              <a:pPr>
                <a:lnSpc>
                  <a:spcPct val="75000"/>
                </a:lnSpc>
              </a:pPr>
              <a:r>
                <a:rPr lang="en-US" sz="2800" b="1" i="1" dirty="0">
                  <a:solidFill>
                    <a:schemeClr val="tx1">
                      <a:lumMod val="75000"/>
                    </a:schemeClr>
                  </a:solidFill>
                  <a:latin typeface="+mj-lt"/>
                </a:rPr>
                <a:t>Dublin</a:t>
              </a:r>
            </a:p>
          </p:txBody>
        </p:sp>
        <p:sp>
          <p:nvSpPr>
            <p:cNvPr id="142" name="Rectangle 141"/>
            <p:cNvSpPr/>
            <p:nvPr/>
          </p:nvSpPr>
          <p:spPr>
            <a:xfrm>
              <a:off x="4441915" y="2138521"/>
              <a:ext cx="847726" cy="147499"/>
            </a:xfrm>
            <a:prstGeom prst="rect">
              <a:avLst/>
            </a:prstGeom>
          </p:spPr>
          <p:txBody>
            <a:bodyPr wrap="square">
              <a:spAutoFit/>
            </a:bodyPr>
            <a:lstStyle/>
            <a:p>
              <a:pPr>
                <a:lnSpc>
                  <a:spcPct val="75000"/>
                </a:lnSpc>
              </a:pPr>
              <a:r>
                <a:rPr lang="en-US" sz="2800" b="1" i="1" dirty="0">
                  <a:solidFill>
                    <a:schemeClr val="tx1">
                      <a:lumMod val="75000"/>
                    </a:schemeClr>
                  </a:solidFill>
                  <a:latin typeface="+mj-lt"/>
                </a:rPr>
                <a:t>Barcelona</a:t>
              </a:r>
            </a:p>
          </p:txBody>
        </p:sp>
      </p:grpSp>
      <p:sp>
        <p:nvSpPr>
          <p:cNvPr id="35" name="Title 1"/>
          <p:cNvSpPr txBox="1">
            <a:spLocks/>
          </p:cNvSpPr>
          <p:nvPr/>
        </p:nvSpPr>
        <p:spPr>
          <a:xfrm>
            <a:off x="874848" y="558169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algn="ctr"/>
            <a:r>
              <a:rPr lang="en-US" sz="4000" b="1" dirty="0">
                <a:solidFill>
                  <a:srgbClr val="FF0000"/>
                </a:solidFill>
              </a:rPr>
              <a:t>But it is highly inefficient and inflexible!</a:t>
            </a:r>
          </a:p>
        </p:txBody>
      </p:sp>
    </p:spTree>
    <p:custDataLst>
      <p:tags r:id="rId1"/>
    </p:custDataLst>
    <p:extLst>
      <p:ext uri="{BB962C8B-B14F-4D97-AF65-F5344CB8AC3E}">
        <p14:creationId xmlns:p14="http://schemas.microsoft.com/office/powerpoint/2010/main" val="1819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62" t="19556" r="7011" b="57518"/>
          <a:stretch/>
        </p:blipFill>
        <p:spPr bwMode="auto">
          <a:xfrm>
            <a:off x="850418" y="2446709"/>
            <a:ext cx="11381179" cy="25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5971" y="365125"/>
            <a:ext cx="11034486" cy="1325563"/>
          </a:xfrm>
        </p:spPr>
        <p:txBody>
          <a:bodyPr>
            <a:noAutofit/>
          </a:bodyPr>
          <a:lstStyle/>
          <a:p>
            <a:r>
              <a:rPr lang="en-US" dirty="0"/>
              <a:t>Inefficiency of the inter-DC WAN</a:t>
            </a:r>
          </a:p>
        </p:txBody>
      </p:sp>
      <p:sp>
        <p:nvSpPr>
          <p:cNvPr id="10" name="TextBox 9"/>
          <p:cNvSpPr txBox="1"/>
          <p:nvPr/>
        </p:nvSpPr>
        <p:spPr>
          <a:xfrm>
            <a:off x="1398813" y="5947271"/>
            <a:ext cx="9448802" cy="523220"/>
          </a:xfrm>
          <a:prstGeom prst="rect">
            <a:avLst/>
          </a:prstGeom>
          <a:noFill/>
        </p:spPr>
        <p:txBody>
          <a:bodyPr wrap="square" rtlCol="0">
            <a:spAutoFit/>
          </a:bodyPr>
          <a:lstStyle/>
          <a:p>
            <a:pPr algn="ctr"/>
            <a:r>
              <a:rPr lang="en-US" sz="2800" dirty="0"/>
              <a:t>Normalized traffic on a busy link between data centers</a:t>
            </a:r>
          </a:p>
        </p:txBody>
      </p:sp>
      <p:sp>
        <p:nvSpPr>
          <p:cNvPr id="5" name="Rectangle 4"/>
          <p:cNvSpPr/>
          <p:nvPr/>
        </p:nvSpPr>
        <p:spPr>
          <a:xfrm>
            <a:off x="901450" y="2396083"/>
            <a:ext cx="863405" cy="2988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tx1">
                    <a:lumMod val="50000"/>
                    <a:lumOff val="50000"/>
                  </a:schemeClr>
                </a:solidFill>
              </a:rPr>
              <a:t>1</a:t>
            </a:r>
          </a:p>
          <a:p>
            <a:pPr algn="r"/>
            <a:r>
              <a:rPr lang="en-US" sz="2400" dirty="0">
                <a:solidFill>
                  <a:schemeClr val="tx1">
                    <a:lumMod val="50000"/>
                    <a:lumOff val="50000"/>
                  </a:schemeClr>
                </a:solidFill>
              </a:rPr>
              <a:t>0.8</a:t>
            </a:r>
          </a:p>
          <a:p>
            <a:pPr algn="r"/>
            <a:r>
              <a:rPr lang="en-US" sz="2400" dirty="0">
                <a:solidFill>
                  <a:schemeClr val="tx1">
                    <a:lumMod val="50000"/>
                    <a:lumOff val="50000"/>
                  </a:schemeClr>
                </a:solidFill>
              </a:rPr>
              <a:t>0.6</a:t>
            </a:r>
          </a:p>
          <a:p>
            <a:pPr algn="r"/>
            <a:r>
              <a:rPr lang="en-US" sz="2400" dirty="0">
                <a:solidFill>
                  <a:schemeClr val="tx1">
                    <a:lumMod val="50000"/>
                    <a:lumOff val="50000"/>
                  </a:schemeClr>
                </a:solidFill>
              </a:rPr>
              <a:t>0.4</a:t>
            </a:r>
          </a:p>
          <a:p>
            <a:pPr algn="r"/>
            <a:r>
              <a:rPr lang="en-US" sz="2400" dirty="0">
                <a:solidFill>
                  <a:schemeClr val="tx1">
                    <a:lumMod val="50000"/>
                    <a:lumOff val="50000"/>
                  </a:schemeClr>
                </a:solidFill>
              </a:rPr>
              <a:t>0.2</a:t>
            </a:r>
          </a:p>
          <a:p>
            <a:pPr algn="r"/>
            <a:r>
              <a:rPr lang="en-US" sz="2400" dirty="0">
                <a:solidFill>
                  <a:schemeClr val="tx1">
                    <a:lumMod val="50000"/>
                    <a:lumOff val="50000"/>
                  </a:schemeClr>
                </a:solidFill>
              </a:rPr>
              <a:t>0</a:t>
            </a:r>
          </a:p>
        </p:txBody>
      </p:sp>
      <p:graphicFrame>
        <p:nvGraphicFramePr>
          <p:cNvPr id="8" name="Table 7"/>
          <p:cNvGraphicFramePr>
            <a:graphicFrameLocks noGrp="1"/>
          </p:cNvGraphicFramePr>
          <p:nvPr>
            <p:extLst>
              <p:ext uri="{D42A27DB-BD31-4B8C-83A1-F6EECF244321}">
                <p14:modId xmlns:p14="http://schemas.microsoft.com/office/powerpoint/2010/main" val="2022334177"/>
              </p:ext>
            </p:extLst>
          </p:nvPr>
        </p:nvGraphicFramePr>
        <p:xfrm>
          <a:off x="1107124" y="4843982"/>
          <a:ext cx="11034485" cy="975360"/>
        </p:xfrm>
        <a:graphic>
          <a:graphicData uri="http://schemas.openxmlformats.org/drawingml/2006/table">
            <a:tbl>
              <a:tblPr>
                <a:tableStyleId>{5C22544A-7EE6-4342-B048-85BDC9FD1C3A}</a:tableStyleId>
              </a:tblPr>
              <a:tblGrid>
                <a:gridCol w="1576355">
                  <a:extLst>
                    <a:ext uri="{9D8B030D-6E8A-4147-A177-3AD203B41FA5}">
                      <a16:colId xmlns:a16="http://schemas.microsoft.com/office/drawing/2014/main" val="20000"/>
                    </a:ext>
                  </a:extLst>
                </a:gridCol>
                <a:gridCol w="1576355">
                  <a:extLst>
                    <a:ext uri="{9D8B030D-6E8A-4147-A177-3AD203B41FA5}">
                      <a16:colId xmlns:a16="http://schemas.microsoft.com/office/drawing/2014/main" val="20001"/>
                    </a:ext>
                  </a:extLst>
                </a:gridCol>
                <a:gridCol w="1576355">
                  <a:extLst>
                    <a:ext uri="{9D8B030D-6E8A-4147-A177-3AD203B41FA5}">
                      <a16:colId xmlns:a16="http://schemas.microsoft.com/office/drawing/2014/main" val="20002"/>
                    </a:ext>
                  </a:extLst>
                </a:gridCol>
                <a:gridCol w="1576355">
                  <a:extLst>
                    <a:ext uri="{9D8B030D-6E8A-4147-A177-3AD203B41FA5}">
                      <a16:colId xmlns:a16="http://schemas.microsoft.com/office/drawing/2014/main" val="20003"/>
                    </a:ext>
                  </a:extLst>
                </a:gridCol>
                <a:gridCol w="1576355">
                  <a:extLst>
                    <a:ext uri="{9D8B030D-6E8A-4147-A177-3AD203B41FA5}">
                      <a16:colId xmlns:a16="http://schemas.microsoft.com/office/drawing/2014/main" val="20004"/>
                    </a:ext>
                  </a:extLst>
                </a:gridCol>
                <a:gridCol w="1576355">
                  <a:extLst>
                    <a:ext uri="{9D8B030D-6E8A-4147-A177-3AD203B41FA5}">
                      <a16:colId xmlns:a16="http://schemas.microsoft.com/office/drawing/2014/main" val="20005"/>
                    </a:ext>
                  </a:extLst>
                </a:gridCol>
                <a:gridCol w="1576355">
                  <a:extLst>
                    <a:ext uri="{9D8B030D-6E8A-4147-A177-3AD203B41FA5}">
                      <a16:colId xmlns:a16="http://schemas.microsoft.com/office/drawing/2014/main" val="20006"/>
                    </a:ext>
                  </a:extLst>
                </a:gridCol>
              </a:tblGrid>
              <a:tr h="370840">
                <a:tc>
                  <a:txBody>
                    <a:bodyPr/>
                    <a:lstStyle/>
                    <a:p>
                      <a:pPr algn="ctr"/>
                      <a:r>
                        <a:rPr lang="en-US" sz="2400" dirty="0">
                          <a:solidFill>
                            <a:schemeClr val="tx1">
                              <a:lumMod val="50000"/>
                              <a:lumOff val="50000"/>
                            </a:schemeClr>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4</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7">
                  <a:txBody>
                    <a:bodyPr/>
                    <a:lstStyle/>
                    <a:p>
                      <a:pPr algn="ctr"/>
                      <a:r>
                        <a:rPr lang="en-US" sz="2800" dirty="0">
                          <a:solidFill>
                            <a:schemeClr val="tx1">
                              <a:lumMod val="50000"/>
                              <a:lumOff val="50000"/>
                            </a:schemeClr>
                          </a:solidFill>
                        </a:rPr>
                        <a:t>Hours of the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8"/>
          <p:cNvSpPr txBox="1"/>
          <p:nvPr/>
        </p:nvSpPr>
        <p:spPr>
          <a:xfrm>
            <a:off x="6254495" y="3118190"/>
            <a:ext cx="5742433" cy="646331"/>
          </a:xfrm>
          <a:prstGeom prst="rect">
            <a:avLst/>
          </a:prstGeom>
          <a:solidFill>
            <a:schemeClr val="bg1"/>
          </a:solidFill>
        </p:spPr>
        <p:txBody>
          <a:bodyPr wrap="square" rtlCol="0">
            <a:spAutoFit/>
          </a:bodyPr>
          <a:lstStyle/>
          <a:p>
            <a:r>
              <a:rPr lang="en-US" sz="3600"/>
              <a:t>Average utilization = 46%</a:t>
            </a:r>
          </a:p>
        </p:txBody>
      </p:sp>
      <p:sp>
        <p:nvSpPr>
          <p:cNvPr id="11" name="TextBox 10"/>
          <p:cNvSpPr txBox="1"/>
          <p:nvPr/>
        </p:nvSpPr>
        <p:spPr>
          <a:xfrm rot="16200000">
            <a:off x="-1121518" y="3417075"/>
            <a:ext cx="3610836" cy="954107"/>
          </a:xfrm>
          <a:prstGeom prst="rect">
            <a:avLst/>
          </a:prstGeom>
          <a:solidFill>
            <a:schemeClr val="bg1"/>
          </a:solidFill>
        </p:spPr>
        <p:txBody>
          <a:bodyPr wrap="square" rtlCol="0">
            <a:spAutoFit/>
          </a:bodyPr>
          <a:lstStyle/>
          <a:p>
            <a:pPr algn="ctr"/>
            <a:r>
              <a:rPr lang="en-US" sz="2800" dirty="0">
                <a:solidFill>
                  <a:schemeClr val="tx1">
                    <a:lumMod val="50000"/>
                    <a:lumOff val="50000"/>
                  </a:schemeClr>
                </a:solidFill>
              </a:rPr>
              <a:t>Normalized </a:t>
            </a:r>
            <a:br>
              <a:rPr lang="en-US" sz="2800" dirty="0">
                <a:solidFill>
                  <a:schemeClr val="tx1">
                    <a:lumMod val="50000"/>
                    <a:lumOff val="50000"/>
                  </a:schemeClr>
                </a:solidFill>
              </a:rPr>
            </a:br>
            <a:r>
              <a:rPr lang="en-US" sz="2800" dirty="0">
                <a:solidFill>
                  <a:schemeClr val="tx1">
                    <a:lumMod val="50000"/>
                    <a:lumOff val="50000"/>
                  </a:schemeClr>
                </a:solidFill>
              </a:rPr>
              <a:t>throughput</a:t>
            </a:r>
          </a:p>
        </p:txBody>
      </p:sp>
    </p:spTree>
    <p:extLst>
      <p:ext uri="{BB962C8B-B14F-4D97-AF65-F5344CB8AC3E}">
        <p14:creationId xmlns:p14="http://schemas.microsoft.com/office/powerpoint/2010/main" val="1068212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731" y="4670216"/>
            <a:ext cx="10515600" cy="1325563"/>
          </a:xfrm>
        </p:spPr>
        <p:txBody>
          <a:bodyPr>
            <a:normAutofit/>
          </a:bodyPr>
          <a:lstStyle/>
          <a:p>
            <a:r>
              <a:rPr lang="en-US" sz="4000" dirty="0"/>
              <a:t>Microsoft Azure network expanded 100x in 5 years</a:t>
            </a:r>
            <a:endParaRPr lang="en-US" sz="4000" dirty="0">
              <a:solidFill>
                <a:srgbClr val="4472C4"/>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32133343"/>
              </p:ext>
            </p:extLst>
          </p:nvPr>
        </p:nvGraphicFramePr>
        <p:xfrm>
          <a:off x="1757360" y="1784973"/>
          <a:ext cx="8775701" cy="2566347"/>
        </p:xfrm>
        <a:graphic>
          <a:graphicData uri="http://schemas.openxmlformats.org/drawingml/2006/table">
            <a:tbl>
              <a:tblPr>
                <a:tableStyleId>{7DF18680-E054-41AD-8BC1-D1AEF772440D}</a:tableStyleId>
              </a:tblPr>
              <a:tblGrid>
                <a:gridCol w="3424009">
                  <a:extLst>
                    <a:ext uri="{9D8B030D-6E8A-4147-A177-3AD203B41FA5}">
                      <a16:colId xmlns:a16="http://schemas.microsoft.com/office/drawing/2014/main" val="20000"/>
                    </a:ext>
                  </a:extLst>
                </a:gridCol>
                <a:gridCol w="2675846">
                  <a:extLst>
                    <a:ext uri="{9D8B030D-6E8A-4147-A177-3AD203B41FA5}">
                      <a16:colId xmlns:a16="http://schemas.microsoft.com/office/drawing/2014/main" val="20001"/>
                    </a:ext>
                  </a:extLst>
                </a:gridCol>
                <a:gridCol w="2675846">
                  <a:extLst>
                    <a:ext uri="{9D8B030D-6E8A-4147-A177-3AD203B41FA5}">
                      <a16:colId xmlns:a16="http://schemas.microsoft.com/office/drawing/2014/main" val="20002"/>
                    </a:ext>
                  </a:extLst>
                </a:gridCol>
              </a:tblGrid>
              <a:tr h="555948">
                <a:tc>
                  <a:txBody>
                    <a:bodyPr/>
                    <a:lstStyle/>
                    <a:p>
                      <a:pPr algn="ctr"/>
                      <a:endParaRPr lang="en-US" sz="3200" b="1" dirty="0">
                        <a:solidFill>
                          <a:schemeClr val="accent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b="1" dirty="0"/>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b="1" dirty="0"/>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662409">
                <a:tc>
                  <a:txBody>
                    <a:bodyPr/>
                    <a:lstStyle/>
                    <a:p>
                      <a:pPr algn="ctr"/>
                      <a:r>
                        <a:rPr lang="en-US" sz="3200" dirty="0">
                          <a:solidFill>
                            <a:schemeClr val="accent5"/>
                          </a:solidFill>
                        </a:rPr>
                        <a:t>Data centers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t>O(1)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dirty="0"/>
                        <a:t>O(100)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662409">
                <a:tc>
                  <a:txBody>
                    <a:bodyPr/>
                    <a:lstStyle/>
                    <a:p>
                      <a:pPr algn="ctr"/>
                      <a:r>
                        <a:rPr lang="en-US" sz="3200" dirty="0">
                          <a:solidFill>
                            <a:schemeClr val="accent5"/>
                          </a:solidFill>
                        </a:rPr>
                        <a:t>Network</a:t>
                      </a:r>
                      <a:r>
                        <a:rPr lang="en-US" sz="3200" baseline="0" dirty="0">
                          <a:solidFill>
                            <a:schemeClr val="accent5"/>
                          </a:solidFill>
                        </a:rPr>
                        <a:t> devices</a:t>
                      </a:r>
                      <a:endParaRPr lang="en-US" sz="3200" dirty="0">
                        <a:solidFill>
                          <a:schemeClr val="accent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t>O(1,000)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dirty="0"/>
                        <a:t>O(100,000)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662409">
                <a:tc>
                  <a:txBody>
                    <a:bodyPr/>
                    <a:lstStyle/>
                    <a:p>
                      <a:pPr algn="ctr"/>
                      <a:r>
                        <a:rPr lang="en-US" sz="3200" dirty="0">
                          <a:solidFill>
                            <a:schemeClr val="accent5"/>
                          </a:solidFill>
                        </a:rPr>
                        <a:t>Network 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t>O(10 Tbps</a:t>
                      </a:r>
                      <a:r>
                        <a:rPr lang="en-US" sz="3200" baseline="0" dirty="0"/>
                        <a:t>)</a:t>
                      </a: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3200" dirty="0"/>
                        <a:t>O(1 Pbps)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8101122" y="5072869"/>
            <a:ext cx="1048227" cy="520256"/>
          </a:xfrm>
          <a:prstGeom prst="rect">
            <a:avLst/>
          </a:prstGeom>
          <a:solidFill>
            <a:schemeClr val="bg1"/>
          </a:solidFill>
          <a:ln>
            <a:solidFill>
              <a:schemeClr val="tx1"/>
            </a:solidFill>
          </a:ln>
        </p:spPr>
        <p:txBody>
          <a:bodyPr wrap="square" rtlCol="0">
            <a:spAutoFit/>
          </a:bodyPr>
          <a:lstStyle/>
          <a:p>
            <a:endParaRPr lang="en-US" dirty="0"/>
          </a:p>
        </p:txBody>
      </p:sp>
      <p:sp>
        <p:nvSpPr>
          <p:cNvPr id="6" name="TextBox 5"/>
          <p:cNvSpPr txBox="1"/>
          <p:nvPr/>
        </p:nvSpPr>
        <p:spPr>
          <a:xfrm>
            <a:off x="8159565" y="2422281"/>
            <a:ext cx="2048828" cy="520256"/>
          </a:xfrm>
          <a:prstGeom prst="rect">
            <a:avLst/>
          </a:prstGeom>
          <a:solidFill>
            <a:schemeClr val="bg1"/>
          </a:solidFill>
          <a:ln>
            <a:solidFill>
              <a:schemeClr val="tx1"/>
            </a:solidFill>
          </a:ln>
        </p:spPr>
        <p:txBody>
          <a:bodyPr wrap="square" rtlCol="0">
            <a:spAutoFit/>
          </a:bodyPr>
          <a:lstStyle/>
          <a:p>
            <a:endParaRPr lang="en-US" dirty="0"/>
          </a:p>
        </p:txBody>
      </p:sp>
      <p:sp>
        <p:nvSpPr>
          <p:cNvPr id="8" name="TextBox 7"/>
          <p:cNvSpPr txBox="1"/>
          <p:nvPr/>
        </p:nvSpPr>
        <p:spPr>
          <a:xfrm>
            <a:off x="8162544" y="3085063"/>
            <a:ext cx="2048828" cy="520256"/>
          </a:xfrm>
          <a:prstGeom prst="rect">
            <a:avLst/>
          </a:prstGeom>
          <a:solidFill>
            <a:schemeClr val="bg1"/>
          </a:solidFill>
          <a:ln>
            <a:solidFill>
              <a:schemeClr val="tx1"/>
            </a:solidFill>
          </a:ln>
        </p:spPr>
        <p:txBody>
          <a:bodyPr wrap="square" rtlCol="0">
            <a:spAutoFit/>
          </a:bodyPr>
          <a:lstStyle/>
          <a:p>
            <a:endParaRPr lang="en-US" dirty="0"/>
          </a:p>
        </p:txBody>
      </p:sp>
      <p:sp>
        <p:nvSpPr>
          <p:cNvPr id="9" name="TextBox 8"/>
          <p:cNvSpPr txBox="1"/>
          <p:nvPr/>
        </p:nvSpPr>
        <p:spPr>
          <a:xfrm>
            <a:off x="8159565" y="3772263"/>
            <a:ext cx="2048828" cy="520256"/>
          </a:xfrm>
          <a:prstGeom prst="rect">
            <a:avLst/>
          </a:prstGeom>
          <a:solidFill>
            <a:schemeClr val="bg1"/>
          </a:solidFill>
          <a:ln>
            <a:solidFill>
              <a:schemeClr val="tx1"/>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91142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Root cause: Service-level allocations</a:t>
            </a:r>
          </a:p>
        </p:txBody>
      </p:sp>
      <p:sp>
        <p:nvSpPr>
          <p:cNvPr id="4" name="Content Placeholder 3"/>
          <p:cNvSpPr>
            <a:spLocks noGrp="1"/>
          </p:cNvSpPr>
          <p:nvPr>
            <p:ph idx="1"/>
          </p:nvPr>
        </p:nvSpPr>
        <p:spPr>
          <a:xfrm>
            <a:off x="838200" y="1825625"/>
            <a:ext cx="10515600" cy="75277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Operators configure individual services with maximum sending rate</a:t>
            </a:r>
          </a:p>
          <a:p>
            <a:pPr marL="0" indent="0">
              <a:lnSpc>
                <a:spcPct val="100000"/>
              </a:lnSpc>
              <a:spcBef>
                <a:spcPts val="0"/>
              </a:spcBef>
              <a:buNone/>
            </a:pPr>
            <a:endParaRPr lang="en-US" sz="3200" dirty="0">
              <a:solidFill>
                <a:schemeClr val="accent5"/>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56838082"/>
              </p:ext>
            </p:extLst>
          </p:nvPr>
        </p:nvGraphicFramePr>
        <p:xfrm>
          <a:off x="3228975" y="2511727"/>
          <a:ext cx="5762625" cy="1828800"/>
        </p:xfrm>
        <a:graphic>
          <a:graphicData uri="http://schemas.openxmlformats.org/drawingml/2006/table">
            <a:tbl>
              <a:tblPr firstRow="1" bandRow="1">
                <a:tableStyleId>{5C22544A-7EE6-4342-B048-85BDC9FD1C3A}</a:tableStyleId>
              </a:tblPr>
              <a:tblGrid>
                <a:gridCol w="2333625">
                  <a:extLst>
                    <a:ext uri="{9D8B030D-6E8A-4147-A177-3AD203B41FA5}">
                      <a16:colId xmlns:a16="http://schemas.microsoft.com/office/drawing/2014/main" val="3525478965"/>
                    </a:ext>
                  </a:extLst>
                </a:gridCol>
                <a:gridCol w="857250">
                  <a:extLst>
                    <a:ext uri="{9D8B030D-6E8A-4147-A177-3AD203B41FA5}">
                      <a16:colId xmlns:a16="http://schemas.microsoft.com/office/drawing/2014/main" val="214178042"/>
                    </a:ext>
                  </a:extLst>
                </a:gridCol>
                <a:gridCol w="857250">
                  <a:extLst>
                    <a:ext uri="{9D8B030D-6E8A-4147-A177-3AD203B41FA5}">
                      <a16:colId xmlns:a16="http://schemas.microsoft.com/office/drawing/2014/main" val="1558388829"/>
                    </a:ext>
                  </a:extLst>
                </a:gridCol>
                <a:gridCol w="857250">
                  <a:extLst>
                    <a:ext uri="{9D8B030D-6E8A-4147-A177-3AD203B41FA5}">
                      <a16:colId xmlns:a16="http://schemas.microsoft.com/office/drawing/2014/main" val="1712669210"/>
                    </a:ext>
                  </a:extLst>
                </a:gridCol>
                <a:gridCol w="857250">
                  <a:extLst>
                    <a:ext uri="{9D8B030D-6E8A-4147-A177-3AD203B41FA5}">
                      <a16:colId xmlns:a16="http://schemas.microsoft.com/office/drawing/2014/main" val="706869904"/>
                    </a:ext>
                  </a:extLst>
                </a:gridCol>
              </a:tblGrid>
              <a:tr h="393625">
                <a:tc>
                  <a:txBody>
                    <a:bodyPr/>
                    <a:lstStyle/>
                    <a:p>
                      <a:pPr algn="ctr"/>
                      <a:endParaRPr lang="en-US" sz="2400" dirty="0"/>
                    </a:p>
                  </a:txBody>
                  <a:tcPr/>
                </a:tc>
                <a:tc>
                  <a:txBody>
                    <a:bodyPr/>
                    <a:lstStyle/>
                    <a:p>
                      <a:pPr algn="ctr"/>
                      <a:r>
                        <a:rPr lang="en-US" sz="2400" dirty="0"/>
                        <a:t>S1</a:t>
                      </a:r>
                    </a:p>
                  </a:txBody>
                  <a:tcPr/>
                </a:tc>
                <a:tc>
                  <a:txBody>
                    <a:bodyPr/>
                    <a:lstStyle/>
                    <a:p>
                      <a:pPr algn="ctr"/>
                      <a:r>
                        <a:rPr lang="en-US" sz="2400" dirty="0"/>
                        <a:t>S2</a:t>
                      </a:r>
                    </a:p>
                  </a:txBody>
                  <a:tcPr/>
                </a:tc>
                <a:tc>
                  <a:txBody>
                    <a:bodyPr/>
                    <a:lstStyle/>
                    <a:p>
                      <a:pPr algn="ctr"/>
                      <a:r>
                        <a:rPr lang="en-US" sz="2400" dirty="0"/>
                        <a:t>S3</a:t>
                      </a:r>
                    </a:p>
                  </a:txBody>
                  <a:tcPr/>
                </a:tc>
                <a:tc>
                  <a:txBody>
                    <a:bodyPr/>
                    <a:lstStyle/>
                    <a:p>
                      <a:pPr algn="ctr"/>
                      <a:r>
                        <a:rPr lang="en-US" sz="2400" dirty="0"/>
                        <a:t>…..</a:t>
                      </a:r>
                    </a:p>
                  </a:txBody>
                  <a:tcPr/>
                </a:tc>
                <a:extLst>
                  <a:ext uri="{0D108BD9-81ED-4DB2-BD59-A6C34878D82A}">
                    <a16:rowId xmlns:a16="http://schemas.microsoft.com/office/drawing/2014/main" val="4000604834"/>
                  </a:ext>
                </a:extLst>
              </a:tr>
              <a:tr h="393625">
                <a:tc>
                  <a:txBody>
                    <a:bodyPr/>
                    <a:lstStyle/>
                    <a:p>
                      <a:pPr algn="ctr"/>
                      <a:r>
                        <a:rPr lang="en-US" sz="2400" dirty="0"/>
                        <a:t>SEA </a:t>
                      </a:r>
                      <a:r>
                        <a:rPr lang="en-US" sz="2400" dirty="0">
                          <a:sym typeface="Wingdings" panose="05000000000000000000" pitchFamily="2" charset="2"/>
                        </a:rPr>
                        <a:t> NYC (80)</a:t>
                      </a:r>
                      <a:endParaRPr lang="en-US" sz="2400" dirty="0"/>
                    </a:p>
                  </a:txBody>
                  <a:tcPr/>
                </a:tc>
                <a:tc>
                  <a:txBody>
                    <a:bodyPr/>
                    <a:lstStyle/>
                    <a:p>
                      <a:pPr algn="ctr"/>
                      <a:r>
                        <a:rPr lang="en-US" sz="2400" dirty="0"/>
                        <a:t>10</a:t>
                      </a:r>
                    </a:p>
                  </a:txBody>
                  <a:tcPr/>
                </a:tc>
                <a:tc>
                  <a:txBody>
                    <a:bodyPr/>
                    <a:lstStyle/>
                    <a:p>
                      <a:pPr algn="ctr"/>
                      <a:r>
                        <a:rPr lang="en-US" sz="2400" dirty="0"/>
                        <a:t>15</a:t>
                      </a:r>
                    </a:p>
                  </a:txBody>
                  <a:tcPr/>
                </a:tc>
                <a:tc>
                  <a:txBody>
                    <a:bodyPr/>
                    <a:lstStyle/>
                    <a:p>
                      <a:pPr algn="ctr"/>
                      <a:r>
                        <a:rPr lang="en-US" sz="2400" dirty="0"/>
                        <a:t>5</a:t>
                      </a:r>
                    </a:p>
                  </a:txBody>
                  <a:tcPr/>
                </a:tc>
                <a:tc>
                  <a:txBody>
                    <a:bodyPr/>
                    <a:lstStyle/>
                    <a:p>
                      <a:pPr algn="ctr"/>
                      <a:r>
                        <a:rPr lang="en-US" sz="2400" dirty="0"/>
                        <a:t>….</a:t>
                      </a:r>
                    </a:p>
                  </a:txBody>
                  <a:tcPr/>
                </a:tc>
                <a:extLst>
                  <a:ext uri="{0D108BD9-81ED-4DB2-BD59-A6C34878D82A}">
                    <a16:rowId xmlns:a16="http://schemas.microsoft.com/office/drawing/2014/main" val="2604063249"/>
                  </a:ext>
                </a:extLst>
              </a:tr>
              <a:tr h="393625">
                <a:tc>
                  <a:txBody>
                    <a:bodyPr/>
                    <a:lstStyle/>
                    <a:p>
                      <a:pPr algn="ctr"/>
                      <a:r>
                        <a:rPr lang="en-US" sz="2400" dirty="0"/>
                        <a:t>SEA </a:t>
                      </a:r>
                      <a:r>
                        <a:rPr lang="en-US" sz="2400" dirty="0">
                          <a:sym typeface="Wingdings" panose="05000000000000000000" pitchFamily="2" charset="2"/>
                        </a:rPr>
                        <a:t> CHI (100)</a:t>
                      </a:r>
                      <a:endParaRPr lang="en-US" sz="2400" dirty="0"/>
                    </a:p>
                  </a:txBody>
                  <a:tcPr/>
                </a:tc>
                <a:tc>
                  <a:txBody>
                    <a:bodyPr/>
                    <a:lstStyle/>
                    <a:p>
                      <a:pPr algn="ctr"/>
                      <a:r>
                        <a:rPr lang="en-US" sz="2400" dirty="0"/>
                        <a:t>20</a:t>
                      </a:r>
                    </a:p>
                  </a:txBody>
                  <a:tcPr/>
                </a:tc>
                <a:tc>
                  <a:txBody>
                    <a:bodyPr/>
                    <a:lstStyle/>
                    <a:p>
                      <a:pPr algn="ctr"/>
                      <a:r>
                        <a:rPr lang="en-US" sz="2400" dirty="0"/>
                        <a:t>20</a:t>
                      </a:r>
                    </a:p>
                  </a:txBody>
                  <a:tcPr/>
                </a:tc>
                <a:tc>
                  <a:txBody>
                    <a:bodyPr/>
                    <a:lstStyle/>
                    <a:p>
                      <a:pPr algn="ctr"/>
                      <a:r>
                        <a:rPr lang="en-US" sz="2400" dirty="0"/>
                        <a:t>10</a:t>
                      </a:r>
                    </a:p>
                  </a:txBody>
                  <a:tcPr/>
                </a:tc>
                <a:tc>
                  <a:txBody>
                    <a:bodyPr/>
                    <a:lstStyle/>
                    <a:p>
                      <a:pPr algn="ctr"/>
                      <a:r>
                        <a:rPr lang="en-US" sz="2400" dirty="0"/>
                        <a:t>….</a:t>
                      </a:r>
                    </a:p>
                  </a:txBody>
                  <a:tcPr/>
                </a:tc>
                <a:extLst>
                  <a:ext uri="{0D108BD9-81ED-4DB2-BD59-A6C34878D82A}">
                    <a16:rowId xmlns:a16="http://schemas.microsoft.com/office/drawing/2014/main" val="2324334959"/>
                  </a:ext>
                </a:extLst>
              </a:tr>
              <a:tr h="393625">
                <a:tc>
                  <a:txBody>
                    <a:bodyPr/>
                    <a:lstStyle/>
                    <a:p>
                      <a:pPr algn="ctr"/>
                      <a:r>
                        <a:rPr lang="en-US" sz="2400" dirty="0"/>
                        <a:t>……</a:t>
                      </a:r>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420360221"/>
                  </a:ext>
                </a:extLst>
              </a:tr>
            </a:tbl>
          </a:graphicData>
        </a:graphic>
      </p:graphicFrame>
      <p:sp>
        <p:nvSpPr>
          <p:cNvPr id="8" name="Content Placeholder 3"/>
          <p:cNvSpPr txBox="1">
            <a:spLocks/>
          </p:cNvSpPr>
          <p:nvPr/>
        </p:nvSpPr>
        <p:spPr>
          <a:xfrm>
            <a:off x="838200" y="4794060"/>
            <a:ext cx="10920984" cy="1643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solidFill>
                  <a:srgbClr val="FF0000"/>
                </a:solidFill>
              </a:rPr>
              <a:t>Not efficient:</a:t>
            </a:r>
            <a:r>
              <a:rPr lang="en-US" dirty="0"/>
              <a:t> The combined maximum is uncommon</a:t>
            </a:r>
          </a:p>
          <a:p>
            <a:pPr marL="0" indent="0">
              <a:lnSpc>
                <a:spcPct val="100000"/>
              </a:lnSpc>
              <a:spcBef>
                <a:spcPts val="0"/>
              </a:spcBef>
              <a:buFont typeface="Arial" panose="020B0604020202020204" pitchFamily="34" charset="0"/>
              <a:buNone/>
            </a:pPr>
            <a:r>
              <a:rPr lang="en-US" dirty="0">
                <a:solidFill>
                  <a:srgbClr val="FF0000"/>
                </a:solidFill>
              </a:rPr>
              <a:t>Not reliable:</a:t>
            </a:r>
            <a:r>
              <a:rPr lang="en-US" dirty="0">
                <a:solidFill>
                  <a:schemeClr val="accent5"/>
                </a:solidFill>
              </a:rPr>
              <a:t>  </a:t>
            </a:r>
            <a:r>
              <a:rPr lang="en-US" dirty="0"/>
              <a:t>Load can exceed capacity when failures occur</a:t>
            </a:r>
          </a:p>
          <a:p>
            <a:pPr marL="0" indent="0">
              <a:lnSpc>
                <a:spcPct val="100000"/>
              </a:lnSpc>
              <a:spcBef>
                <a:spcPts val="0"/>
              </a:spcBef>
              <a:buFont typeface="Arial" panose="020B0604020202020204" pitchFamily="34" charset="0"/>
              <a:buNone/>
            </a:pPr>
            <a:r>
              <a:rPr lang="en-US" dirty="0">
                <a:solidFill>
                  <a:srgbClr val="FF0000"/>
                </a:solidFill>
              </a:rPr>
              <a:t>Not agile:</a:t>
            </a:r>
            <a:r>
              <a:rPr lang="en-US" dirty="0"/>
              <a:t>       Must change all allocations to add services or network links</a:t>
            </a:r>
          </a:p>
        </p:txBody>
      </p:sp>
    </p:spTree>
    <p:custDataLst>
      <p:tags r:id="rId1"/>
    </p:custDataLst>
    <p:extLst>
      <p:ext uri="{BB962C8B-B14F-4D97-AF65-F5344CB8AC3E}">
        <p14:creationId xmlns:p14="http://schemas.microsoft.com/office/powerpoint/2010/main" val="312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562" t="19556" r="7011" b="57518"/>
          <a:stretch/>
        </p:blipFill>
        <p:spPr bwMode="auto">
          <a:xfrm>
            <a:off x="3609472" y="1260414"/>
            <a:ext cx="853075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562" t="42253" r="7011" b="36540"/>
          <a:stretch/>
        </p:blipFill>
        <p:spPr bwMode="auto">
          <a:xfrm>
            <a:off x="3609472" y="3325073"/>
            <a:ext cx="8530759"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562" t="63116" r="7011" b="15333"/>
          <a:stretch/>
        </p:blipFill>
        <p:spPr bwMode="auto">
          <a:xfrm>
            <a:off x="3689313" y="5050459"/>
            <a:ext cx="8530759"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Network-wide programming can increase ERA</a:t>
            </a:r>
          </a:p>
        </p:txBody>
      </p:sp>
      <p:sp>
        <p:nvSpPr>
          <p:cNvPr id="9" name="Rectangle 8"/>
          <p:cNvSpPr/>
          <p:nvPr/>
        </p:nvSpPr>
        <p:spPr>
          <a:xfrm>
            <a:off x="3309433" y="1449925"/>
            <a:ext cx="937560" cy="1753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rmAutofit fontScale="92500" lnSpcReduction="10000"/>
          </a:bodyPr>
          <a:lstStyle/>
          <a:p>
            <a:pPr algn="r"/>
            <a:r>
              <a:rPr lang="en-US" sz="2000" dirty="0">
                <a:solidFill>
                  <a:schemeClr val="tx1">
                    <a:lumMod val="50000"/>
                    <a:lumOff val="50000"/>
                  </a:schemeClr>
                </a:solidFill>
              </a:rPr>
              <a:t>1</a:t>
            </a:r>
          </a:p>
          <a:p>
            <a:pPr algn="r"/>
            <a:r>
              <a:rPr lang="en-US" sz="2000" dirty="0">
                <a:solidFill>
                  <a:schemeClr val="tx1">
                    <a:lumMod val="50000"/>
                    <a:lumOff val="50000"/>
                  </a:schemeClr>
                </a:solidFill>
              </a:rPr>
              <a:t>0.8</a:t>
            </a:r>
          </a:p>
          <a:p>
            <a:pPr algn="r"/>
            <a:r>
              <a:rPr lang="en-US" sz="2000" dirty="0">
                <a:solidFill>
                  <a:schemeClr val="tx1">
                    <a:lumMod val="50000"/>
                    <a:lumOff val="50000"/>
                  </a:schemeClr>
                </a:solidFill>
              </a:rPr>
              <a:t>0.6</a:t>
            </a:r>
          </a:p>
          <a:p>
            <a:pPr algn="r"/>
            <a:r>
              <a:rPr lang="en-US" sz="2000" dirty="0">
                <a:solidFill>
                  <a:schemeClr val="tx1">
                    <a:lumMod val="50000"/>
                    <a:lumOff val="50000"/>
                  </a:schemeClr>
                </a:solidFill>
              </a:rPr>
              <a:t>0.4</a:t>
            </a:r>
          </a:p>
          <a:p>
            <a:pPr algn="r"/>
            <a:r>
              <a:rPr lang="en-US" sz="2000" dirty="0">
                <a:solidFill>
                  <a:schemeClr val="tx1">
                    <a:lumMod val="50000"/>
                    <a:lumOff val="50000"/>
                  </a:schemeClr>
                </a:solidFill>
              </a:rPr>
              <a:t>0.2</a:t>
            </a:r>
          </a:p>
          <a:p>
            <a:pPr algn="r"/>
            <a:r>
              <a:rPr lang="en-US" sz="2000" dirty="0">
                <a:solidFill>
                  <a:schemeClr val="tx1">
                    <a:lumMod val="50000"/>
                    <a:lumOff val="50000"/>
                  </a:schemeClr>
                </a:solidFill>
              </a:rPr>
              <a:t>0</a:t>
            </a:r>
          </a:p>
        </p:txBody>
      </p:sp>
      <p:sp>
        <p:nvSpPr>
          <p:cNvPr id="11" name="Rectangle 10"/>
          <p:cNvSpPr/>
          <p:nvPr/>
        </p:nvSpPr>
        <p:spPr>
          <a:xfrm>
            <a:off x="3333676" y="3423870"/>
            <a:ext cx="937560" cy="1753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rmAutofit fontScale="92500" lnSpcReduction="10000"/>
          </a:bodyPr>
          <a:lstStyle/>
          <a:p>
            <a:pPr algn="r"/>
            <a:r>
              <a:rPr lang="en-US" sz="2000" dirty="0">
                <a:solidFill>
                  <a:schemeClr val="tx1">
                    <a:lumMod val="50000"/>
                    <a:lumOff val="50000"/>
                  </a:schemeClr>
                </a:solidFill>
              </a:rPr>
              <a:t>1</a:t>
            </a:r>
          </a:p>
          <a:p>
            <a:pPr algn="r"/>
            <a:r>
              <a:rPr lang="en-US" sz="2000" dirty="0">
                <a:solidFill>
                  <a:schemeClr val="tx1">
                    <a:lumMod val="50000"/>
                    <a:lumOff val="50000"/>
                  </a:schemeClr>
                </a:solidFill>
              </a:rPr>
              <a:t>0.8</a:t>
            </a:r>
          </a:p>
          <a:p>
            <a:pPr algn="r"/>
            <a:r>
              <a:rPr lang="en-US" sz="2000" dirty="0">
                <a:solidFill>
                  <a:schemeClr val="tx1">
                    <a:lumMod val="50000"/>
                    <a:lumOff val="50000"/>
                  </a:schemeClr>
                </a:solidFill>
              </a:rPr>
              <a:t>0.6</a:t>
            </a:r>
          </a:p>
          <a:p>
            <a:pPr algn="r"/>
            <a:r>
              <a:rPr lang="en-US" sz="2000" dirty="0">
                <a:solidFill>
                  <a:schemeClr val="tx1">
                    <a:lumMod val="50000"/>
                    <a:lumOff val="50000"/>
                  </a:schemeClr>
                </a:solidFill>
              </a:rPr>
              <a:t>0.4</a:t>
            </a:r>
          </a:p>
          <a:p>
            <a:pPr algn="r"/>
            <a:r>
              <a:rPr lang="en-US" sz="2000" dirty="0">
                <a:solidFill>
                  <a:schemeClr val="tx1">
                    <a:lumMod val="50000"/>
                    <a:lumOff val="50000"/>
                  </a:schemeClr>
                </a:solidFill>
              </a:rPr>
              <a:t>0.2</a:t>
            </a:r>
          </a:p>
          <a:p>
            <a:pPr algn="r"/>
            <a:r>
              <a:rPr lang="en-US" sz="2000" dirty="0">
                <a:solidFill>
                  <a:schemeClr val="tx1">
                    <a:lumMod val="50000"/>
                    <a:lumOff val="50000"/>
                  </a:schemeClr>
                </a:solidFill>
              </a:rPr>
              <a:t>0</a:t>
            </a:r>
          </a:p>
        </p:txBody>
      </p:sp>
      <p:sp>
        <p:nvSpPr>
          <p:cNvPr id="12" name="Rectangle 11"/>
          <p:cNvSpPr/>
          <p:nvPr/>
        </p:nvSpPr>
        <p:spPr>
          <a:xfrm>
            <a:off x="3330931" y="5079181"/>
            <a:ext cx="937560" cy="1753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normAutofit fontScale="92500" lnSpcReduction="10000"/>
          </a:bodyPr>
          <a:lstStyle/>
          <a:p>
            <a:pPr algn="r"/>
            <a:r>
              <a:rPr lang="en-US" sz="2000" dirty="0">
                <a:solidFill>
                  <a:schemeClr val="tx1">
                    <a:lumMod val="50000"/>
                    <a:lumOff val="50000"/>
                  </a:schemeClr>
                </a:solidFill>
              </a:rPr>
              <a:t>1</a:t>
            </a:r>
          </a:p>
          <a:p>
            <a:pPr algn="r"/>
            <a:r>
              <a:rPr lang="en-US" sz="2000" dirty="0">
                <a:solidFill>
                  <a:schemeClr val="tx1">
                    <a:lumMod val="50000"/>
                    <a:lumOff val="50000"/>
                  </a:schemeClr>
                </a:solidFill>
              </a:rPr>
              <a:t>0.8</a:t>
            </a:r>
          </a:p>
          <a:p>
            <a:pPr algn="r"/>
            <a:r>
              <a:rPr lang="en-US" sz="2000" dirty="0">
                <a:solidFill>
                  <a:schemeClr val="tx1">
                    <a:lumMod val="50000"/>
                    <a:lumOff val="50000"/>
                  </a:schemeClr>
                </a:solidFill>
              </a:rPr>
              <a:t>0.6</a:t>
            </a:r>
          </a:p>
          <a:p>
            <a:pPr algn="r"/>
            <a:r>
              <a:rPr lang="en-US" sz="2000" dirty="0">
                <a:solidFill>
                  <a:schemeClr val="tx1">
                    <a:lumMod val="50000"/>
                    <a:lumOff val="50000"/>
                  </a:schemeClr>
                </a:solidFill>
              </a:rPr>
              <a:t>0.4</a:t>
            </a:r>
          </a:p>
          <a:p>
            <a:pPr algn="r"/>
            <a:r>
              <a:rPr lang="en-US" sz="2000" dirty="0">
                <a:solidFill>
                  <a:schemeClr val="tx1">
                    <a:lumMod val="50000"/>
                    <a:lumOff val="50000"/>
                  </a:schemeClr>
                </a:solidFill>
              </a:rPr>
              <a:t>0.2</a:t>
            </a:r>
          </a:p>
          <a:p>
            <a:pPr algn="r"/>
            <a:r>
              <a:rPr lang="en-US" sz="2000" dirty="0">
                <a:solidFill>
                  <a:schemeClr val="tx1">
                    <a:lumMod val="50000"/>
                    <a:lumOff val="50000"/>
                  </a:schemeClr>
                </a:solidFill>
              </a:rPr>
              <a:t>0</a:t>
            </a:r>
          </a:p>
        </p:txBody>
      </p:sp>
      <p:sp>
        <p:nvSpPr>
          <p:cNvPr id="15" name="TextBox 14"/>
          <p:cNvSpPr txBox="1"/>
          <p:nvPr/>
        </p:nvSpPr>
        <p:spPr>
          <a:xfrm>
            <a:off x="7717535" y="1726949"/>
            <a:ext cx="4059937" cy="523220"/>
          </a:xfrm>
          <a:prstGeom prst="rect">
            <a:avLst/>
          </a:prstGeom>
          <a:solidFill>
            <a:schemeClr val="bg1"/>
          </a:solidFill>
        </p:spPr>
        <p:txBody>
          <a:bodyPr wrap="square" rtlCol="0">
            <a:spAutoFit/>
          </a:bodyPr>
          <a:lstStyle/>
          <a:p>
            <a:r>
              <a:rPr lang="en-US" sz="2800" dirty="0"/>
              <a:t>Average utilization = 46%</a:t>
            </a:r>
          </a:p>
        </p:txBody>
      </p:sp>
      <p:sp>
        <p:nvSpPr>
          <p:cNvPr id="8" name="TextBox 7"/>
          <p:cNvSpPr txBox="1"/>
          <p:nvPr/>
        </p:nvSpPr>
        <p:spPr>
          <a:xfrm>
            <a:off x="339131" y="1853132"/>
            <a:ext cx="3318516" cy="4062651"/>
          </a:xfrm>
          <a:prstGeom prst="rect">
            <a:avLst/>
          </a:prstGeom>
          <a:solidFill>
            <a:schemeClr val="bg2"/>
          </a:solidFill>
          <a:ln>
            <a:solidFill>
              <a:schemeClr val="tx1"/>
            </a:solidFill>
          </a:ln>
        </p:spPr>
        <p:txBody>
          <a:bodyPr wrap="square" rtlCol="0">
            <a:spAutoFit/>
          </a:bodyPr>
          <a:lstStyle/>
          <a:p>
            <a:r>
              <a:rPr lang="en-US" sz="2400" dirty="0">
                <a:latin typeface="Courier New" panose="02070309020205020404" pitchFamily="49" charset="0"/>
                <a:ea typeface="Bell MT" charset="0"/>
                <a:cs typeface="Courier New" panose="02070309020205020404" pitchFamily="49" charset="0"/>
              </a:rPr>
              <a:t>Service 1 </a:t>
            </a:r>
            <a:endParaRPr lang="en-US" sz="2200" dirty="0">
              <a:latin typeface="Courier New" panose="02070309020205020404" pitchFamily="49" charset="0"/>
              <a:ea typeface="Bell MT" charset="0"/>
              <a:cs typeface="Courier New" panose="02070309020205020404" pitchFamily="49" charset="0"/>
            </a:endParaRP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Priority: </a:t>
            </a:r>
            <a:r>
              <a:rPr lang="en-US" sz="2200" dirty="0" err="1">
                <a:latin typeface="Courier New" panose="02070309020205020404" pitchFamily="49" charset="0"/>
                <a:ea typeface="Bell MT" charset="0"/>
                <a:cs typeface="Courier New" panose="02070309020205020404" pitchFamily="49" charset="0"/>
              </a:rPr>
              <a:t>Bg</a:t>
            </a:r>
            <a:endParaRPr lang="en-US" sz="2200" dirty="0">
              <a:latin typeface="Courier New" panose="02070309020205020404" pitchFamily="49" charset="0"/>
              <a:ea typeface="Bell MT" charset="0"/>
              <a:cs typeface="Courier New" panose="02070309020205020404" pitchFamily="49" charset="0"/>
            </a:endParaRP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Weight: 1</a:t>
            </a:r>
          </a:p>
          <a:p>
            <a:pPr marL="342900" indent="-342900">
              <a:buFont typeface="Wingdings" charset="2"/>
              <a:buChar char="§"/>
            </a:pPr>
            <a:endParaRPr lang="en-US" sz="1000" dirty="0">
              <a:latin typeface="Courier New" panose="02070309020205020404" pitchFamily="49" charset="0"/>
              <a:ea typeface="Bell MT" charset="0"/>
              <a:cs typeface="Courier New" panose="02070309020205020404" pitchFamily="49" charset="0"/>
            </a:endParaRPr>
          </a:p>
          <a:p>
            <a:r>
              <a:rPr lang="en-US" sz="2400" dirty="0">
                <a:latin typeface="Courier New" panose="02070309020205020404" pitchFamily="49" charset="0"/>
                <a:ea typeface="Bell MT" charset="0"/>
                <a:cs typeface="Courier New" panose="02070309020205020404" pitchFamily="49" charset="0"/>
              </a:rPr>
              <a:t>Service 2 </a:t>
            </a: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Priority: </a:t>
            </a:r>
            <a:r>
              <a:rPr lang="en-US" sz="2200" dirty="0" err="1">
                <a:latin typeface="Courier New" panose="02070309020205020404" pitchFamily="49" charset="0"/>
                <a:ea typeface="Bell MT" charset="0"/>
                <a:cs typeface="Courier New" panose="02070309020205020404" pitchFamily="49" charset="0"/>
              </a:rPr>
              <a:t>Bg</a:t>
            </a:r>
            <a:endParaRPr lang="en-US" sz="2200" dirty="0">
              <a:latin typeface="Courier New" panose="02070309020205020404" pitchFamily="49" charset="0"/>
              <a:ea typeface="Bell MT" charset="0"/>
              <a:cs typeface="Courier New" panose="02070309020205020404" pitchFamily="49" charset="0"/>
            </a:endParaRP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Weight: 2</a:t>
            </a:r>
          </a:p>
          <a:p>
            <a:pPr marL="342900" indent="-342900">
              <a:buFont typeface="Wingdings" charset="2"/>
              <a:buChar char="§"/>
            </a:pPr>
            <a:endParaRPr lang="en-US" sz="1000" dirty="0">
              <a:latin typeface="Courier New" panose="02070309020205020404" pitchFamily="49" charset="0"/>
              <a:ea typeface="Bell MT" charset="0"/>
              <a:cs typeface="Courier New" panose="02070309020205020404" pitchFamily="49" charset="0"/>
            </a:endParaRPr>
          </a:p>
          <a:p>
            <a:r>
              <a:rPr lang="en-US" sz="2400" dirty="0">
                <a:latin typeface="Courier New" panose="02070309020205020404" pitchFamily="49" charset="0"/>
                <a:ea typeface="Bell MT" charset="0"/>
                <a:cs typeface="Courier New" panose="02070309020205020404" pitchFamily="49" charset="0"/>
              </a:rPr>
              <a:t>Service 3 </a:t>
            </a: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Priority: Non-</a:t>
            </a:r>
            <a:r>
              <a:rPr lang="en-US" sz="2200" dirty="0" err="1">
                <a:latin typeface="Courier New" panose="02070309020205020404" pitchFamily="49" charset="0"/>
                <a:ea typeface="Bell MT" charset="0"/>
                <a:cs typeface="Courier New" panose="02070309020205020404" pitchFamily="49" charset="0"/>
              </a:rPr>
              <a:t>bg</a:t>
            </a:r>
            <a:endParaRPr lang="en-US" sz="2200" dirty="0">
              <a:latin typeface="Courier New" panose="02070309020205020404" pitchFamily="49" charset="0"/>
              <a:ea typeface="Bell MT" charset="0"/>
              <a:cs typeface="Courier New" panose="02070309020205020404" pitchFamily="49" charset="0"/>
            </a:endParaRPr>
          </a:p>
          <a:p>
            <a:pPr marL="342900" indent="-342900">
              <a:buFont typeface="Wingdings" charset="2"/>
              <a:buChar char="§"/>
            </a:pPr>
            <a:r>
              <a:rPr lang="en-US" sz="2200" dirty="0">
                <a:latin typeface="Courier New" panose="02070309020205020404" pitchFamily="49" charset="0"/>
                <a:ea typeface="Bell MT" charset="0"/>
                <a:cs typeface="Courier New" panose="02070309020205020404" pitchFamily="49" charset="0"/>
              </a:rPr>
              <a:t>Weight: 1</a:t>
            </a:r>
          </a:p>
          <a:p>
            <a:pPr marL="342900" indent="-342900">
              <a:buFont typeface="Wingdings" charset="2"/>
              <a:buChar char="§"/>
            </a:pPr>
            <a:endParaRPr lang="en-US" sz="1000" dirty="0">
              <a:latin typeface="Courier New" panose="02070309020205020404" pitchFamily="49" charset="0"/>
              <a:ea typeface="Bell MT" charset="0"/>
              <a:cs typeface="Courier New" panose="02070309020205020404" pitchFamily="49" charset="0"/>
            </a:endParaRPr>
          </a:p>
          <a:p>
            <a:r>
              <a:rPr lang="mr-IN" sz="2200" dirty="0">
                <a:latin typeface="Courier New" panose="02070309020205020404" pitchFamily="49" charset="0"/>
                <a:ea typeface="Bell MT" charset="0"/>
                <a:cs typeface="Bell MT" charset="0"/>
              </a:rPr>
              <a:t>……</a:t>
            </a:r>
            <a:endParaRPr lang="en-US" sz="2200" dirty="0">
              <a:latin typeface="Courier New" panose="02070309020205020404" pitchFamily="49" charset="0"/>
              <a:ea typeface="Bell MT" charset="0"/>
              <a:cs typeface="Courier New" panose="02070309020205020404" pitchFamily="49" charset="0"/>
            </a:endParaRPr>
          </a:p>
        </p:txBody>
      </p:sp>
    </p:spTree>
    <p:custDataLst>
      <p:tags r:id="rId1"/>
    </p:custDataLst>
    <p:extLst>
      <p:ext uri="{BB962C8B-B14F-4D97-AF65-F5344CB8AC3E}">
        <p14:creationId xmlns:p14="http://schemas.microsoft.com/office/powerpoint/2010/main" val="4087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352" y="1771611"/>
            <a:ext cx="1435449" cy="130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ectangle 72"/>
          <p:cNvSpPr/>
          <p:nvPr/>
        </p:nvSpPr>
        <p:spPr>
          <a:xfrm>
            <a:off x="4806155" y="1338971"/>
            <a:ext cx="2578890" cy="523220"/>
          </a:xfrm>
          <a:prstGeom prst="rect">
            <a:avLst/>
          </a:prstGeom>
        </p:spPr>
        <p:txBody>
          <a:bodyPr wrap="square">
            <a:spAutoFit/>
          </a:bodyPr>
          <a:lstStyle/>
          <a:p>
            <a:pPr algn="ctr"/>
            <a:r>
              <a:rPr lang="en-US" sz="2800" dirty="0">
                <a:solidFill>
                  <a:schemeClr val="accent5"/>
                </a:solidFill>
              </a:rPr>
              <a:t>Controller</a:t>
            </a:r>
          </a:p>
        </p:txBody>
      </p:sp>
      <p:sp>
        <p:nvSpPr>
          <p:cNvPr id="27" name="Title 1"/>
          <p:cNvSpPr>
            <a:spLocks noGrp="1"/>
          </p:cNvSpPr>
          <p:nvPr>
            <p:ph type="title"/>
          </p:nvPr>
        </p:nvSpPr>
        <p:spPr/>
        <p:txBody>
          <a:bodyPr>
            <a:normAutofit/>
          </a:bodyPr>
          <a:lstStyle/>
          <a:p>
            <a:r>
              <a:rPr lang="en-US" sz="4800" dirty="0"/>
              <a:t>SWAN</a:t>
            </a:r>
          </a:p>
        </p:txBody>
      </p:sp>
      <p:grpSp>
        <p:nvGrpSpPr>
          <p:cNvPr id="14" name="Group 13"/>
          <p:cNvGrpSpPr/>
          <p:nvPr/>
        </p:nvGrpSpPr>
        <p:grpSpPr>
          <a:xfrm>
            <a:off x="7676448" y="4672447"/>
            <a:ext cx="4290556" cy="1450576"/>
            <a:chOff x="6250775" y="5140197"/>
            <a:chExt cx="4290556" cy="1450576"/>
          </a:xfrm>
        </p:grpSpPr>
        <p:pic>
          <p:nvPicPr>
            <p:cNvPr id="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775" y="5140197"/>
              <a:ext cx="4290556" cy="145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774" y="5555994"/>
              <a:ext cx="579365" cy="4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5126" y="5870688"/>
              <a:ext cx="579365" cy="4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1758" y="5430475"/>
              <a:ext cx="579365" cy="4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4484" y="5327639"/>
              <a:ext cx="579365" cy="4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658" y="5686955"/>
              <a:ext cx="579365" cy="4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Connector 52"/>
            <p:cNvCxnSpPr/>
            <p:nvPr/>
          </p:nvCxnSpPr>
          <p:spPr>
            <a:xfrm flipH="1">
              <a:off x="6823798" y="5617295"/>
              <a:ext cx="578105" cy="5373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flipH="1" flipV="1">
              <a:off x="7016393" y="5913863"/>
              <a:ext cx="1121139" cy="159135"/>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flipH="1">
              <a:off x="7781744" y="5560532"/>
              <a:ext cx="888351" cy="1336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flipH="1">
              <a:off x="8500792" y="5630870"/>
              <a:ext cx="279835" cy="362560"/>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8622288" y="5993430"/>
              <a:ext cx="1206886" cy="98948"/>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flipH="1" flipV="1">
              <a:off x="9123849" y="5630870"/>
              <a:ext cx="453992" cy="91269"/>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grpSp>
      <p:pic>
        <p:nvPicPr>
          <p:cNvPr id="1031" name="Picture 7" descr="http://www.clker.com/cliparts/0/5/0/5/119543691225081364ajith_stacked_servers.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8056" y="4886710"/>
            <a:ext cx="985832" cy="83467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http://www.clker.com/cliparts/0/5/0/5/119543691225081364ajith_stacked_servers.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5824" y="4875558"/>
            <a:ext cx="985832" cy="8346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 descr="http://www.clker.com/cliparts/0/5/0/5/119543691225081364ajith_stacked_servers.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479" y="4834019"/>
            <a:ext cx="1024404" cy="867329"/>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10259839" y="4227382"/>
            <a:ext cx="1342105" cy="523220"/>
          </a:xfrm>
          <a:prstGeom prst="rect">
            <a:avLst/>
          </a:prstGeom>
        </p:spPr>
        <p:txBody>
          <a:bodyPr wrap="square">
            <a:spAutoFit/>
          </a:bodyPr>
          <a:lstStyle/>
          <a:p>
            <a:pPr algn="ctr"/>
            <a:r>
              <a:rPr lang="en-US" sz="2800" dirty="0">
                <a:solidFill>
                  <a:schemeClr val="accent5"/>
                </a:solidFill>
              </a:rPr>
              <a:t>WAN</a:t>
            </a:r>
          </a:p>
        </p:txBody>
      </p:sp>
      <p:sp>
        <p:nvSpPr>
          <p:cNvPr id="63" name="Rectangle 62"/>
          <p:cNvSpPr/>
          <p:nvPr/>
        </p:nvSpPr>
        <p:spPr>
          <a:xfrm>
            <a:off x="1106280" y="4378375"/>
            <a:ext cx="2148688" cy="523220"/>
          </a:xfrm>
          <a:prstGeom prst="rect">
            <a:avLst/>
          </a:prstGeom>
        </p:spPr>
        <p:txBody>
          <a:bodyPr wrap="square">
            <a:spAutoFit/>
          </a:bodyPr>
          <a:lstStyle/>
          <a:p>
            <a:pPr algn="ctr"/>
            <a:r>
              <a:rPr lang="en-US" sz="2800" dirty="0">
                <a:solidFill>
                  <a:schemeClr val="accent5"/>
                </a:solidFill>
              </a:rPr>
              <a:t>Services</a:t>
            </a:r>
          </a:p>
        </p:txBody>
      </p:sp>
      <p:sp>
        <p:nvSpPr>
          <p:cNvPr id="64" name="TextBox 63"/>
          <p:cNvSpPr txBox="1"/>
          <p:nvPr/>
        </p:nvSpPr>
        <p:spPr>
          <a:xfrm>
            <a:off x="9055345" y="192952"/>
            <a:ext cx="2630906" cy="1569660"/>
          </a:xfrm>
          <a:prstGeom prst="rect">
            <a:avLst/>
          </a:prstGeom>
          <a:solidFill>
            <a:schemeClr val="bg2"/>
          </a:solidFill>
          <a:ln>
            <a:solidFill>
              <a:schemeClr val="tx1"/>
            </a:solidFill>
          </a:ln>
        </p:spPr>
        <p:txBody>
          <a:bodyPr wrap="square" rtlCol="0">
            <a:spAutoFit/>
          </a:bodyPr>
          <a:lstStyle/>
          <a:p>
            <a:r>
              <a:rPr lang="en-US" sz="2400" dirty="0">
                <a:latin typeface="Bell MT" charset="0"/>
                <a:ea typeface="Bell MT" charset="0"/>
                <a:cs typeface="Bell MT" charset="0"/>
              </a:rPr>
              <a:t>Service 1 </a:t>
            </a:r>
          </a:p>
          <a:p>
            <a:pPr marL="342900" indent="-342900">
              <a:buFont typeface="Wingdings" charset="2"/>
              <a:buChar char="§"/>
            </a:pPr>
            <a:r>
              <a:rPr lang="en-US" sz="2400" dirty="0">
                <a:latin typeface="Bell MT" charset="0"/>
                <a:ea typeface="Bell MT" charset="0"/>
                <a:cs typeface="Bell MT" charset="0"/>
              </a:rPr>
              <a:t>Priority: </a:t>
            </a:r>
            <a:r>
              <a:rPr lang="en-US" sz="2400" dirty="0" err="1">
                <a:latin typeface="Bell MT" charset="0"/>
                <a:ea typeface="Bell MT" charset="0"/>
                <a:cs typeface="Bell MT" charset="0"/>
              </a:rPr>
              <a:t>Bg</a:t>
            </a:r>
            <a:endParaRPr lang="en-US" sz="2400" dirty="0">
              <a:latin typeface="Bell MT" charset="0"/>
              <a:ea typeface="Bell MT" charset="0"/>
              <a:cs typeface="Bell MT" charset="0"/>
            </a:endParaRPr>
          </a:p>
          <a:p>
            <a:pPr marL="342900" indent="-342900">
              <a:buFont typeface="Wingdings" charset="2"/>
              <a:buChar char="§"/>
            </a:pPr>
            <a:r>
              <a:rPr lang="en-US" sz="2400" dirty="0">
                <a:latin typeface="Bell MT" charset="0"/>
                <a:ea typeface="Bell MT" charset="0"/>
                <a:cs typeface="Bell MT" charset="0"/>
              </a:rPr>
              <a:t>Weight: 1</a:t>
            </a:r>
          </a:p>
          <a:p>
            <a:r>
              <a:rPr lang="mr-IN" sz="2400" dirty="0">
                <a:latin typeface="Bell MT" charset="0"/>
                <a:ea typeface="Bell MT" charset="0"/>
                <a:cs typeface="Bell MT" charset="0"/>
              </a:rPr>
              <a:t>…</a:t>
            </a:r>
            <a:r>
              <a:rPr lang="en-US" sz="2400" dirty="0">
                <a:latin typeface="Bell MT" charset="0"/>
                <a:ea typeface="Bell MT" charset="0"/>
                <a:cs typeface="Bell MT" charset="0"/>
              </a:rPr>
              <a:t>..</a:t>
            </a:r>
          </a:p>
        </p:txBody>
      </p:sp>
      <p:sp>
        <p:nvSpPr>
          <p:cNvPr id="65" name="TextBox 64"/>
          <p:cNvSpPr txBox="1"/>
          <p:nvPr/>
        </p:nvSpPr>
        <p:spPr>
          <a:xfrm>
            <a:off x="3588368" y="6341598"/>
            <a:ext cx="8602671" cy="572464"/>
          </a:xfrm>
          <a:prstGeom prst="rect">
            <a:avLst/>
          </a:prstGeom>
          <a:noFill/>
        </p:spPr>
        <p:txBody>
          <a:bodyPr wrap="square" lIns="182880" tIns="146304" rIns="182880" bIns="146304" rtlCol="0">
            <a:spAutoFit/>
          </a:bodyPr>
          <a:lstStyle/>
          <a:p>
            <a:pPr algn="r">
              <a:lnSpc>
                <a:spcPct val="90000"/>
              </a:lnSpc>
              <a:spcAft>
                <a:spcPts val="600"/>
              </a:spcAft>
            </a:pPr>
            <a:r>
              <a:rPr lang="en-US" sz="2000" dirty="0">
                <a:solidFill>
                  <a:schemeClr val="bg2">
                    <a:lumMod val="50000"/>
                  </a:schemeClr>
                </a:solidFill>
              </a:rPr>
              <a:t>[Achieving high utilization with software-driven WAN, SIGCOMM 13]</a:t>
            </a:r>
          </a:p>
        </p:txBody>
      </p:sp>
      <p:sp>
        <p:nvSpPr>
          <p:cNvPr id="2" name="Left-Up Arrow 1"/>
          <p:cNvSpPr/>
          <p:nvPr/>
        </p:nvSpPr>
        <p:spPr>
          <a:xfrm flipH="1" flipV="1">
            <a:off x="1024128" y="2313397"/>
            <a:ext cx="4308840" cy="2272514"/>
          </a:xfrm>
          <a:prstGeom prst="leftUpArrow">
            <a:avLst>
              <a:gd name="adj1" fmla="val 6600"/>
              <a:gd name="adj2" fmla="val 13040"/>
              <a:gd name="adj3" fmla="val 16413"/>
            </a:avLst>
          </a:prstGeom>
          <a:solidFill>
            <a:schemeClr val="accent1"/>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Left-Up Arrow 69"/>
          <p:cNvSpPr/>
          <p:nvPr/>
        </p:nvSpPr>
        <p:spPr>
          <a:xfrm flipV="1">
            <a:off x="6795184" y="2334651"/>
            <a:ext cx="3754337" cy="2251261"/>
          </a:xfrm>
          <a:prstGeom prst="leftUpArrow">
            <a:avLst>
              <a:gd name="adj1" fmla="val 6600"/>
              <a:gd name="adj2" fmla="val 13040"/>
              <a:gd name="adj3" fmla="val 16413"/>
            </a:avLst>
          </a:prstGeom>
          <a:solidFill>
            <a:schemeClr val="accent1"/>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a:off x="1847088" y="2015628"/>
            <a:ext cx="2931615" cy="523220"/>
          </a:xfrm>
          <a:prstGeom prst="rect">
            <a:avLst/>
          </a:prstGeom>
        </p:spPr>
        <p:txBody>
          <a:bodyPr wrap="square">
            <a:spAutoFit/>
          </a:bodyPr>
          <a:lstStyle/>
          <a:p>
            <a:pPr algn="r"/>
            <a:r>
              <a:rPr lang="en-US" sz="2800"/>
              <a:t>Traffic demand </a:t>
            </a:r>
            <a:r>
              <a:rPr lang="en-US" sz="2800">
                <a:sym typeface="Wingdings"/>
              </a:rPr>
              <a:t></a:t>
            </a:r>
            <a:endParaRPr lang="en-US" sz="2800" dirty="0"/>
          </a:p>
        </p:txBody>
      </p:sp>
      <p:sp>
        <p:nvSpPr>
          <p:cNvPr id="72" name="Rectangle 71"/>
          <p:cNvSpPr/>
          <p:nvPr/>
        </p:nvSpPr>
        <p:spPr>
          <a:xfrm>
            <a:off x="7293116" y="2005447"/>
            <a:ext cx="2990940" cy="523220"/>
          </a:xfrm>
          <a:prstGeom prst="rect">
            <a:avLst/>
          </a:prstGeom>
        </p:spPr>
        <p:txBody>
          <a:bodyPr wrap="square">
            <a:spAutoFit/>
          </a:bodyPr>
          <a:lstStyle/>
          <a:p>
            <a:r>
              <a:rPr lang="en-US" sz="2800" dirty="0">
                <a:sym typeface="Wingdings"/>
              </a:rPr>
              <a:t> </a:t>
            </a:r>
            <a:r>
              <a:rPr lang="en-US" sz="2800" dirty="0"/>
              <a:t>Topology</a:t>
            </a:r>
          </a:p>
        </p:txBody>
      </p:sp>
      <p:sp>
        <p:nvSpPr>
          <p:cNvPr id="7" name="Oval 6"/>
          <p:cNvSpPr/>
          <p:nvPr/>
        </p:nvSpPr>
        <p:spPr>
          <a:xfrm>
            <a:off x="3541935" y="1644665"/>
            <a:ext cx="415089" cy="446455"/>
          </a:xfrm>
          <a:prstGeom prst="ellipse">
            <a:avLst/>
          </a:prstGeom>
          <a:noFill/>
          <a:ln w="127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1</a:t>
            </a:r>
          </a:p>
        </p:txBody>
      </p:sp>
      <p:sp>
        <p:nvSpPr>
          <p:cNvPr id="74" name="Oval 73"/>
          <p:cNvSpPr/>
          <p:nvPr/>
        </p:nvSpPr>
        <p:spPr>
          <a:xfrm>
            <a:off x="8123434" y="1649647"/>
            <a:ext cx="415089" cy="446455"/>
          </a:xfrm>
          <a:prstGeom prst="ellipse">
            <a:avLst/>
          </a:prstGeom>
          <a:noFill/>
          <a:ln w="127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1</a:t>
            </a:r>
          </a:p>
        </p:txBody>
      </p:sp>
      <p:sp>
        <p:nvSpPr>
          <p:cNvPr id="8" name="TextBox 7"/>
          <p:cNvSpPr txBox="1"/>
          <p:nvPr/>
        </p:nvSpPr>
        <p:spPr>
          <a:xfrm>
            <a:off x="4118522" y="3482181"/>
            <a:ext cx="3954955" cy="954107"/>
          </a:xfrm>
          <a:prstGeom prst="rect">
            <a:avLst/>
          </a:prstGeom>
          <a:noFill/>
        </p:spPr>
        <p:txBody>
          <a:bodyPr wrap="square" rtlCol="0">
            <a:spAutoFit/>
          </a:bodyPr>
          <a:lstStyle/>
          <a:p>
            <a:pPr algn="ctr"/>
            <a:r>
              <a:rPr lang="en-US" sz="2800" dirty="0"/>
              <a:t>Service allocations</a:t>
            </a:r>
          </a:p>
          <a:p>
            <a:pPr algn="ctr"/>
            <a:r>
              <a:rPr lang="en-US" sz="2800" dirty="0"/>
              <a:t>Network configuration</a:t>
            </a:r>
          </a:p>
        </p:txBody>
      </p:sp>
      <p:sp>
        <p:nvSpPr>
          <p:cNvPr id="81" name="Oval 80"/>
          <p:cNvSpPr/>
          <p:nvPr/>
        </p:nvSpPr>
        <p:spPr>
          <a:xfrm>
            <a:off x="5890964" y="3148857"/>
            <a:ext cx="415089" cy="446455"/>
          </a:xfrm>
          <a:prstGeom prst="ellipse">
            <a:avLst/>
          </a:prstGeom>
          <a:noFill/>
          <a:ln w="127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2</a:t>
            </a:r>
          </a:p>
        </p:txBody>
      </p:sp>
      <p:sp>
        <p:nvSpPr>
          <p:cNvPr id="10" name="Freeform 9"/>
          <p:cNvSpPr/>
          <p:nvPr/>
        </p:nvSpPr>
        <p:spPr>
          <a:xfrm>
            <a:off x="6638544" y="860500"/>
            <a:ext cx="2414016" cy="547676"/>
          </a:xfrm>
          <a:custGeom>
            <a:avLst/>
            <a:gdLst>
              <a:gd name="connsiteX0" fmla="*/ 2414016 w 2414016"/>
              <a:gd name="connsiteY0" fmla="*/ 35612 h 547676"/>
              <a:gd name="connsiteX1" fmla="*/ 841248 w 2414016"/>
              <a:gd name="connsiteY1" fmla="*/ 53900 h 547676"/>
              <a:gd name="connsiteX2" fmla="*/ 0 w 2414016"/>
              <a:gd name="connsiteY2" fmla="*/ 547676 h 547676"/>
            </a:gdLst>
            <a:ahLst/>
            <a:cxnLst>
              <a:cxn ang="0">
                <a:pos x="connsiteX0" y="connsiteY0"/>
              </a:cxn>
              <a:cxn ang="0">
                <a:pos x="connsiteX1" y="connsiteY1"/>
              </a:cxn>
              <a:cxn ang="0">
                <a:pos x="connsiteX2" y="connsiteY2"/>
              </a:cxn>
            </a:cxnLst>
            <a:rect l="l" t="t" r="r" b="b"/>
            <a:pathLst>
              <a:path w="2414016" h="547676">
                <a:moveTo>
                  <a:pt x="2414016" y="35612"/>
                </a:moveTo>
                <a:cubicBezTo>
                  <a:pt x="1828800" y="2084"/>
                  <a:pt x="1243584" y="-31444"/>
                  <a:pt x="841248" y="53900"/>
                </a:cubicBezTo>
                <a:cubicBezTo>
                  <a:pt x="438912" y="139244"/>
                  <a:pt x="0" y="547676"/>
                  <a:pt x="0" y="547676"/>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108960" y="3737849"/>
            <a:ext cx="1536192" cy="742711"/>
          </a:xfrm>
          <a:custGeom>
            <a:avLst/>
            <a:gdLst>
              <a:gd name="connsiteX0" fmla="*/ 1536192 w 1536192"/>
              <a:gd name="connsiteY0" fmla="*/ 29479 h 742711"/>
              <a:gd name="connsiteX1" fmla="*/ 548640 w 1536192"/>
              <a:gd name="connsiteY1" fmla="*/ 84343 h 742711"/>
              <a:gd name="connsiteX2" fmla="*/ 0 w 1536192"/>
              <a:gd name="connsiteY2" fmla="*/ 742711 h 742711"/>
            </a:gdLst>
            <a:ahLst/>
            <a:cxnLst>
              <a:cxn ang="0">
                <a:pos x="connsiteX0" y="connsiteY0"/>
              </a:cxn>
              <a:cxn ang="0">
                <a:pos x="connsiteX1" y="connsiteY1"/>
              </a:cxn>
              <a:cxn ang="0">
                <a:pos x="connsiteX2" y="connsiteY2"/>
              </a:cxn>
            </a:cxnLst>
            <a:rect l="l" t="t" r="r" b="b"/>
            <a:pathLst>
              <a:path w="1536192" h="742711">
                <a:moveTo>
                  <a:pt x="1536192" y="29479"/>
                </a:moveTo>
                <a:cubicBezTo>
                  <a:pt x="1170432" y="-2525"/>
                  <a:pt x="804672" y="-34529"/>
                  <a:pt x="548640" y="84343"/>
                </a:cubicBezTo>
                <a:cubicBezTo>
                  <a:pt x="292608" y="203215"/>
                  <a:pt x="0" y="742711"/>
                  <a:pt x="0" y="742711"/>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901415" y="3653747"/>
            <a:ext cx="415089" cy="446455"/>
          </a:xfrm>
          <a:prstGeom prst="ellipse">
            <a:avLst/>
          </a:prstGeom>
          <a:noFill/>
          <a:ln w="127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3</a:t>
            </a:r>
          </a:p>
        </p:txBody>
      </p:sp>
      <p:sp>
        <p:nvSpPr>
          <p:cNvPr id="93" name="Freeform 92"/>
          <p:cNvSpPr/>
          <p:nvPr/>
        </p:nvSpPr>
        <p:spPr>
          <a:xfrm flipH="1">
            <a:off x="7758292" y="4148658"/>
            <a:ext cx="1663304" cy="474100"/>
          </a:xfrm>
          <a:custGeom>
            <a:avLst/>
            <a:gdLst>
              <a:gd name="connsiteX0" fmla="*/ 1536192 w 1536192"/>
              <a:gd name="connsiteY0" fmla="*/ 29479 h 742711"/>
              <a:gd name="connsiteX1" fmla="*/ 548640 w 1536192"/>
              <a:gd name="connsiteY1" fmla="*/ 84343 h 742711"/>
              <a:gd name="connsiteX2" fmla="*/ 0 w 1536192"/>
              <a:gd name="connsiteY2" fmla="*/ 742711 h 742711"/>
            </a:gdLst>
            <a:ahLst/>
            <a:cxnLst>
              <a:cxn ang="0">
                <a:pos x="connsiteX0" y="connsiteY0"/>
              </a:cxn>
              <a:cxn ang="0">
                <a:pos x="connsiteX1" y="connsiteY1"/>
              </a:cxn>
              <a:cxn ang="0">
                <a:pos x="connsiteX2" y="connsiteY2"/>
              </a:cxn>
            </a:cxnLst>
            <a:rect l="l" t="t" r="r" b="b"/>
            <a:pathLst>
              <a:path w="1536192" h="742711">
                <a:moveTo>
                  <a:pt x="1536192" y="29479"/>
                </a:moveTo>
                <a:cubicBezTo>
                  <a:pt x="1170432" y="-2525"/>
                  <a:pt x="804672" y="-34529"/>
                  <a:pt x="548640" y="84343"/>
                </a:cubicBezTo>
                <a:cubicBezTo>
                  <a:pt x="292608" y="203215"/>
                  <a:pt x="0" y="742711"/>
                  <a:pt x="0" y="742711"/>
                </a:cubicBezTo>
              </a:path>
            </a:pathLst>
          </a:cu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8470812" y="3626632"/>
            <a:ext cx="415089" cy="446455"/>
          </a:xfrm>
          <a:prstGeom prst="ellipse">
            <a:avLst/>
          </a:prstGeom>
          <a:noFill/>
          <a:ln w="127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3</a:t>
            </a:r>
          </a:p>
        </p:txBody>
      </p:sp>
    </p:spTree>
    <p:custDataLst>
      <p:tags r:id="rId1"/>
    </p:custDataLst>
    <p:extLst>
      <p:ext uri="{BB962C8B-B14F-4D97-AF65-F5344CB8AC3E}">
        <p14:creationId xmlns:p14="http://schemas.microsoft.com/office/powerpoint/2010/main" val="82181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 grpId="0" animBg="1"/>
      <p:bldP spid="74" grpId="0" animBg="1"/>
      <p:bldP spid="8" grpId="0"/>
      <p:bldP spid="81" grpId="0" animBg="1"/>
      <p:bldP spid="11" grpId="0" animBg="1"/>
      <p:bldP spid="90" grpId="0" animBg="1"/>
      <p:bldP spid="93" grpId="0" animBg="1"/>
      <p:bldP spid="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Challenges in developing SWAN</a:t>
            </a:r>
          </a:p>
        </p:txBody>
      </p:sp>
      <p:sp>
        <p:nvSpPr>
          <p:cNvPr id="6" name="Rounded Rectangle 5"/>
          <p:cNvSpPr/>
          <p:nvPr/>
        </p:nvSpPr>
        <p:spPr>
          <a:xfrm>
            <a:off x="1089710" y="1798397"/>
            <a:ext cx="448056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Computational scalability</a:t>
            </a:r>
          </a:p>
        </p:txBody>
      </p:sp>
      <p:sp>
        <p:nvSpPr>
          <p:cNvPr id="8" name="Rounded Rectangle 7"/>
          <p:cNvSpPr/>
          <p:nvPr/>
        </p:nvSpPr>
        <p:spPr>
          <a:xfrm>
            <a:off x="1123981" y="4215817"/>
            <a:ext cx="448056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Congestion due to failures</a:t>
            </a:r>
          </a:p>
        </p:txBody>
      </p:sp>
      <p:sp>
        <p:nvSpPr>
          <p:cNvPr id="9" name="Rounded Rectangle 8"/>
          <p:cNvSpPr/>
          <p:nvPr/>
        </p:nvSpPr>
        <p:spPr>
          <a:xfrm>
            <a:off x="1089710" y="3007403"/>
            <a:ext cx="448056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Limited switch memory</a:t>
            </a:r>
          </a:p>
        </p:txBody>
      </p:sp>
      <p:sp>
        <p:nvSpPr>
          <p:cNvPr id="7" name="Rounded Rectangle 6"/>
          <p:cNvSpPr/>
          <p:nvPr/>
        </p:nvSpPr>
        <p:spPr>
          <a:xfrm>
            <a:off x="1089710" y="5427540"/>
            <a:ext cx="448056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Congestion due to updates</a:t>
            </a:r>
          </a:p>
        </p:txBody>
      </p:sp>
      <p:sp>
        <p:nvSpPr>
          <p:cNvPr id="11" name="Rounded Rectangle 5"/>
          <p:cNvSpPr/>
          <p:nvPr/>
        </p:nvSpPr>
        <p:spPr>
          <a:xfrm>
            <a:off x="6751538" y="1804801"/>
            <a:ext cx="448056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Approximation algorithm with provable bounds</a:t>
            </a:r>
          </a:p>
        </p:txBody>
      </p:sp>
      <p:sp>
        <p:nvSpPr>
          <p:cNvPr id="12" name="Arrow: Right 11"/>
          <p:cNvSpPr/>
          <p:nvPr/>
        </p:nvSpPr>
        <p:spPr>
          <a:xfrm>
            <a:off x="5839866" y="2097741"/>
            <a:ext cx="676195" cy="291994"/>
          </a:xfrm>
          <a:prstGeom prst="rightArrow">
            <a:avLst/>
          </a:prstGeom>
          <a:solidFill>
            <a:schemeClr val="bg2">
              <a:lumMod val="50000"/>
            </a:schemeClr>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
          <p:cNvSpPr/>
          <p:nvPr/>
        </p:nvSpPr>
        <p:spPr>
          <a:xfrm>
            <a:off x="6742574" y="3002225"/>
            <a:ext cx="448056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Maintain the “working set” in memory</a:t>
            </a:r>
          </a:p>
        </p:txBody>
      </p:sp>
      <p:sp>
        <p:nvSpPr>
          <p:cNvPr id="14" name="Arrow: Right 13"/>
          <p:cNvSpPr/>
          <p:nvPr/>
        </p:nvSpPr>
        <p:spPr>
          <a:xfrm>
            <a:off x="5830902" y="3295165"/>
            <a:ext cx="676195" cy="291994"/>
          </a:xfrm>
          <a:prstGeom prst="rightArrow">
            <a:avLst/>
          </a:prstGeom>
          <a:solidFill>
            <a:schemeClr val="bg2">
              <a:lumMod val="50000"/>
            </a:schemeClr>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
          <p:cNvSpPr/>
          <p:nvPr/>
        </p:nvSpPr>
        <p:spPr>
          <a:xfrm>
            <a:off x="6724056" y="4205762"/>
            <a:ext cx="448056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Forward fault correction</a:t>
            </a:r>
          </a:p>
        </p:txBody>
      </p:sp>
      <p:sp>
        <p:nvSpPr>
          <p:cNvPr id="16" name="Arrow: Right 15"/>
          <p:cNvSpPr/>
          <p:nvPr/>
        </p:nvSpPr>
        <p:spPr>
          <a:xfrm>
            <a:off x="5812384" y="4498702"/>
            <a:ext cx="676195" cy="291994"/>
          </a:xfrm>
          <a:prstGeom prst="rightArrow">
            <a:avLst/>
          </a:prstGeom>
          <a:solidFill>
            <a:schemeClr val="bg2">
              <a:lumMod val="50000"/>
            </a:schemeClr>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
          <p:cNvSpPr/>
          <p:nvPr/>
        </p:nvSpPr>
        <p:spPr>
          <a:xfrm>
            <a:off x="6681335" y="5419265"/>
            <a:ext cx="448056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Congestion-free updates</a:t>
            </a:r>
          </a:p>
        </p:txBody>
      </p:sp>
      <p:sp>
        <p:nvSpPr>
          <p:cNvPr id="18" name="Arrow: Right 17"/>
          <p:cNvSpPr/>
          <p:nvPr/>
        </p:nvSpPr>
        <p:spPr>
          <a:xfrm>
            <a:off x="5769663" y="5712205"/>
            <a:ext cx="676195" cy="291994"/>
          </a:xfrm>
          <a:prstGeom prst="rightArrow">
            <a:avLst/>
          </a:prstGeom>
          <a:solidFill>
            <a:schemeClr val="bg2">
              <a:lumMod val="50000"/>
            </a:schemeClr>
          </a:solidFill>
          <a:ln w="12700">
            <a:no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4950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dirty="0"/>
              <a:t>Challenge</a:t>
            </a:r>
            <a:r>
              <a:rPr lang="en-US" sz="4000" dirty="0"/>
              <a:t>: Congestion during network updates</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389" t="19887" r="5261" b="48909"/>
          <a:stretch/>
        </p:blipFill>
        <p:spPr bwMode="auto">
          <a:xfrm>
            <a:off x="6878051" y="4343400"/>
            <a:ext cx="2610134" cy="204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3" t="51091" r="70163" b="17705"/>
          <a:stretch/>
        </p:blipFill>
        <p:spPr bwMode="auto">
          <a:xfrm>
            <a:off x="4283242" y="4343401"/>
            <a:ext cx="2492991" cy="204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3" t="19886" r="70163" b="49811"/>
          <a:stretch/>
        </p:blipFill>
        <p:spPr bwMode="auto">
          <a:xfrm>
            <a:off x="3673635" y="1752601"/>
            <a:ext cx="2492991" cy="198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35401" t="19887" r="37999" b="48961"/>
          <a:stretch/>
        </p:blipFill>
        <p:spPr bwMode="auto">
          <a:xfrm>
            <a:off x="7804481" y="1770686"/>
            <a:ext cx="2538484" cy="203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10"/>
          <p:cNvSpPr/>
          <p:nvPr/>
        </p:nvSpPr>
        <p:spPr>
          <a:xfrm>
            <a:off x="6460952" y="2514600"/>
            <a:ext cx="1066800" cy="3797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8105" y="2191691"/>
            <a:ext cx="2709896" cy="954107"/>
          </a:xfrm>
          <a:prstGeom prst="rect">
            <a:avLst/>
          </a:prstGeom>
          <a:noFill/>
        </p:spPr>
        <p:txBody>
          <a:bodyPr wrap="square" rtlCol="0">
            <a:spAutoFit/>
          </a:bodyPr>
          <a:lstStyle/>
          <a:p>
            <a:r>
              <a:rPr lang="en-US" sz="2800" dirty="0"/>
              <a:t>Link capacity: 10</a:t>
            </a:r>
          </a:p>
          <a:p>
            <a:r>
              <a:rPr lang="en-US" sz="2800" dirty="0"/>
              <a:t>       Flow size: 6.6</a:t>
            </a:r>
          </a:p>
        </p:txBody>
      </p:sp>
    </p:spTree>
    <p:custDataLst>
      <p:tags r:id="rId1"/>
    </p:custDataLst>
    <p:extLst>
      <p:ext uri="{BB962C8B-B14F-4D97-AF65-F5344CB8AC3E}">
        <p14:creationId xmlns:p14="http://schemas.microsoft.com/office/powerpoint/2010/main" val="12614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Solution: Congestion-free update plans</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401" t="51143" r="37999" b="17705"/>
          <a:stretch/>
        </p:blipFill>
        <p:spPr bwMode="auto">
          <a:xfrm>
            <a:off x="3649750" y="4419601"/>
            <a:ext cx="2538484" cy="203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389" t="51542" r="5261" b="17705"/>
          <a:stretch/>
        </p:blipFill>
        <p:spPr bwMode="auto">
          <a:xfrm>
            <a:off x="7728281" y="4463842"/>
            <a:ext cx="2610134" cy="201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3" t="19886" r="70163" b="49811"/>
          <a:stretch/>
        </p:blipFill>
        <p:spPr bwMode="auto">
          <a:xfrm>
            <a:off x="3673635" y="1752601"/>
            <a:ext cx="2492991" cy="198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401" t="19887" r="37999" b="48961"/>
          <a:stretch/>
        </p:blipFill>
        <p:spPr bwMode="auto">
          <a:xfrm>
            <a:off x="7804481" y="1770686"/>
            <a:ext cx="2538484" cy="203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6460952" y="2514600"/>
            <a:ext cx="1066800" cy="3797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4631738" y="3931151"/>
            <a:ext cx="597146" cy="3797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476994" y="5105400"/>
            <a:ext cx="1066800" cy="3797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6200000">
            <a:off x="8916232" y="3842498"/>
            <a:ext cx="597146" cy="3797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8105" y="2191691"/>
            <a:ext cx="2709896" cy="954107"/>
          </a:xfrm>
          <a:prstGeom prst="rect">
            <a:avLst/>
          </a:prstGeom>
          <a:noFill/>
        </p:spPr>
        <p:txBody>
          <a:bodyPr wrap="square" rtlCol="0">
            <a:spAutoFit/>
          </a:bodyPr>
          <a:lstStyle/>
          <a:p>
            <a:r>
              <a:rPr lang="en-US" sz="2800" dirty="0"/>
              <a:t>Link capacity: 10</a:t>
            </a:r>
          </a:p>
          <a:p>
            <a:r>
              <a:rPr lang="en-US" sz="2800" dirty="0"/>
              <a:t>       Flow size: 6.6</a:t>
            </a:r>
          </a:p>
        </p:txBody>
      </p:sp>
    </p:spTree>
    <p:custDataLst>
      <p:tags r:id="rId1"/>
    </p:custDataLst>
    <p:extLst>
      <p:ext uri="{BB962C8B-B14F-4D97-AF65-F5344CB8AC3E}">
        <p14:creationId xmlns:p14="http://schemas.microsoft.com/office/powerpoint/2010/main" val="207435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9297040" cy="4351338"/>
              </a:xfrm>
              <a:prstGeom prst="rect">
                <a:avLst/>
              </a:prstGeom>
            </p:spPr>
            <p:txBody>
              <a:bodyPr>
                <a:normAutofit/>
              </a:bodyPr>
              <a:lstStyle/>
              <a:p>
                <a:pPr marL="0" indent="0">
                  <a:buNone/>
                </a:pPr>
                <a:r>
                  <a:rPr lang="en-US" sz="3200" dirty="0"/>
                  <a:t>Leave scratch capacity </a:t>
                </a:r>
                <a14:m>
                  <m:oMath xmlns:m="http://schemas.openxmlformats.org/officeDocument/2006/math">
                    <m:r>
                      <a:rPr lang="en-US" sz="3200" i="1" dirty="0">
                        <a:latin typeface="Cambria Math"/>
                      </a:rPr>
                      <m:t>𝑠</m:t>
                    </m:r>
                  </m:oMath>
                </a14:m>
                <a:r>
                  <a:rPr lang="en-US" sz="3200" dirty="0"/>
                  <a:t> on each link</a:t>
                </a:r>
              </a:p>
              <a:p>
                <a:pPr lvl="1">
                  <a:buFont typeface="Wingdings" panose="05000000000000000000" pitchFamily="2" charset="2"/>
                  <a:buChar char="§"/>
                </a:pPr>
                <a:r>
                  <a:rPr lang="en-US" sz="2800" dirty="0"/>
                  <a:t>Guarantees a plan with at most </a:t>
                </a:r>
                <a14:m>
                  <m:oMath xmlns:m="http://schemas.openxmlformats.org/officeDocument/2006/math">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a:rPr>
                              <m:t>1</m:t>
                            </m:r>
                          </m:num>
                          <m:den>
                            <m:r>
                              <a:rPr lang="en-US" sz="2800" i="1">
                                <a:latin typeface="Cambria Math"/>
                              </a:rPr>
                              <m:t>𝑠</m:t>
                            </m:r>
                          </m:den>
                        </m:f>
                      </m:e>
                    </m:d>
                    <m:r>
                      <a:rPr lang="en-US" sz="2800" i="1">
                        <a:latin typeface="Cambria Math"/>
                      </a:rPr>
                      <m:t>−1</m:t>
                    </m:r>
                    <m:r>
                      <a:rPr lang="en-US" sz="2800">
                        <a:latin typeface="Cambria Math"/>
                      </a:rPr>
                      <m:t> </m:t>
                    </m:r>
                  </m:oMath>
                </a14:m>
                <a:r>
                  <a:rPr lang="en-US" sz="2800" dirty="0"/>
                  <a:t> steps</a:t>
                </a:r>
              </a:p>
              <a:p>
                <a:pPr>
                  <a:buFont typeface="Wingdings" panose="05000000000000000000" pitchFamily="2" charset="2"/>
                  <a:buChar char="§"/>
                </a:pPr>
                <a:endParaRPr lang="en-US" dirty="0"/>
              </a:p>
              <a:p>
                <a:pPr marL="0" indent="0">
                  <a:buNone/>
                </a:pPr>
                <a:r>
                  <a:rPr lang="en-US" sz="3200" dirty="0"/>
                  <a:t>Find a plan with minimum number of steps using an LP</a:t>
                </a:r>
              </a:p>
              <a:p>
                <a:pPr lvl="1">
                  <a:buFont typeface="Wingdings" panose="05000000000000000000" pitchFamily="2" charset="2"/>
                  <a:buChar char="§"/>
                </a:pPr>
                <a:r>
                  <a:rPr lang="en-US" sz="2800" dirty="0"/>
                  <a:t>Search for a feasible plan with 1, 2, …. max steps</a:t>
                </a:r>
              </a:p>
              <a:p>
                <a:pPr marL="0" indent="0">
                  <a:buNone/>
                </a:pPr>
                <a:endParaRPr lang="en-US" dirty="0"/>
              </a:p>
              <a:p>
                <a:pPr marL="0" indent="0">
                  <a:buNone/>
                </a:pPr>
                <a:r>
                  <a:rPr lang="en-US" sz="3200" dirty="0"/>
                  <a:t>Use scratch capacity for background traffic</a:t>
                </a:r>
              </a:p>
              <a:p>
                <a:pPr lvl="1">
                  <a:buFont typeface="Wingdings" panose="05000000000000000000" pitchFamily="2" charset="2"/>
                  <a:buChar char="§"/>
                </a:pPr>
                <a:r>
                  <a:rPr lang="en-US" sz="2800" dirty="0"/>
                  <a:t>Bound its experienced congestion</a:t>
                </a:r>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9297040" cy="4351338"/>
              </a:xfrm>
              <a:prstGeom prst="rect">
                <a:avLst/>
              </a:prstGeom>
              <a:blipFill rotWithShape="0">
                <a:blip r:embed="rId6"/>
                <a:stretch>
                  <a:fillRect l="-1705" t="-2801" r="-918" b="-840"/>
                </a:stretch>
              </a:blipFill>
            </p:spPr>
            <p:txBody>
              <a:bodyPr/>
              <a:lstStyle/>
              <a:p>
                <a:r>
                  <a:rPr lang="en-US">
                    <a:noFill/>
                  </a:rPr>
                  <a:t> </a:t>
                </a:r>
              </a:p>
            </p:txBody>
          </p:sp>
        </mc:Fallback>
      </mc:AlternateContent>
      <p:sp>
        <p:nvSpPr>
          <p:cNvPr id="10" name="Trapezoid 9"/>
          <p:cNvSpPr/>
          <p:nvPr/>
        </p:nvSpPr>
        <p:spPr>
          <a:xfrm rot="10800000">
            <a:off x="8838204" y="2022142"/>
            <a:ext cx="603504" cy="827753"/>
          </a:xfrm>
          <a:prstGeom prst="trapezoid">
            <a:avLst/>
          </a:prstGeom>
          <a:solidFill>
            <a:schemeClr val="accent1">
              <a:lumMod val="20000"/>
              <a:lumOff val="8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4800" dirty="0"/>
              <a:t>Computing congestion-free update plans</a:t>
            </a:r>
          </a:p>
        </p:txBody>
      </p:sp>
      <p:sp>
        <p:nvSpPr>
          <p:cNvPr id="4" name="Trapezoid 3"/>
          <p:cNvSpPr/>
          <p:nvPr/>
        </p:nvSpPr>
        <p:spPr>
          <a:xfrm rot="10800000">
            <a:off x="8825022" y="1825624"/>
            <a:ext cx="637953" cy="1023902"/>
          </a:xfrm>
          <a:prstGeom prst="trapezoid">
            <a:avLst/>
          </a:pr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0800000">
            <a:off x="9812255" y="2010149"/>
            <a:ext cx="603504" cy="827753"/>
          </a:xfrm>
          <a:prstGeom prst="trapezoid">
            <a:avLst/>
          </a:prstGeom>
          <a:solidFill>
            <a:schemeClr val="tx1">
              <a:lumMod val="65000"/>
              <a:lumOff val="35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0800000">
            <a:off x="9785492" y="1829169"/>
            <a:ext cx="637953" cy="1023902"/>
          </a:xfrm>
          <a:prstGeom prst="trapezoid">
            <a:avLst/>
          </a:prstGeom>
          <a:no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04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4"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Minimal dependencies for a consistency property</a:t>
            </a:r>
          </a:p>
        </p:txBody>
      </p:sp>
      <p:sp>
        <p:nvSpPr>
          <p:cNvPr id="5" name="TextBox 4"/>
          <p:cNvSpPr txBox="1"/>
          <p:nvPr/>
        </p:nvSpPr>
        <p:spPr>
          <a:xfrm>
            <a:off x="5295118" y="6438521"/>
            <a:ext cx="6851176" cy="369332"/>
          </a:xfrm>
          <a:prstGeom prst="rect">
            <a:avLst/>
          </a:prstGeom>
          <a:noFill/>
        </p:spPr>
        <p:txBody>
          <a:bodyPr wrap="square" rtlCol="0">
            <a:spAutoFit/>
          </a:bodyPr>
          <a:lstStyle/>
          <a:p>
            <a:pPr algn="r"/>
            <a:r>
              <a:rPr lang="en-US" dirty="0"/>
              <a:t>[On consistent updates in software-defined networks, </a:t>
            </a:r>
            <a:r>
              <a:rPr lang="en-US" dirty="0" err="1"/>
              <a:t>HotNets</a:t>
            </a:r>
            <a:r>
              <a:rPr lang="en-US" dirty="0"/>
              <a:t> 2013]</a:t>
            </a:r>
          </a:p>
        </p:txBody>
      </p:sp>
      <p:graphicFrame>
        <p:nvGraphicFramePr>
          <p:cNvPr id="3" name="Table 2"/>
          <p:cNvGraphicFramePr>
            <a:graphicFrameLocks noGrp="1"/>
          </p:cNvGraphicFramePr>
          <p:nvPr>
            <p:extLst/>
          </p:nvPr>
        </p:nvGraphicFramePr>
        <p:xfrm>
          <a:off x="667961" y="1733054"/>
          <a:ext cx="10842173" cy="4206240"/>
        </p:xfrm>
        <a:graphic>
          <a:graphicData uri="http://schemas.openxmlformats.org/drawingml/2006/table">
            <a:tbl>
              <a:tblPr firstRow="1" firstCol="1" bandRow="1">
                <a:tableStyleId>{073A0DAA-6AF3-43AB-8588-CEC1D06C72B9}</a:tableStyleId>
              </a:tblPr>
              <a:tblGrid>
                <a:gridCol w="1520642">
                  <a:extLst>
                    <a:ext uri="{9D8B030D-6E8A-4147-A177-3AD203B41FA5}">
                      <a16:colId xmlns:a16="http://schemas.microsoft.com/office/drawing/2014/main" val="20000"/>
                    </a:ext>
                  </a:extLst>
                </a:gridCol>
                <a:gridCol w="1687911">
                  <a:extLst>
                    <a:ext uri="{9D8B030D-6E8A-4147-A177-3AD203B41FA5}">
                      <a16:colId xmlns:a16="http://schemas.microsoft.com/office/drawing/2014/main" val="20001"/>
                    </a:ext>
                  </a:extLst>
                </a:gridCol>
                <a:gridCol w="1642293">
                  <a:extLst>
                    <a:ext uri="{9D8B030D-6E8A-4147-A177-3AD203B41FA5}">
                      <a16:colId xmlns:a16="http://schemas.microsoft.com/office/drawing/2014/main" val="20002"/>
                    </a:ext>
                  </a:extLst>
                </a:gridCol>
                <a:gridCol w="2028927">
                  <a:extLst>
                    <a:ext uri="{9D8B030D-6E8A-4147-A177-3AD203B41FA5}">
                      <a16:colId xmlns:a16="http://schemas.microsoft.com/office/drawing/2014/main" val="20003"/>
                    </a:ext>
                  </a:extLst>
                </a:gridCol>
                <a:gridCol w="2046514">
                  <a:extLst>
                    <a:ext uri="{9D8B030D-6E8A-4147-A177-3AD203B41FA5}">
                      <a16:colId xmlns:a16="http://schemas.microsoft.com/office/drawing/2014/main" val="20004"/>
                    </a:ext>
                  </a:extLst>
                </a:gridCol>
                <a:gridCol w="1915886">
                  <a:extLst>
                    <a:ext uri="{9D8B030D-6E8A-4147-A177-3AD203B41FA5}">
                      <a16:colId xmlns:a16="http://schemas.microsoft.com/office/drawing/2014/main" val="20005"/>
                    </a:ext>
                  </a:extLst>
                </a:gridCol>
              </a:tblGrid>
              <a:tr h="681771">
                <a:tc>
                  <a:txBody>
                    <a:bodyPr/>
                    <a:lstStyle/>
                    <a:p>
                      <a:pPr algn="ctr"/>
                      <a:endParaRPr lang="en-US" sz="2000"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Downstream subset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Downstream </a:t>
                      </a:r>
                      <a:br>
                        <a:rPr lang="en-US" sz="2000" dirty="0">
                          <a:solidFill>
                            <a:schemeClr val="tx1"/>
                          </a:solidFill>
                        </a:rPr>
                      </a:br>
                      <a:r>
                        <a:rPr lang="en-US" sz="2000" dirty="0">
                          <a:solidFill>
                            <a:schemeClr val="tx1"/>
                          </a:solidFill>
                        </a:rPr>
                        <a:t>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Global</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81771">
                <a:tc>
                  <a:txBody>
                    <a:bodyPr/>
                    <a:lstStyle/>
                    <a:p>
                      <a:pPr algn="ctr"/>
                      <a:r>
                        <a:rPr lang="en-US" sz="2000" dirty="0">
                          <a:solidFill>
                            <a:schemeClr val="tx1"/>
                          </a:solidFill>
                        </a:rPr>
                        <a:t>Eventual consistency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Always guaranteed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81771">
                <a:tc>
                  <a:txBody>
                    <a:bodyPr/>
                    <a:lstStyle/>
                    <a:p>
                      <a:pPr algn="ctr"/>
                      <a:r>
                        <a:rPr lang="en-US" sz="2000" dirty="0" err="1">
                          <a:solidFill>
                            <a:schemeClr val="tx1"/>
                          </a:solidFill>
                        </a:rPr>
                        <a:t>Blackhole</a:t>
                      </a:r>
                      <a:r>
                        <a:rPr lang="en-US" sz="2000" baseline="0" dirty="0">
                          <a:solidFill>
                            <a:schemeClr val="tx1"/>
                          </a:solidFill>
                        </a:rPr>
                        <a:t> </a:t>
                      </a:r>
                      <a:r>
                        <a:rPr lang="en-US" sz="2000" dirty="0">
                          <a:solidFill>
                            <a:schemeClr val="tx1"/>
                          </a:solidFill>
                        </a:rPr>
                        <a:t>freedom</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bg1"/>
                          </a:solidFill>
                        </a:rPr>
                        <a:t>Impossible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dirty="0"/>
                        <a:t>Add before</a:t>
                      </a:r>
                      <a:r>
                        <a:rPr lang="en-US" sz="2000" baseline="0" dirty="0"/>
                        <a:t> remove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681771">
                <a:tc>
                  <a:txBody>
                    <a:bodyPr/>
                    <a:lstStyle/>
                    <a:p>
                      <a:pPr algn="ctr"/>
                      <a:r>
                        <a:rPr lang="en-US" sz="2000" dirty="0">
                          <a:solidFill>
                            <a:schemeClr val="tx1"/>
                          </a:solidFill>
                        </a:rPr>
                        <a:t>Loop freedom</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000" dirty="0">
                          <a:solidFill>
                            <a:schemeClr val="bg1"/>
                          </a:solidFill>
                        </a:rPr>
                        <a:t>Impossible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dirty="0"/>
                        <a:t>Rule dependency forest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000" dirty="0"/>
                        <a:t>Rule dependency tree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81771">
                <a:tc>
                  <a:txBody>
                    <a:bodyPr/>
                    <a:lstStyle/>
                    <a:p>
                      <a:pPr algn="ctr"/>
                      <a:r>
                        <a:rPr lang="en-US" sz="2000" dirty="0">
                          <a:solidFill>
                            <a:schemeClr val="tx1"/>
                          </a:solidFill>
                        </a:rPr>
                        <a:t>Packet coherence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000" dirty="0">
                          <a:solidFill>
                            <a:schemeClr val="bg1"/>
                          </a:solidFill>
                        </a:rPr>
                        <a:t>Impossible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dirty="0"/>
                        <a:t>Flow version 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000" dirty="0"/>
                        <a:t>Global version numbers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81771">
                <a:tc>
                  <a:txBody>
                    <a:bodyPr/>
                    <a:lstStyle/>
                    <a:p>
                      <a:pPr algn="ctr"/>
                      <a:r>
                        <a:rPr lang="en-US" sz="2000" dirty="0">
                          <a:solidFill>
                            <a:schemeClr val="tx1"/>
                          </a:solidFill>
                        </a:rPr>
                        <a:t>Congestion freedom</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gridSpan="4">
                  <a:txBody>
                    <a:bodyPr/>
                    <a:lstStyle/>
                    <a:p>
                      <a:pPr algn="ctr"/>
                      <a:r>
                        <a:rPr lang="en-US" sz="2000" dirty="0">
                          <a:solidFill>
                            <a:schemeClr val="bg1"/>
                          </a:solidFill>
                        </a:rPr>
                        <a:t>Impossible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50000"/>
                        <a:lumOff val="50000"/>
                      </a:schemeClr>
                    </a:solidFill>
                  </a:tcPr>
                </a:tc>
                <a:tc hMerge="1">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50000"/>
                        <a:lumOff val="50000"/>
                      </a:schemeClr>
                    </a:solidFill>
                  </a:tcPr>
                </a:tc>
                <a:tc>
                  <a:txBody>
                    <a:bodyPr/>
                    <a:lstStyle/>
                    <a:p>
                      <a:pPr algn="ctr"/>
                      <a:r>
                        <a:rPr lang="en-US" sz="2000" dirty="0"/>
                        <a:t>Staged</a:t>
                      </a:r>
                      <a:r>
                        <a:rPr lang="en-US" sz="2000" baseline="0" dirty="0"/>
                        <a:t> partial moves</a:t>
                      </a:r>
                      <a:endParaRPr 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81991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13" t="21781" r="60644" b="19167"/>
          <a:stretch/>
        </p:blipFill>
        <p:spPr bwMode="auto">
          <a:xfrm>
            <a:off x="4553416" y="2013463"/>
            <a:ext cx="1561134" cy="37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800" dirty="0"/>
              <a:t>Efficiency improvement with SWAN</a:t>
            </a:r>
          </a:p>
        </p:txBody>
      </p:sp>
      <p:sp>
        <p:nvSpPr>
          <p:cNvPr id="3" name="TextBox 2"/>
          <p:cNvSpPr txBox="1"/>
          <p:nvPr/>
        </p:nvSpPr>
        <p:spPr>
          <a:xfrm>
            <a:off x="4677157" y="4986097"/>
            <a:ext cx="1437394" cy="683264"/>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2800" dirty="0">
                <a:solidFill>
                  <a:schemeClr val="tx1">
                    <a:lumMod val="75000"/>
                  </a:schemeClr>
                </a:solidFill>
              </a:rPr>
              <a:t>SWAN</a:t>
            </a:r>
          </a:p>
        </p:txBody>
      </p:sp>
      <p:sp>
        <p:nvSpPr>
          <p:cNvPr id="9" name="TextBox 8"/>
          <p:cNvSpPr txBox="1"/>
          <p:nvPr/>
        </p:nvSpPr>
        <p:spPr>
          <a:xfrm>
            <a:off x="4585500" y="4921187"/>
            <a:ext cx="1710276" cy="683264"/>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2800" dirty="0">
                <a:solidFill>
                  <a:schemeClr val="tx1">
                    <a:lumMod val="50000"/>
                    <a:lumOff val="50000"/>
                  </a:schemeClr>
                </a:solidFill>
              </a:rPr>
              <a:t>SWAN</a:t>
            </a:r>
          </a:p>
        </p:txBody>
      </p:sp>
      <p:sp>
        <p:nvSpPr>
          <p:cNvPr id="4" name="Rectangle 3"/>
          <p:cNvSpPr/>
          <p:nvPr/>
        </p:nvSpPr>
        <p:spPr>
          <a:xfrm>
            <a:off x="3677310" y="2088449"/>
            <a:ext cx="863406" cy="2988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tx1">
                    <a:lumMod val="50000"/>
                    <a:lumOff val="50000"/>
                  </a:schemeClr>
                </a:solidFill>
              </a:rPr>
              <a:t>1</a:t>
            </a:r>
          </a:p>
          <a:p>
            <a:pPr algn="r"/>
            <a:endParaRPr lang="en-US" sz="800" dirty="0">
              <a:solidFill>
                <a:schemeClr val="tx1">
                  <a:lumMod val="50000"/>
                  <a:lumOff val="50000"/>
                </a:schemeClr>
              </a:solidFill>
            </a:endParaRPr>
          </a:p>
          <a:p>
            <a:pPr algn="r"/>
            <a:r>
              <a:rPr lang="en-US" sz="2400" dirty="0">
                <a:solidFill>
                  <a:schemeClr val="tx1">
                    <a:lumMod val="50000"/>
                    <a:lumOff val="50000"/>
                  </a:schemeClr>
                </a:solidFill>
              </a:rPr>
              <a:t>0.8</a:t>
            </a:r>
          </a:p>
          <a:p>
            <a:pPr algn="r"/>
            <a:endParaRPr lang="en-US" sz="800" dirty="0">
              <a:solidFill>
                <a:schemeClr val="tx1">
                  <a:lumMod val="50000"/>
                  <a:lumOff val="50000"/>
                </a:schemeClr>
              </a:solidFill>
            </a:endParaRPr>
          </a:p>
          <a:p>
            <a:pPr algn="r"/>
            <a:r>
              <a:rPr lang="en-US" sz="2400" dirty="0">
                <a:solidFill>
                  <a:schemeClr val="tx1">
                    <a:lumMod val="50000"/>
                    <a:lumOff val="50000"/>
                  </a:schemeClr>
                </a:solidFill>
              </a:rPr>
              <a:t>0.6</a:t>
            </a:r>
          </a:p>
          <a:p>
            <a:pPr algn="r"/>
            <a:endParaRPr lang="en-US" sz="800" dirty="0">
              <a:solidFill>
                <a:schemeClr val="tx1">
                  <a:lumMod val="50000"/>
                  <a:lumOff val="50000"/>
                </a:schemeClr>
              </a:solidFill>
            </a:endParaRPr>
          </a:p>
          <a:p>
            <a:pPr algn="r"/>
            <a:r>
              <a:rPr lang="en-US" sz="2400" dirty="0">
                <a:solidFill>
                  <a:schemeClr val="tx1">
                    <a:lumMod val="50000"/>
                    <a:lumOff val="50000"/>
                  </a:schemeClr>
                </a:solidFill>
              </a:rPr>
              <a:t>0.4</a:t>
            </a:r>
          </a:p>
          <a:p>
            <a:pPr algn="r"/>
            <a:endParaRPr lang="en-US" sz="800" dirty="0">
              <a:solidFill>
                <a:schemeClr val="tx1">
                  <a:lumMod val="50000"/>
                  <a:lumOff val="50000"/>
                </a:schemeClr>
              </a:solidFill>
            </a:endParaRPr>
          </a:p>
          <a:p>
            <a:pPr algn="r"/>
            <a:r>
              <a:rPr lang="en-US" sz="2400" dirty="0">
                <a:solidFill>
                  <a:schemeClr val="tx1">
                    <a:lumMod val="50000"/>
                    <a:lumOff val="50000"/>
                  </a:schemeClr>
                </a:solidFill>
              </a:rPr>
              <a:t>0.2</a:t>
            </a:r>
          </a:p>
          <a:p>
            <a:pPr algn="ctr"/>
            <a:endParaRPr lang="en-US" sz="800" dirty="0">
              <a:solidFill>
                <a:schemeClr val="tx1">
                  <a:lumMod val="50000"/>
                  <a:lumOff val="50000"/>
                </a:schemeClr>
              </a:solidFill>
            </a:endParaRPr>
          </a:p>
          <a:p>
            <a:pPr algn="r"/>
            <a:r>
              <a:rPr lang="en-US" sz="2400" dirty="0">
                <a:solidFill>
                  <a:schemeClr val="tx1">
                    <a:lumMod val="50000"/>
                    <a:lumOff val="50000"/>
                  </a:schemeClr>
                </a:solidFill>
              </a:rPr>
              <a:t>0</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719" t="21781" r="30946" b="19167"/>
          <a:stretch/>
        </p:blipFill>
        <p:spPr bwMode="auto">
          <a:xfrm>
            <a:off x="6111208" y="2013463"/>
            <a:ext cx="1593441" cy="37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62473" y="4935834"/>
            <a:ext cx="2078366" cy="1148007"/>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2800" dirty="0">
                <a:solidFill>
                  <a:schemeClr val="tx1">
                    <a:lumMod val="50000"/>
                    <a:lumOff val="50000"/>
                  </a:schemeClr>
                </a:solidFill>
              </a:rPr>
              <a:t>No SWAN</a:t>
            </a:r>
          </a:p>
          <a:p>
            <a:pPr algn="ctr">
              <a:lnSpc>
                <a:spcPct val="90000"/>
              </a:lnSpc>
              <a:spcAft>
                <a:spcPts val="600"/>
              </a:spcAft>
            </a:pPr>
            <a:endParaRPr lang="en-US" sz="2800" dirty="0">
              <a:solidFill>
                <a:schemeClr val="tx1">
                  <a:lumMod val="50000"/>
                  <a:lumOff val="50000"/>
                </a:schemeClr>
              </a:solidFill>
            </a:endParaRPr>
          </a:p>
        </p:txBody>
      </p:sp>
      <p:sp>
        <p:nvSpPr>
          <p:cNvPr id="5" name="TextBox 4"/>
          <p:cNvSpPr txBox="1"/>
          <p:nvPr/>
        </p:nvSpPr>
        <p:spPr>
          <a:xfrm>
            <a:off x="721895" y="3029792"/>
            <a:ext cx="3239998" cy="1148007"/>
          </a:xfrm>
          <a:prstGeom prst="rect">
            <a:avLst/>
          </a:prstGeom>
          <a:solidFill>
            <a:schemeClr val="bg1"/>
          </a:solidFill>
        </p:spPr>
        <p:txBody>
          <a:bodyPr wrap="square" lIns="182880" tIns="146304" rIns="182880" bIns="146304" rtlCol="0">
            <a:spAutoFit/>
          </a:bodyPr>
          <a:lstStyle/>
          <a:p>
            <a:pPr algn="ctr">
              <a:lnSpc>
                <a:spcPct val="90000"/>
              </a:lnSpc>
              <a:spcAft>
                <a:spcPts val="600"/>
              </a:spcAft>
            </a:pPr>
            <a:r>
              <a:rPr lang="en-US" sz="2800" dirty="0">
                <a:solidFill>
                  <a:schemeClr val="tx1">
                    <a:lumMod val="50000"/>
                    <a:lumOff val="50000"/>
                  </a:schemeClr>
                </a:solidFill>
              </a:rPr>
              <a:t>Throughput</a:t>
            </a:r>
          </a:p>
          <a:p>
            <a:pPr algn="ctr">
              <a:lnSpc>
                <a:spcPct val="90000"/>
              </a:lnSpc>
              <a:spcAft>
                <a:spcPts val="600"/>
              </a:spcAft>
            </a:pPr>
            <a:r>
              <a:rPr lang="en-US" sz="2800" dirty="0">
                <a:solidFill>
                  <a:schemeClr val="tx1">
                    <a:lumMod val="50000"/>
                    <a:lumOff val="50000"/>
                  </a:schemeClr>
                </a:solidFill>
              </a:rPr>
              <a:t>(relative to optimal)</a:t>
            </a:r>
          </a:p>
        </p:txBody>
      </p:sp>
      <p:sp>
        <p:nvSpPr>
          <p:cNvPr id="14" name="Title 1"/>
          <p:cNvSpPr txBox="1">
            <a:spLocks/>
          </p:cNvSpPr>
          <p:nvPr/>
        </p:nvSpPr>
        <p:spPr>
          <a:xfrm>
            <a:off x="1104388" y="5647184"/>
            <a:ext cx="10012791" cy="76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algn="ctr"/>
            <a:r>
              <a:rPr lang="en-US" sz="2800" b="1" dirty="0"/>
              <a:t>SWAN carries 60% more traffic and comes close to optimal</a:t>
            </a:r>
          </a:p>
        </p:txBody>
      </p:sp>
    </p:spTree>
    <p:extLst>
      <p:ext uri="{BB962C8B-B14F-4D97-AF65-F5344CB8AC3E}">
        <p14:creationId xmlns:p14="http://schemas.microsoft.com/office/powerpoint/2010/main" val="61678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98191">
            <a:off x="6358987" y="4251468"/>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67218">
            <a:off x="11351215" y="2855516"/>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03866">
            <a:off x="9909094" y="4388065"/>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36595">
            <a:off x="8680391" y="1881189"/>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174" y="2254871"/>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496" y="1761787"/>
            <a:ext cx="2149852" cy="24679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800" dirty="0"/>
              <a:t>Deploying SWAN</a:t>
            </a:r>
          </a:p>
        </p:txBody>
      </p:sp>
      <p:sp>
        <p:nvSpPr>
          <p:cNvPr id="45" name="TextBox 44"/>
          <p:cNvSpPr txBox="1"/>
          <p:nvPr/>
        </p:nvSpPr>
        <p:spPr>
          <a:xfrm>
            <a:off x="8377363" y="5043432"/>
            <a:ext cx="3524567" cy="523220"/>
          </a:xfrm>
          <a:prstGeom prst="rect">
            <a:avLst/>
          </a:prstGeom>
          <a:noFill/>
        </p:spPr>
        <p:txBody>
          <a:bodyPr wrap="square" rtlCol="0">
            <a:spAutoFit/>
          </a:bodyPr>
          <a:lstStyle/>
          <a:p>
            <a:pPr algn="ctr"/>
            <a:r>
              <a:rPr lang="en-US" sz="2800"/>
              <a:t>Full deployment</a:t>
            </a:r>
            <a:endParaRPr lang="en-US" sz="2800" dirty="0"/>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226" y="2272147"/>
            <a:ext cx="435320" cy="4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Freeform 78"/>
          <p:cNvSpPr/>
          <p:nvPr/>
        </p:nvSpPr>
        <p:spPr>
          <a:xfrm>
            <a:off x="1188162" y="2062910"/>
            <a:ext cx="2361804" cy="847867"/>
          </a:xfrm>
          <a:custGeom>
            <a:avLst/>
            <a:gdLst>
              <a:gd name="connsiteX0" fmla="*/ 0 w 2191658"/>
              <a:gd name="connsiteY0" fmla="*/ 0 h 783772"/>
              <a:gd name="connsiteX1" fmla="*/ 1074058 w 2191658"/>
              <a:gd name="connsiteY1" fmla="*/ 377372 h 783772"/>
              <a:gd name="connsiteX2" fmla="*/ 2191658 w 2191658"/>
              <a:gd name="connsiteY2" fmla="*/ 783772 h 783772"/>
            </a:gdLst>
            <a:ahLst/>
            <a:cxnLst>
              <a:cxn ang="0">
                <a:pos x="connsiteX0" y="connsiteY0"/>
              </a:cxn>
              <a:cxn ang="0">
                <a:pos x="connsiteX1" y="connsiteY1"/>
              </a:cxn>
              <a:cxn ang="0">
                <a:pos x="connsiteX2" y="connsiteY2"/>
              </a:cxn>
            </a:cxnLst>
            <a:rect l="l" t="t" r="r" b="b"/>
            <a:pathLst>
              <a:path w="2191658" h="783772">
                <a:moveTo>
                  <a:pt x="0" y="0"/>
                </a:moveTo>
                <a:lnTo>
                  <a:pt x="1074058" y="377372"/>
                </a:lnTo>
                <a:lnTo>
                  <a:pt x="2191658" y="78377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1104388" y="2145601"/>
            <a:ext cx="1097054" cy="2340783"/>
          </a:xfrm>
          <a:custGeom>
            <a:avLst/>
            <a:gdLst>
              <a:gd name="connsiteX0" fmla="*/ 0 w 972459"/>
              <a:gd name="connsiteY0" fmla="*/ 0 h 2119086"/>
              <a:gd name="connsiteX1" fmla="*/ 812800 w 972459"/>
              <a:gd name="connsiteY1" fmla="*/ 798286 h 2119086"/>
              <a:gd name="connsiteX2" fmla="*/ 972457 w 972459"/>
              <a:gd name="connsiteY2" fmla="*/ 2119086 h 2119086"/>
            </a:gdLst>
            <a:ahLst/>
            <a:cxnLst>
              <a:cxn ang="0">
                <a:pos x="connsiteX0" y="connsiteY0"/>
              </a:cxn>
              <a:cxn ang="0">
                <a:pos x="connsiteX1" y="connsiteY1"/>
              </a:cxn>
              <a:cxn ang="0">
                <a:pos x="connsiteX2" y="connsiteY2"/>
              </a:cxn>
            </a:cxnLst>
            <a:rect l="l" t="t" r="r" b="b"/>
            <a:pathLst>
              <a:path w="972459" h="2119086">
                <a:moveTo>
                  <a:pt x="0" y="0"/>
                </a:moveTo>
                <a:cubicBezTo>
                  <a:pt x="325362" y="222552"/>
                  <a:pt x="650724" y="445105"/>
                  <a:pt x="812800" y="798286"/>
                </a:cubicBezTo>
                <a:cubicBezTo>
                  <a:pt x="974876" y="1151467"/>
                  <a:pt x="972457" y="2119086"/>
                  <a:pt x="972457" y="211908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2253649" y="3095909"/>
            <a:ext cx="1302351" cy="1541102"/>
          </a:xfrm>
          <a:custGeom>
            <a:avLst/>
            <a:gdLst>
              <a:gd name="connsiteX0" fmla="*/ 25094 w 1302351"/>
              <a:gd name="connsiteY0" fmla="*/ 1309839 h 1309839"/>
              <a:gd name="connsiteX1" fmla="*/ 170236 w 1302351"/>
              <a:gd name="connsiteY1" fmla="*/ 177725 h 1309839"/>
              <a:gd name="connsiteX2" fmla="*/ 1302351 w 1302351"/>
              <a:gd name="connsiteY2" fmla="*/ 3554 h 1309839"/>
            </a:gdLst>
            <a:ahLst/>
            <a:cxnLst>
              <a:cxn ang="0">
                <a:pos x="connsiteX0" y="connsiteY0"/>
              </a:cxn>
              <a:cxn ang="0">
                <a:pos x="connsiteX1" y="connsiteY1"/>
              </a:cxn>
              <a:cxn ang="0">
                <a:pos x="connsiteX2" y="connsiteY2"/>
              </a:cxn>
            </a:cxnLst>
            <a:rect l="l" t="t" r="r" b="b"/>
            <a:pathLst>
              <a:path w="1302351" h="1309839">
                <a:moveTo>
                  <a:pt x="25094" y="1309839"/>
                </a:moveTo>
                <a:cubicBezTo>
                  <a:pt x="-8773" y="852639"/>
                  <a:pt x="-42640" y="395439"/>
                  <a:pt x="170236" y="177725"/>
                </a:cubicBezTo>
                <a:cubicBezTo>
                  <a:pt x="383112" y="-39989"/>
                  <a:pt x="1302351" y="3554"/>
                  <a:pt x="1302351" y="355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1228983" y="1979158"/>
            <a:ext cx="2425578" cy="888076"/>
          </a:xfrm>
          <a:custGeom>
            <a:avLst/>
            <a:gdLst>
              <a:gd name="connsiteX0" fmla="*/ 0 w 2220686"/>
              <a:gd name="connsiteY0" fmla="*/ 0 h 827314"/>
              <a:gd name="connsiteX1" fmla="*/ 1059543 w 2220686"/>
              <a:gd name="connsiteY1" fmla="*/ 377371 h 827314"/>
              <a:gd name="connsiteX2" fmla="*/ 2220686 w 2220686"/>
              <a:gd name="connsiteY2" fmla="*/ 827314 h 827314"/>
            </a:gdLst>
            <a:ahLst/>
            <a:cxnLst>
              <a:cxn ang="0">
                <a:pos x="connsiteX0" y="connsiteY0"/>
              </a:cxn>
              <a:cxn ang="0">
                <a:pos x="connsiteX1" y="connsiteY1"/>
              </a:cxn>
              <a:cxn ang="0">
                <a:pos x="connsiteX2" y="connsiteY2"/>
              </a:cxn>
            </a:cxnLst>
            <a:rect l="l" t="t" r="r" b="b"/>
            <a:pathLst>
              <a:path w="2220686" h="827314">
                <a:moveTo>
                  <a:pt x="0" y="0"/>
                </a:moveTo>
                <a:lnTo>
                  <a:pt x="1059543" y="377371"/>
                </a:lnTo>
                <a:cubicBezTo>
                  <a:pt x="1429657" y="515257"/>
                  <a:pt x="2220686" y="827314"/>
                  <a:pt x="2220686" y="82731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1117600" y="2272147"/>
            <a:ext cx="986971" cy="2177143"/>
          </a:xfrm>
          <a:custGeom>
            <a:avLst/>
            <a:gdLst>
              <a:gd name="connsiteX0" fmla="*/ 0 w 986971"/>
              <a:gd name="connsiteY0" fmla="*/ 0 h 2032000"/>
              <a:gd name="connsiteX1" fmla="*/ 812800 w 986971"/>
              <a:gd name="connsiteY1" fmla="*/ 711200 h 2032000"/>
              <a:gd name="connsiteX2" fmla="*/ 986971 w 986971"/>
              <a:gd name="connsiteY2" fmla="*/ 2032000 h 2032000"/>
            </a:gdLst>
            <a:ahLst/>
            <a:cxnLst>
              <a:cxn ang="0">
                <a:pos x="connsiteX0" y="connsiteY0"/>
              </a:cxn>
              <a:cxn ang="0">
                <a:pos x="connsiteX1" y="connsiteY1"/>
              </a:cxn>
              <a:cxn ang="0">
                <a:pos x="connsiteX2" y="connsiteY2"/>
              </a:cxn>
            </a:cxnLst>
            <a:rect l="l" t="t" r="r" b="b"/>
            <a:pathLst>
              <a:path w="986971" h="2032000">
                <a:moveTo>
                  <a:pt x="0" y="0"/>
                </a:moveTo>
                <a:cubicBezTo>
                  <a:pt x="324152" y="186266"/>
                  <a:pt x="648305" y="372533"/>
                  <a:pt x="812800" y="711200"/>
                </a:cubicBezTo>
                <a:cubicBezTo>
                  <a:pt x="977295" y="1049867"/>
                  <a:pt x="986971" y="2032000"/>
                  <a:pt x="986971" y="203200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2286733" y="3200424"/>
            <a:ext cx="1341838" cy="1285960"/>
          </a:xfrm>
          <a:custGeom>
            <a:avLst/>
            <a:gdLst>
              <a:gd name="connsiteX0" fmla="*/ 35552 w 1341838"/>
              <a:gd name="connsiteY0" fmla="*/ 1263381 h 1263381"/>
              <a:gd name="connsiteX1" fmla="*/ 166181 w 1341838"/>
              <a:gd name="connsiteY1" fmla="*/ 189324 h 1263381"/>
              <a:gd name="connsiteX2" fmla="*/ 1341838 w 1341838"/>
              <a:gd name="connsiteY2" fmla="*/ 639 h 1263381"/>
            </a:gdLst>
            <a:ahLst/>
            <a:cxnLst>
              <a:cxn ang="0">
                <a:pos x="connsiteX0" y="connsiteY0"/>
              </a:cxn>
              <a:cxn ang="0">
                <a:pos x="connsiteX1" y="connsiteY1"/>
              </a:cxn>
              <a:cxn ang="0">
                <a:pos x="connsiteX2" y="connsiteY2"/>
              </a:cxn>
            </a:cxnLst>
            <a:rect l="l" t="t" r="r" b="b"/>
            <a:pathLst>
              <a:path w="1341838" h="1263381">
                <a:moveTo>
                  <a:pt x="35552" y="1263381"/>
                </a:moveTo>
                <a:cubicBezTo>
                  <a:pt x="-7991" y="831581"/>
                  <a:pt x="-51533" y="399781"/>
                  <a:pt x="166181" y="189324"/>
                </a:cubicBezTo>
                <a:cubicBezTo>
                  <a:pt x="383895" y="-21133"/>
                  <a:pt x="1341838" y="639"/>
                  <a:pt x="1341838" y="63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ttp://www.clker.com/cliparts/N/I/X/g/k/F/network-image-clipart-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0388" y="4454571"/>
            <a:ext cx="568661" cy="460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N/I/X/g/k/F/network-image-clipart-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481" y="1806220"/>
            <a:ext cx="537653" cy="456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N/I/X/g/k/F/network-image-clipart-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966" y="2800260"/>
            <a:ext cx="568661" cy="46003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066" y="1783561"/>
            <a:ext cx="2149852" cy="24679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Freeform 104"/>
          <p:cNvSpPr/>
          <p:nvPr/>
        </p:nvSpPr>
        <p:spPr>
          <a:xfrm>
            <a:off x="5070732" y="2084684"/>
            <a:ext cx="2361804" cy="847867"/>
          </a:xfrm>
          <a:custGeom>
            <a:avLst/>
            <a:gdLst>
              <a:gd name="connsiteX0" fmla="*/ 0 w 2191658"/>
              <a:gd name="connsiteY0" fmla="*/ 0 h 783772"/>
              <a:gd name="connsiteX1" fmla="*/ 1074058 w 2191658"/>
              <a:gd name="connsiteY1" fmla="*/ 377372 h 783772"/>
              <a:gd name="connsiteX2" fmla="*/ 2191658 w 2191658"/>
              <a:gd name="connsiteY2" fmla="*/ 783772 h 783772"/>
            </a:gdLst>
            <a:ahLst/>
            <a:cxnLst>
              <a:cxn ang="0">
                <a:pos x="connsiteX0" y="connsiteY0"/>
              </a:cxn>
              <a:cxn ang="0">
                <a:pos x="connsiteX1" y="connsiteY1"/>
              </a:cxn>
              <a:cxn ang="0">
                <a:pos x="connsiteX2" y="connsiteY2"/>
              </a:cxn>
            </a:cxnLst>
            <a:rect l="l" t="t" r="r" b="b"/>
            <a:pathLst>
              <a:path w="2191658" h="783772">
                <a:moveTo>
                  <a:pt x="0" y="0"/>
                </a:moveTo>
                <a:lnTo>
                  <a:pt x="1074058" y="377372"/>
                </a:lnTo>
                <a:lnTo>
                  <a:pt x="2191658" y="78377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4986958" y="2167375"/>
            <a:ext cx="1097054" cy="2340783"/>
          </a:xfrm>
          <a:custGeom>
            <a:avLst/>
            <a:gdLst>
              <a:gd name="connsiteX0" fmla="*/ 0 w 972459"/>
              <a:gd name="connsiteY0" fmla="*/ 0 h 2119086"/>
              <a:gd name="connsiteX1" fmla="*/ 812800 w 972459"/>
              <a:gd name="connsiteY1" fmla="*/ 798286 h 2119086"/>
              <a:gd name="connsiteX2" fmla="*/ 972457 w 972459"/>
              <a:gd name="connsiteY2" fmla="*/ 2119086 h 2119086"/>
            </a:gdLst>
            <a:ahLst/>
            <a:cxnLst>
              <a:cxn ang="0">
                <a:pos x="connsiteX0" y="connsiteY0"/>
              </a:cxn>
              <a:cxn ang="0">
                <a:pos x="connsiteX1" y="connsiteY1"/>
              </a:cxn>
              <a:cxn ang="0">
                <a:pos x="connsiteX2" y="connsiteY2"/>
              </a:cxn>
            </a:cxnLst>
            <a:rect l="l" t="t" r="r" b="b"/>
            <a:pathLst>
              <a:path w="972459" h="2119086">
                <a:moveTo>
                  <a:pt x="0" y="0"/>
                </a:moveTo>
                <a:cubicBezTo>
                  <a:pt x="325362" y="222552"/>
                  <a:pt x="650724" y="445105"/>
                  <a:pt x="812800" y="798286"/>
                </a:cubicBezTo>
                <a:cubicBezTo>
                  <a:pt x="974876" y="1151467"/>
                  <a:pt x="972457" y="2119086"/>
                  <a:pt x="972457" y="211908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6123776" y="2628353"/>
            <a:ext cx="1459936" cy="1939385"/>
          </a:xfrm>
          <a:custGeom>
            <a:avLst/>
            <a:gdLst>
              <a:gd name="connsiteX0" fmla="*/ 25094 w 1302351"/>
              <a:gd name="connsiteY0" fmla="*/ 1309839 h 1309839"/>
              <a:gd name="connsiteX1" fmla="*/ 170236 w 1302351"/>
              <a:gd name="connsiteY1" fmla="*/ 177725 h 1309839"/>
              <a:gd name="connsiteX2" fmla="*/ 1302351 w 1302351"/>
              <a:gd name="connsiteY2" fmla="*/ 3554 h 1309839"/>
              <a:gd name="connsiteX0" fmla="*/ 25094 w 1302351"/>
              <a:gd name="connsiteY0" fmla="*/ 1335051 h 1335051"/>
              <a:gd name="connsiteX1" fmla="*/ 170236 w 1302351"/>
              <a:gd name="connsiteY1" fmla="*/ 202937 h 1335051"/>
              <a:gd name="connsiteX2" fmla="*/ 1019324 w 1302351"/>
              <a:gd name="connsiteY2" fmla="*/ 9726 h 1335051"/>
              <a:gd name="connsiteX3" fmla="*/ 1302351 w 1302351"/>
              <a:gd name="connsiteY3" fmla="*/ 28766 h 1335051"/>
              <a:gd name="connsiteX0" fmla="*/ 25094 w 1491036"/>
              <a:gd name="connsiteY0" fmla="*/ 1676395 h 1676395"/>
              <a:gd name="connsiteX1" fmla="*/ 170236 w 1491036"/>
              <a:gd name="connsiteY1" fmla="*/ 544281 h 1676395"/>
              <a:gd name="connsiteX2" fmla="*/ 1019324 w 1491036"/>
              <a:gd name="connsiteY2" fmla="*/ 351070 h 1676395"/>
              <a:gd name="connsiteX3" fmla="*/ 1491036 w 1491036"/>
              <a:gd name="connsiteY3" fmla="*/ 23 h 1676395"/>
              <a:gd name="connsiteX0" fmla="*/ 42446 w 1508388"/>
              <a:gd name="connsiteY0" fmla="*/ 1676395 h 1676395"/>
              <a:gd name="connsiteX1" fmla="*/ 6161 w 1508388"/>
              <a:gd name="connsiteY1" fmla="*/ 1325632 h 1676395"/>
              <a:gd name="connsiteX2" fmla="*/ 187588 w 1508388"/>
              <a:gd name="connsiteY2" fmla="*/ 544281 h 1676395"/>
              <a:gd name="connsiteX3" fmla="*/ 1036676 w 1508388"/>
              <a:gd name="connsiteY3" fmla="*/ 351070 h 1676395"/>
              <a:gd name="connsiteX4" fmla="*/ 1508388 w 1508388"/>
              <a:gd name="connsiteY4" fmla="*/ 23 h 1676395"/>
              <a:gd name="connsiteX0" fmla="*/ 400155 w 1503240"/>
              <a:gd name="connsiteY0" fmla="*/ 1639386 h 1639386"/>
              <a:gd name="connsiteX1" fmla="*/ 1013 w 1503240"/>
              <a:gd name="connsiteY1" fmla="*/ 1325632 h 1639386"/>
              <a:gd name="connsiteX2" fmla="*/ 182440 w 1503240"/>
              <a:gd name="connsiteY2" fmla="*/ 544281 h 1639386"/>
              <a:gd name="connsiteX3" fmla="*/ 1031528 w 1503240"/>
              <a:gd name="connsiteY3" fmla="*/ 351070 h 1639386"/>
              <a:gd name="connsiteX4" fmla="*/ 1503240 w 1503240"/>
              <a:gd name="connsiteY4" fmla="*/ 23 h 1639386"/>
              <a:gd name="connsiteX0" fmla="*/ 400155 w 1459697"/>
              <a:gd name="connsiteY0" fmla="*/ 1688728 h 1688728"/>
              <a:gd name="connsiteX1" fmla="*/ 1013 w 1459697"/>
              <a:gd name="connsiteY1" fmla="*/ 1374974 h 1688728"/>
              <a:gd name="connsiteX2" fmla="*/ 182440 w 1459697"/>
              <a:gd name="connsiteY2" fmla="*/ 593623 h 1688728"/>
              <a:gd name="connsiteX3" fmla="*/ 1031528 w 1459697"/>
              <a:gd name="connsiteY3" fmla="*/ 400412 h 1688728"/>
              <a:gd name="connsiteX4" fmla="*/ 1459697 w 1459697"/>
              <a:gd name="connsiteY4" fmla="*/ 20 h 1688728"/>
              <a:gd name="connsiteX0" fmla="*/ 317267 w 1459936"/>
              <a:gd name="connsiteY0" fmla="*/ 1648354 h 1648354"/>
              <a:gd name="connsiteX1" fmla="*/ 1252 w 1459936"/>
              <a:gd name="connsiteY1" fmla="*/ 1374974 h 1648354"/>
              <a:gd name="connsiteX2" fmla="*/ 182679 w 1459936"/>
              <a:gd name="connsiteY2" fmla="*/ 593623 h 1648354"/>
              <a:gd name="connsiteX3" fmla="*/ 1031767 w 1459936"/>
              <a:gd name="connsiteY3" fmla="*/ 400412 h 1648354"/>
              <a:gd name="connsiteX4" fmla="*/ 1459936 w 1459936"/>
              <a:gd name="connsiteY4" fmla="*/ 20 h 1648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936" h="1648354">
                <a:moveTo>
                  <a:pt x="317267" y="1648354"/>
                </a:moveTo>
                <a:cubicBezTo>
                  <a:pt x="311220" y="1589894"/>
                  <a:pt x="-22938" y="1563660"/>
                  <a:pt x="1252" y="1374974"/>
                </a:cubicBezTo>
                <a:cubicBezTo>
                  <a:pt x="25442" y="1186288"/>
                  <a:pt x="10927" y="756050"/>
                  <a:pt x="182679" y="593623"/>
                </a:cubicBezTo>
                <a:cubicBezTo>
                  <a:pt x="348384" y="372736"/>
                  <a:pt x="843081" y="429441"/>
                  <a:pt x="1031767" y="400412"/>
                </a:cubicBezTo>
                <a:cubicBezTo>
                  <a:pt x="1220453" y="371383"/>
                  <a:pt x="1412765" y="-3153"/>
                  <a:pt x="1459936" y="2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4864810" y="2116450"/>
            <a:ext cx="2585236" cy="678934"/>
          </a:xfrm>
          <a:custGeom>
            <a:avLst/>
            <a:gdLst>
              <a:gd name="connsiteX0" fmla="*/ 0 w 2220686"/>
              <a:gd name="connsiteY0" fmla="*/ 0 h 827314"/>
              <a:gd name="connsiteX1" fmla="*/ 1059543 w 2220686"/>
              <a:gd name="connsiteY1" fmla="*/ 377371 h 827314"/>
              <a:gd name="connsiteX2" fmla="*/ 2220686 w 2220686"/>
              <a:gd name="connsiteY2" fmla="*/ 827314 h 827314"/>
              <a:gd name="connsiteX0" fmla="*/ 0 w 2220686"/>
              <a:gd name="connsiteY0" fmla="*/ 0 h 827314"/>
              <a:gd name="connsiteX1" fmla="*/ 1059543 w 2220686"/>
              <a:gd name="connsiteY1" fmla="*/ 377371 h 827314"/>
              <a:gd name="connsiteX2" fmla="*/ 1951061 w 2220686"/>
              <a:gd name="connsiteY2" fmla="*/ 725902 h 827314"/>
              <a:gd name="connsiteX3" fmla="*/ 2220686 w 2220686"/>
              <a:gd name="connsiteY3" fmla="*/ 827314 h 827314"/>
              <a:gd name="connsiteX0" fmla="*/ 0 w 2247263"/>
              <a:gd name="connsiteY0" fmla="*/ 0 h 746748"/>
              <a:gd name="connsiteX1" fmla="*/ 1059543 w 2247263"/>
              <a:gd name="connsiteY1" fmla="*/ 377371 h 746748"/>
              <a:gd name="connsiteX2" fmla="*/ 1951061 w 2247263"/>
              <a:gd name="connsiteY2" fmla="*/ 725902 h 746748"/>
              <a:gd name="connsiteX3" fmla="*/ 2247263 w 2247263"/>
              <a:gd name="connsiteY3" fmla="*/ 665060 h 746748"/>
              <a:gd name="connsiteX0" fmla="*/ 0 w 2247263"/>
              <a:gd name="connsiteY0" fmla="*/ 0 h 746748"/>
              <a:gd name="connsiteX1" fmla="*/ 223589 w 2247263"/>
              <a:gd name="connsiteY1" fmla="*/ 63363 h 746748"/>
              <a:gd name="connsiteX2" fmla="*/ 1059543 w 2247263"/>
              <a:gd name="connsiteY2" fmla="*/ 377371 h 746748"/>
              <a:gd name="connsiteX3" fmla="*/ 1951061 w 2247263"/>
              <a:gd name="connsiteY3" fmla="*/ 725902 h 746748"/>
              <a:gd name="connsiteX4" fmla="*/ 2247263 w 2247263"/>
              <a:gd name="connsiteY4" fmla="*/ 665060 h 746748"/>
              <a:gd name="connsiteX0" fmla="*/ 0 w 2473163"/>
              <a:gd name="connsiteY0" fmla="*/ 423401 h 683385"/>
              <a:gd name="connsiteX1" fmla="*/ 449489 w 2473163"/>
              <a:gd name="connsiteY1" fmla="*/ 0 h 683385"/>
              <a:gd name="connsiteX2" fmla="*/ 1285443 w 2473163"/>
              <a:gd name="connsiteY2" fmla="*/ 314008 h 683385"/>
              <a:gd name="connsiteX3" fmla="*/ 2176961 w 2473163"/>
              <a:gd name="connsiteY3" fmla="*/ 662539 h 683385"/>
              <a:gd name="connsiteX4" fmla="*/ 2473163 w 2473163"/>
              <a:gd name="connsiteY4" fmla="*/ 601697 h 683385"/>
              <a:gd name="connsiteX0" fmla="*/ 0 w 2366857"/>
              <a:gd name="connsiteY0" fmla="*/ 423401 h 676733"/>
              <a:gd name="connsiteX1" fmla="*/ 449489 w 2366857"/>
              <a:gd name="connsiteY1" fmla="*/ 0 h 676733"/>
              <a:gd name="connsiteX2" fmla="*/ 1285443 w 2366857"/>
              <a:gd name="connsiteY2" fmla="*/ 314008 h 676733"/>
              <a:gd name="connsiteX3" fmla="*/ 2176961 w 2366857"/>
              <a:gd name="connsiteY3" fmla="*/ 662539 h 676733"/>
              <a:gd name="connsiteX4" fmla="*/ 2366857 w 2366857"/>
              <a:gd name="connsiteY4" fmla="*/ 507048 h 676733"/>
              <a:gd name="connsiteX0" fmla="*/ 0 w 2366857"/>
              <a:gd name="connsiteY0" fmla="*/ 379150 h 632482"/>
              <a:gd name="connsiteX1" fmla="*/ 471233 w 2366857"/>
              <a:gd name="connsiteY1" fmla="*/ 0 h 632482"/>
              <a:gd name="connsiteX2" fmla="*/ 1285443 w 2366857"/>
              <a:gd name="connsiteY2" fmla="*/ 269757 h 632482"/>
              <a:gd name="connsiteX3" fmla="*/ 2176961 w 2366857"/>
              <a:gd name="connsiteY3" fmla="*/ 618288 h 632482"/>
              <a:gd name="connsiteX4" fmla="*/ 2366857 w 2366857"/>
              <a:gd name="connsiteY4" fmla="*/ 462797 h 632482"/>
              <a:gd name="connsiteX0" fmla="*/ 0 w 2366857"/>
              <a:gd name="connsiteY0" fmla="*/ 379150 h 632482"/>
              <a:gd name="connsiteX1" fmla="*/ 471233 w 2366857"/>
              <a:gd name="connsiteY1" fmla="*/ 0 h 632482"/>
              <a:gd name="connsiteX2" fmla="*/ 1285443 w 2366857"/>
              <a:gd name="connsiteY2" fmla="*/ 269757 h 632482"/>
              <a:gd name="connsiteX3" fmla="*/ 2176961 w 2366857"/>
              <a:gd name="connsiteY3" fmla="*/ 618288 h 632482"/>
              <a:gd name="connsiteX4" fmla="*/ 2366857 w 2366857"/>
              <a:gd name="connsiteY4" fmla="*/ 462797 h 632482"/>
              <a:gd name="connsiteX0" fmla="*/ 0 w 2366857"/>
              <a:gd name="connsiteY0" fmla="*/ 379150 h 632482"/>
              <a:gd name="connsiteX1" fmla="*/ 471233 w 2366857"/>
              <a:gd name="connsiteY1" fmla="*/ 0 h 632482"/>
              <a:gd name="connsiteX2" fmla="*/ 1285443 w 2366857"/>
              <a:gd name="connsiteY2" fmla="*/ 269757 h 632482"/>
              <a:gd name="connsiteX3" fmla="*/ 2176961 w 2366857"/>
              <a:gd name="connsiteY3" fmla="*/ 618288 h 632482"/>
              <a:gd name="connsiteX4" fmla="*/ 2366857 w 2366857"/>
              <a:gd name="connsiteY4" fmla="*/ 462797 h 63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857" h="632482">
                <a:moveTo>
                  <a:pt x="0" y="379150"/>
                </a:moveTo>
                <a:cubicBezTo>
                  <a:pt x="157078" y="252767"/>
                  <a:pt x="270667" y="115320"/>
                  <a:pt x="471233" y="0"/>
                </a:cubicBezTo>
                <a:cubicBezTo>
                  <a:pt x="731764" y="67793"/>
                  <a:pt x="1001155" y="166709"/>
                  <a:pt x="1285443" y="269757"/>
                </a:cubicBezTo>
                <a:cubicBezTo>
                  <a:pt x="1569731" y="372805"/>
                  <a:pt x="1983437" y="543298"/>
                  <a:pt x="2176961" y="618288"/>
                </a:cubicBezTo>
                <a:cubicBezTo>
                  <a:pt x="2370485" y="693279"/>
                  <a:pt x="2321920" y="445895"/>
                  <a:pt x="2366857" y="46279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4936836" y="2398966"/>
            <a:ext cx="1500249" cy="2043070"/>
          </a:xfrm>
          <a:custGeom>
            <a:avLst/>
            <a:gdLst>
              <a:gd name="connsiteX0" fmla="*/ 0 w 986971"/>
              <a:gd name="connsiteY0" fmla="*/ 0 h 2032000"/>
              <a:gd name="connsiteX1" fmla="*/ 812800 w 986971"/>
              <a:gd name="connsiteY1" fmla="*/ 711200 h 2032000"/>
              <a:gd name="connsiteX2" fmla="*/ 986971 w 986971"/>
              <a:gd name="connsiteY2" fmla="*/ 2032000 h 2032000"/>
              <a:gd name="connsiteX0" fmla="*/ 0 w 986971"/>
              <a:gd name="connsiteY0" fmla="*/ 0 h 2032000"/>
              <a:gd name="connsiteX1" fmla="*/ 195944 w 986971"/>
              <a:gd name="connsiteY1" fmla="*/ 128692 h 2032000"/>
              <a:gd name="connsiteX2" fmla="*/ 812800 w 986971"/>
              <a:gd name="connsiteY2" fmla="*/ 711200 h 2032000"/>
              <a:gd name="connsiteX3" fmla="*/ 986971 w 986971"/>
              <a:gd name="connsiteY3" fmla="*/ 2032000 h 2032000"/>
              <a:gd name="connsiteX0" fmla="*/ 0 w 1074057"/>
              <a:gd name="connsiteY0" fmla="*/ 196482 h 1930455"/>
              <a:gd name="connsiteX1" fmla="*/ 283030 w 1074057"/>
              <a:gd name="connsiteY1" fmla="*/ 27147 h 1930455"/>
              <a:gd name="connsiteX2" fmla="*/ 899886 w 1074057"/>
              <a:gd name="connsiteY2" fmla="*/ 609655 h 1930455"/>
              <a:gd name="connsiteX3" fmla="*/ 1074057 w 1074057"/>
              <a:gd name="connsiteY3" fmla="*/ 1930455 h 1930455"/>
              <a:gd name="connsiteX0" fmla="*/ 0 w 1074057"/>
              <a:gd name="connsiteY0" fmla="*/ 196482 h 1930455"/>
              <a:gd name="connsiteX1" fmla="*/ 283030 w 1074057"/>
              <a:gd name="connsiteY1" fmla="*/ 27147 h 1930455"/>
              <a:gd name="connsiteX2" fmla="*/ 899886 w 1074057"/>
              <a:gd name="connsiteY2" fmla="*/ 609655 h 1930455"/>
              <a:gd name="connsiteX3" fmla="*/ 1037773 w 1074057"/>
              <a:gd name="connsiteY3" fmla="*/ 1639200 h 1930455"/>
              <a:gd name="connsiteX4" fmla="*/ 1074057 w 1074057"/>
              <a:gd name="connsiteY4" fmla="*/ 1930455 h 1930455"/>
              <a:gd name="connsiteX0" fmla="*/ 0 w 1524000"/>
              <a:gd name="connsiteY0" fmla="*/ 196482 h 1903362"/>
              <a:gd name="connsiteX1" fmla="*/ 283030 w 1524000"/>
              <a:gd name="connsiteY1" fmla="*/ 27147 h 1903362"/>
              <a:gd name="connsiteX2" fmla="*/ 899886 w 1524000"/>
              <a:gd name="connsiteY2" fmla="*/ 609655 h 1903362"/>
              <a:gd name="connsiteX3" fmla="*/ 1037773 w 1524000"/>
              <a:gd name="connsiteY3" fmla="*/ 1639200 h 1903362"/>
              <a:gd name="connsiteX4" fmla="*/ 1524000 w 1524000"/>
              <a:gd name="connsiteY4" fmla="*/ 1903362 h 1903362"/>
              <a:gd name="connsiteX0" fmla="*/ 0 w 1500249"/>
              <a:gd name="connsiteY0" fmla="*/ 155650 h 1906865"/>
              <a:gd name="connsiteX1" fmla="*/ 259279 w 1500249"/>
              <a:gd name="connsiteY1" fmla="*/ 30650 h 1906865"/>
              <a:gd name="connsiteX2" fmla="*/ 876135 w 1500249"/>
              <a:gd name="connsiteY2" fmla="*/ 613158 h 1906865"/>
              <a:gd name="connsiteX3" fmla="*/ 1014022 w 1500249"/>
              <a:gd name="connsiteY3" fmla="*/ 1642703 h 1906865"/>
              <a:gd name="connsiteX4" fmla="*/ 1500249 w 1500249"/>
              <a:gd name="connsiteY4" fmla="*/ 1906865 h 19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9" h="1906865">
                <a:moveTo>
                  <a:pt x="0" y="155650"/>
                </a:moveTo>
                <a:cubicBezTo>
                  <a:pt x="32657" y="177099"/>
                  <a:pt x="123812" y="-87883"/>
                  <a:pt x="259279" y="30650"/>
                </a:cubicBezTo>
                <a:cubicBezTo>
                  <a:pt x="394746" y="149183"/>
                  <a:pt x="750345" y="344483"/>
                  <a:pt x="876135" y="613158"/>
                </a:cubicBezTo>
                <a:cubicBezTo>
                  <a:pt x="1001925" y="881833"/>
                  <a:pt x="984993" y="1422570"/>
                  <a:pt x="1014022" y="1642703"/>
                </a:cubicBezTo>
                <a:cubicBezTo>
                  <a:pt x="1043051" y="1862836"/>
                  <a:pt x="1494202" y="1858323"/>
                  <a:pt x="1500249" y="1906865"/>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6169303" y="3222198"/>
            <a:ext cx="1341838" cy="1285960"/>
          </a:xfrm>
          <a:custGeom>
            <a:avLst/>
            <a:gdLst>
              <a:gd name="connsiteX0" fmla="*/ 35552 w 1341838"/>
              <a:gd name="connsiteY0" fmla="*/ 1263381 h 1263381"/>
              <a:gd name="connsiteX1" fmla="*/ 166181 w 1341838"/>
              <a:gd name="connsiteY1" fmla="*/ 189324 h 1263381"/>
              <a:gd name="connsiteX2" fmla="*/ 1341838 w 1341838"/>
              <a:gd name="connsiteY2" fmla="*/ 639 h 1263381"/>
            </a:gdLst>
            <a:ahLst/>
            <a:cxnLst>
              <a:cxn ang="0">
                <a:pos x="connsiteX0" y="connsiteY0"/>
              </a:cxn>
              <a:cxn ang="0">
                <a:pos x="connsiteX1" y="connsiteY1"/>
              </a:cxn>
              <a:cxn ang="0">
                <a:pos x="connsiteX2" y="connsiteY2"/>
              </a:cxn>
            </a:cxnLst>
            <a:rect l="l" t="t" r="r" b="b"/>
            <a:pathLst>
              <a:path w="1341838" h="1263381">
                <a:moveTo>
                  <a:pt x="35552" y="1263381"/>
                </a:moveTo>
                <a:cubicBezTo>
                  <a:pt x="-7991" y="831581"/>
                  <a:pt x="-51533" y="399781"/>
                  <a:pt x="166181" y="189324"/>
                </a:cubicBezTo>
                <a:cubicBezTo>
                  <a:pt x="383895" y="-21133"/>
                  <a:pt x="1341838" y="639"/>
                  <a:pt x="1341838" y="63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2" descr="http://www.clker.com/cliparts/N/I/X/g/k/F/network-image-clipart-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958" y="4476345"/>
            <a:ext cx="568661" cy="46003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http://www.clker.com/cliparts/N/I/X/g/k/F/network-image-clipart-m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4051" y="1827994"/>
            <a:ext cx="537653" cy="45611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http://www.clker.com/cliparts/N/I/X/g/k/F/network-image-clipart-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2536" y="2822034"/>
            <a:ext cx="568661" cy="46003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8471" y="1798075"/>
            <a:ext cx="2149852" cy="24679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Freeform 117"/>
          <p:cNvSpPr/>
          <p:nvPr/>
        </p:nvSpPr>
        <p:spPr>
          <a:xfrm>
            <a:off x="9033137" y="2099198"/>
            <a:ext cx="2495668" cy="908839"/>
          </a:xfrm>
          <a:custGeom>
            <a:avLst/>
            <a:gdLst>
              <a:gd name="connsiteX0" fmla="*/ 0 w 2191658"/>
              <a:gd name="connsiteY0" fmla="*/ 0 h 783772"/>
              <a:gd name="connsiteX1" fmla="*/ 1074058 w 2191658"/>
              <a:gd name="connsiteY1" fmla="*/ 377372 h 783772"/>
              <a:gd name="connsiteX2" fmla="*/ 2191658 w 2191658"/>
              <a:gd name="connsiteY2" fmla="*/ 783772 h 783772"/>
            </a:gdLst>
            <a:ahLst/>
            <a:cxnLst>
              <a:cxn ang="0">
                <a:pos x="connsiteX0" y="connsiteY0"/>
              </a:cxn>
              <a:cxn ang="0">
                <a:pos x="connsiteX1" y="connsiteY1"/>
              </a:cxn>
              <a:cxn ang="0">
                <a:pos x="connsiteX2" y="connsiteY2"/>
              </a:cxn>
            </a:cxnLst>
            <a:rect l="l" t="t" r="r" b="b"/>
            <a:pathLst>
              <a:path w="2191658" h="783772">
                <a:moveTo>
                  <a:pt x="0" y="0"/>
                </a:moveTo>
                <a:lnTo>
                  <a:pt x="1074058" y="377372"/>
                </a:lnTo>
                <a:lnTo>
                  <a:pt x="2191658" y="783772"/>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8949363" y="2181889"/>
            <a:ext cx="1097054" cy="2340783"/>
          </a:xfrm>
          <a:custGeom>
            <a:avLst/>
            <a:gdLst>
              <a:gd name="connsiteX0" fmla="*/ 0 w 972459"/>
              <a:gd name="connsiteY0" fmla="*/ 0 h 2119086"/>
              <a:gd name="connsiteX1" fmla="*/ 812800 w 972459"/>
              <a:gd name="connsiteY1" fmla="*/ 798286 h 2119086"/>
              <a:gd name="connsiteX2" fmla="*/ 972457 w 972459"/>
              <a:gd name="connsiteY2" fmla="*/ 2119086 h 2119086"/>
            </a:gdLst>
            <a:ahLst/>
            <a:cxnLst>
              <a:cxn ang="0">
                <a:pos x="connsiteX0" y="connsiteY0"/>
              </a:cxn>
              <a:cxn ang="0">
                <a:pos x="connsiteX1" y="connsiteY1"/>
              </a:cxn>
              <a:cxn ang="0">
                <a:pos x="connsiteX2" y="connsiteY2"/>
              </a:cxn>
            </a:cxnLst>
            <a:rect l="l" t="t" r="r" b="b"/>
            <a:pathLst>
              <a:path w="972459" h="2119086">
                <a:moveTo>
                  <a:pt x="0" y="0"/>
                </a:moveTo>
                <a:cubicBezTo>
                  <a:pt x="325362" y="222552"/>
                  <a:pt x="650724" y="445105"/>
                  <a:pt x="812800" y="798286"/>
                </a:cubicBezTo>
                <a:cubicBezTo>
                  <a:pt x="974876" y="1151467"/>
                  <a:pt x="972457" y="2119086"/>
                  <a:pt x="972457" y="211908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10098624" y="3132197"/>
            <a:ext cx="1302351" cy="1390475"/>
          </a:xfrm>
          <a:custGeom>
            <a:avLst/>
            <a:gdLst>
              <a:gd name="connsiteX0" fmla="*/ 25094 w 1302351"/>
              <a:gd name="connsiteY0" fmla="*/ 1309839 h 1309839"/>
              <a:gd name="connsiteX1" fmla="*/ 170236 w 1302351"/>
              <a:gd name="connsiteY1" fmla="*/ 177725 h 1309839"/>
              <a:gd name="connsiteX2" fmla="*/ 1302351 w 1302351"/>
              <a:gd name="connsiteY2" fmla="*/ 3554 h 1309839"/>
            </a:gdLst>
            <a:ahLst/>
            <a:cxnLst>
              <a:cxn ang="0">
                <a:pos x="connsiteX0" y="connsiteY0"/>
              </a:cxn>
              <a:cxn ang="0">
                <a:pos x="connsiteX1" y="connsiteY1"/>
              </a:cxn>
              <a:cxn ang="0">
                <a:pos x="connsiteX2" y="connsiteY2"/>
              </a:cxn>
            </a:cxnLst>
            <a:rect l="l" t="t" r="r" b="b"/>
            <a:pathLst>
              <a:path w="1302351" h="1309839">
                <a:moveTo>
                  <a:pt x="25094" y="1309839"/>
                </a:moveTo>
                <a:cubicBezTo>
                  <a:pt x="-8773" y="852639"/>
                  <a:pt x="-42640" y="395439"/>
                  <a:pt x="170236" y="177725"/>
                </a:cubicBezTo>
                <a:cubicBezTo>
                  <a:pt x="383112" y="-39989"/>
                  <a:pt x="1302351" y="3554"/>
                  <a:pt x="1302351" y="355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a:off x="9085833" y="2015446"/>
            <a:ext cx="2425578" cy="888076"/>
          </a:xfrm>
          <a:custGeom>
            <a:avLst/>
            <a:gdLst>
              <a:gd name="connsiteX0" fmla="*/ 0 w 2220686"/>
              <a:gd name="connsiteY0" fmla="*/ 0 h 827314"/>
              <a:gd name="connsiteX1" fmla="*/ 1059543 w 2220686"/>
              <a:gd name="connsiteY1" fmla="*/ 377371 h 827314"/>
              <a:gd name="connsiteX2" fmla="*/ 2220686 w 2220686"/>
              <a:gd name="connsiteY2" fmla="*/ 827314 h 827314"/>
            </a:gdLst>
            <a:ahLst/>
            <a:cxnLst>
              <a:cxn ang="0">
                <a:pos x="connsiteX0" y="connsiteY0"/>
              </a:cxn>
              <a:cxn ang="0">
                <a:pos x="connsiteX1" y="connsiteY1"/>
              </a:cxn>
              <a:cxn ang="0">
                <a:pos x="connsiteX2" y="connsiteY2"/>
              </a:cxn>
            </a:cxnLst>
            <a:rect l="l" t="t" r="r" b="b"/>
            <a:pathLst>
              <a:path w="2220686" h="827314">
                <a:moveTo>
                  <a:pt x="0" y="0"/>
                </a:moveTo>
                <a:lnTo>
                  <a:pt x="1059543" y="377371"/>
                </a:lnTo>
                <a:cubicBezTo>
                  <a:pt x="1429657" y="515257"/>
                  <a:pt x="2220686" y="827314"/>
                  <a:pt x="2220686" y="827314"/>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a:off x="8962575" y="2308435"/>
            <a:ext cx="986971" cy="2177143"/>
          </a:xfrm>
          <a:custGeom>
            <a:avLst/>
            <a:gdLst>
              <a:gd name="connsiteX0" fmla="*/ 0 w 986971"/>
              <a:gd name="connsiteY0" fmla="*/ 0 h 2032000"/>
              <a:gd name="connsiteX1" fmla="*/ 812800 w 986971"/>
              <a:gd name="connsiteY1" fmla="*/ 711200 h 2032000"/>
              <a:gd name="connsiteX2" fmla="*/ 986971 w 986971"/>
              <a:gd name="connsiteY2" fmla="*/ 2032000 h 2032000"/>
            </a:gdLst>
            <a:ahLst/>
            <a:cxnLst>
              <a:cxn ang="0">
                <a:pos x="connsiteX0" y="connsiteY0"/>
              </a:cxn>
              <a:cxn ang="0">
                <a:pos x="connsiteX1" y="connsiteY1"/>
              </a:cxn>
              <a:cxn ang="0">
                <a:pos x="connsiteX2" y="connsiteY2"/>
              </a:cxn>
            </a:cxnLst>
            <a:rect l="l" t="t" r="r" b="b"/>
            <a:pathLst>
              <a:path w="986971" h="2032000">
                <a:moveTo>
                  <a:pt x="0" y="0"/>
                </a:moveTo>
                <a:cubicBezTo>
                  <a:pt x="324152" y="186266"/>
                  <a:pt x="648305" y="372533"/>
                  <a:pt x="812800" y="711200"/>
                </a:cubicBezTo>
                <a:cubicBezTo>
                  <a:pt x="977295" y="1049867"/>
                  <a:pt x="986971" y="2032000"/>
                  <a:pt x="986971" y="203200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p:cNvSpPr/>
          <p:nvPr/>
        </p:nvSpPr>
        <p:spPr>
          <a:xfrm>
            <a:off x="10131708" y="3236712"/>
            <a:ext cx="1341838" cy="1285960"/>
          </a:xfrm>
          <a:custGeom>
            <a:avLst/>
            <a:gdLst>
              <a:gd name="connsiteX0" fmla="*/ 35552 w 1341838"/>
              <a:gd name="connsiteY0" fmla="*/ 1263381 h 1263381"/>
              <a:gd name="connsiteX1" fmla="*/ 166181 w 1341838"/>
              <a:gd name="connsiteY1" fmla="*/ 189324 h 1263381"/>
              <a:gd name="connsiteX2" fmla="*/ 1341838 w 1341838"/>
              <a:gd name="connsiteY2" fmla="*/ 639 h 1263381"/>
            </a:gdLst>
            <a:ahLst/>
            <a:cxnLst>
              <a:cxn ang="0">
                <a:pos x="connsiteX0" y="connsiteY0"/>
              </a:cxn>
              <a:cxn ang="0">
                <a:pos x="connsiteX1" y="connsiteY1"/>
              </a:cxn>
              <a:cxn ang="0">
                <a:pos x="connsiteX2" y="connsiteY2"/>
              </a:cxn>
            </a:cxnLst>
            <a:rect l="l" t="t" r="r" b="b"/>
            <a:pathLst>
              <a:path w="1341838" h="1263381">
                <a:moveTo>
                  <a:pt x="35552" y="1263381"/>
                </a:moveTo>
                <a:cubicBezTo>
                  <a:pt x="-7991" y="831581"/>
                  <a:pt x="-51533" y="399781"/>
                  <a:pt x="166181" y="189324"/>
                </a:cubicBezTo>
                <a:cubicBezTo>
                  <a:pt x="383895" y="-21133"/>
                  <a:pt x="1341838" y="639"/>
                  <a:pt x="1341838" y="63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4334801" y="5043432"/>
            <a:ext cx="3524567" cy="523220"/>
          </a:xfrm>
          <a:prstGeom prst="rect">
            <a:avLst/>
          </a:prstGeom>
          <a:noFill/>
        </p:spPr>
        <p:txBody>
          <a:bodyPr wrap="square" rtlCol="0">
            <a:spAutoFit/>
          </a:bodyPr>
          <a:lstStyle/>
          <a:p>
            <a:pPr algn="ctr"/>
            <a:r>
              <a:rPr lang="en-US" sz="2800"/>
              <a:t>Partial</a:t>
            </a:r>
            <a:r>
              <a:rPr lang="en-US" sz="2800" dirty="0"/>
              <a:t> </a:t>
            </a:r>
            <a:r>
              <a:rPr lang="en-US" sz="2800"/>
              <a:t>deployment</a:t>
            </a:r>
            <a:endParaRPr lang="en-US" sz="2800" dirty="0"/>
          </a:p>
        </p:txBody>
      </p:sp>
      <p:sp>
        <p:nvSpPr>
          <p:cNvPr id="131" name="TextBox 130"/>
          <p:cNvSpPr txBox="1"/>
          <p:nvPr/>
        </p:nvSpPr>
        <p:spPr>
          <a:xfrm>
            <a:off x="342287" y="5044564"/>
            <a:ext cx="3524567" cy="523220"/>
          </a:xfrm>
          <a:prstGeom prst="rect">
            <a:avLst/>
          </a:prstGeom>
          <a:noFill/>
        </p:spPr>
        <p:txBody>
          <a:bodyPr wrap="square" rtlCol="0">
            <a:spAutoFit/>
          </a:bodyPr>
          <a:lstStyle/>
          <a:p>
            <a:pPr algn="ctr"/>
            <a:r>
              <a:rPr lang="en-US" sz="2800"/>
              <a:t>Before</a:t>
            </a:r>
            <a:endParaRPr lang="en-US" sz="2800" dirty="0"/>
          </a:p>
        </p:txBody>
      </p:sp>
    </p:spTree>
    <p:custDataLst>
      <p:tags r:id="rId1"/>
    </p:custDataLst>
    <p:extLst>
      <p:ext uri="{BB962C8B-B14F-4D97-AF65-F5344CB8AC3E}">
        <p14:creationId xmlns:p14="http://schemas.microsoft.com/office/powerpoint/2010/main" val="31875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05" grpId="0" animBg="1"/>
      <p:bldP spid="106" grpId="0" animBg="1"/>
      <p:bldP spid="107" grpId="0" animBg="1"/>
      <p:bldP spid="108" grpId="0" animBg="1"/>
      <p:bldP spid="109" grpId="0" animBg="1"/>
      <p:bldP spid="110" grpId="0" animBg="1"/>
      <p:bldP spid="118" grpId="0" animBg="1"/>
      <p:bldP spid="119" grpId="0" animBg="1"/>
      <p:bldP spid="120" grpId="0" animBg="1"/>
      <p:bldP spid="121" grpId="0" animBg="1"/>
      <p:bldP spid="122" grpId="0" animBg="1"/>
      <p:bldP spid="123" grpId="0" animBg="1"/>
      <p:bldP spid="1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59" y="365125"/>
            <a:ext cx="11197857" cy="1325563"/>
          </a:xfrm>
        </p:spPr>
        <p:txBody>
          <a:bodyPr>
            <a:normAutofit/>
          </a:bodyPr>
          <a:lstStyle/>
          <a:p>
            <a:r>
              <a:rPr lang="en-US" sz="4000" b="1" dirty="0"/>
              <a:t>Cloud has become the dominant computing paradigm</a:t>
            </a:r>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42096" y="4036131"/>
            <a:ext cx="2749265" cy="720884"/>
          </a:xfrm>
          <a:prstGeom prst="rect">
            <a:avLst/>
          </a:prstGeom>
        </p:spPr>
      </p:pic>
      <p:pic>
        <p:nvPicPr>
          <p:cNvPr id="14" name="Picture 1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38240" y="4828602"/>
            <a:ext cx="2526735" cy="535291"/>
          </a:xfrm>
          <a:prstGeom prst="rect">
            <a:avLst/>
          </a:prstGeom>
        </p:spPr>
      </p:pic>
      <p:pic>
        <p:nvPicPr>
          <p:cNvPr id="15" name="Picture 1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863241" y="2029968"/>
            <a:ext cx="1975294" cy="1746019"/>
          </a:xfrm>
          <a:prstGeom prst="rect">
            <a:avLst/>
          </a:prstGeom>
        </p:spPr>
      </p:pic>
      <p:pic>
        <p:nvPicPr>
          <p:cNvPr id="17" name="Picture 1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803634" y="3027927"/>
            <a:ext cx="2045208" cy="855496"/>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31489" y="4326292"/>
            <a:ext cx="1913047" cy="780911"/>
          </a:xfrm>
          <a:prstGeom prst="rect">
            <a:avLst/>
          </a:prstGeom>
        </p:spPr>
      </p:pic>
      <p:pic>
        <p:nvPicPr>
          <p:cNvPr id="19" name="Picture 18"/>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44536" y="1628041"/>
            <a:ext cx="1316735" cy="1125749"/>
          </a:xfrm>
          <a:prstGeom prst="rect">
            <a:avLst/>
          </a:prstGeom>
        </p:spPr>
      </p:pic>
      <p:pic>
        <p:nvPicPr>
          <p:cNvPr id="20" name="Picture 19"/>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43690" y="3445130"/>
            <a:ext cx="2759944" cy="923799"/>
          </a:xfrm>
          <a:prstGeom prst="rect">
            <a:avLst/>
          </a:prstGeom>
        </p:spPr>
      </p:pic>
      <p:pic>
        <p:nvPicPr>
          <p:cNvPr id="21" name="Picture 20"/>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348530" y="2662409"/>
            <a:ext cx="1513433" cy="1179336"/>
          </a:xfrm>
          <a:prstGeom prst="rect">
            <a:avLst/>
          </a:prstGeom>
        </p:spPr>
      </p:pic>
      <p:pic>
        <p:nvPicPr>
          <p:cNvPr id="22" name="Picture 2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76951" y="5257744"/>
            <a:ext cx="1934895" cy="863143"/>
          </a:xfrm>
          <a:prstGeom prst="rect">
            <a:avLst/>
          </a:prstGeom>
        </p:spPr>
      </p:pic>
      <p:pic>
        <p:nvPicPr>
          <p:cNvPr id="23" name="Picture 22"/>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287878" y="4011278"/>
            <a:ext cx="2374066" cy="630028"/>
          </a:xfrm>
          <a:prstGeom prst="rect">
            <a:avLst/>
          </a:prstGeom>
        </p:spPr>
      </p:pic>
      <p:pic>
        <p:nvPicPr>
          <p:cNvPr id="3" name="Picture 2"/>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780914" y="1750473"/>
            <a:ext cx="2651760" cy="749085"/>
          </a:xfrm>
          <a:prstGeom prst="rect">
            <a:avLst/>
          </a:prstGeom>
        </p:spPr>
      </p:pic>
      <p:pic>
        <p:nvPicPr>
          <p:cNvPr id="4" name="Picture 3"/>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5953379" y="1721739"/>
            <a:ext cx="2836710" cy="701622"/>
          </a:xfrm>
          <a:prstGeom prst="rect">
            <a:avLst/>
          </a:prstGeom>
        </p:spPr>
      </p:pic>
      <p:pic>
        <p:nvPicPr>
          <p:cNvPr id="5" name="Picture 4"/>
          <p:cNvPicPr>
            <a:picLocks noChangeAspect="1"/>
          </p:cNvPicPr>
          <p:nvPr/>
        </p:nvPicPr>
        <p:blipFill>
          <a:blip r:embed="rId15"/>
          <a:stretch>
            <a:fillRect/>
          </a:stretch>
        </p:blipFill>
        <p:spPr>
          <a:xfrm>
            <a:off x="1168843" y="4716747"/>
            <a:ext cx="1224143" cy="1562736"/>
          </a:xfrm>
          <a:prstGeom prst="rect">
            <a:avLst/>
          </a:prstGeom>
        </p:spPr>
      </p:pic>
      <p:pic>
        <p:nvPicPr>
          <p:cNvPr id="6" name="Picture 5"/>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371038" y="2753790"/>
            <a:ext cx="2105247" cy="602866"/>
          </a:xfrm>
          <a:prstGeom prst="rect">
            <a:avLst/>
          </a:prstGeom>
        </p:spPr>
      </p:pic>
      <p:pic>
        <p:nvPicPr>
          <p:cNvPr id="7" name="Picture 6"/>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377054" y="5374982"/>
            <a:ext cx="3668729" cy="787353"/>
          </a:xfrm>
          <a:prstGeom prst="rect">
            <a:avLst/>
          </a:prstGeom>
        </p:spPr>
      </p:pic>
    </p:spTree>
    <p:extLst>
      <p:ext uri="{BB962C8B-B14F-4D97-AF65-F5344CB8AC3E}">
        <p14:creationId xmlns:p14="http://schemas.microsoft.com/office/powerpoint/2010/main" val="12276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nodeType="afterEffect">
                                  <p:stCondLst>
                                    <p:cond delay="2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2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1200"/>
                            </p:stCondLst>
                            <p:childTnLst>
                              <p:par>
                                <p:cTn id="23" presetID="1" presetClass="entr" presetSubtype="0" fill="hold" nodeType="afterEffect">
                                  <p:stCondLst>
                                    <p:cond delay="2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400"/>
                            </p:stCondLst>
                            <p:childTnLst>
                              <p:par>
                                <p:cTn id="26" presetID="1" presetClass="entr" presetSubtype="0" fill="hold" nodeType="afterEffect">
                                  <p:stCondLst>
                                    <p:cond delay="2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2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800"/>
                            </p:stCondLst>
                            <p:childTnLst>
                              <p:par>
                                <p:cTn id="32" presetID="1" presetClass="entr" presetSubtype="0" fill="hold" nodeType="afterEffect">
                                  <p:stCondLst>
                                    <p:cond delay="2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20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2200"/>
                            </p:stCondLst>
                            <p:childTnLst>
                              <p:par>
                                <p:cTn id="38" presetID="1" presetClass="entr" presetSubtype="0" fill="hold" nodeType="afterEffect">
                                  <p:stCondLst>
                                    <p:cond delay="200"/>
                                  </p:stCondLst>
                                  <p:childTnLst>
                                    <p:set>
                                      <p:cBhvr>
                                        <p:cTn id="39" dur="1" fill="hold">
                                          <p:stCondLst>
                                            <p:cond delay="0"/>
                                          </p:stCondLst>
                                        </p:cTn>
                                        <p:tgtEl>
                                          <p:spTgt spid="4"/>
                                        </p:tgtEl>
                                        <p:attrNameLst>
                                          <p:attrName>style.visibility</p:attrName>
                                        </p:attrNameLst>
                                      </p:cBhvr>
                                      <p:to>
                                        <p:strVal val="visible"/>
                                      </p:to>
                                    </p:set>
                                  </p:childTnLst>
                                </p:cTn>
                              </p:par>
                            </p:childTnLst>
                          </p:cTn>
                        </p:par>
                        <p:par>
                          <p:cTn id="40" fill="hold">
                            <p:stCondLst>
                              <p:cond delay="2400"/>
                            </p:stCondLst>
                            <p:childTnLst>
                              <p:par>
                                <p:cTn id="41" presetID="1" presetClass="entr" presetSubtype="0" fill="hold" nodeType="afterEffect">
                                  <p:stCondLst>
                                    <p:cond delay="200"/>
                                  </p:stCondLst>
                                  <p:childTnLst>
                                    <p:set>
                                      <p:cBhvr>
                                        <p:cTn id="42" dur="1" fill="hold">
                                          <p:stCondLst>
                                            <p:cond delay="0"/>
                                          </p:stCondLst>
                                        </p:cTn>
                                        <p:tgtEl>
                                          <p:spTgt spid="3"/>
                                        </p:tgtEl>
                                        <p:attrNameLst>
                                          <p:attrName>style.visibility</p:attrName>
                                        </p:attrNameLst>
                                      </p:cBhvr>
                                      <p:to>
                                        <p:strVal val="visible"/>
                                      </p:to>
                                    </p:set>
                                  </p:childTnLst>
                                </p:cTn>
                              </p:par>
                            </p:childTnLst>
                          </p:cTn>
                        </p:par>
                        <p:par>
                          <p:cTn id="43" fill="hold">
                            <p:stCondLst>
                              <p:cond delay="2600"/>
                            </p:stCondLst>
                            <p:childTnLst>
                              <p:par>
                                <p:cTn id="44" presetID="1" presetClass="entr" presetSubtype="0" fill="hold" nodeType="afterEffect">
                                  <p:stCondLst>
                                    <p:cond delay="200"/>
                                  </p:stCondLst>
                                  <p:childTnLst>
                                    <p:set>
                                      <p:cBhvr>
                                        <p:cTn id="45" dur="1" fill="hold">
                                          <p:stCondLst>
                                            <p:cond delay="0"/>
                                          </p:stCondLst>
                                        </p:cTn>
                                        <p:tgtEl>
                                          <p:spTgt spid="6"/>
                                        </p:tgtEl>
                                        <p:attrNameLst>
                                          <p:attrName>style.visibility</p:attrName>
                                        </p:attrNameLst>
                                      </p:cBhvr>
                                      <p:to>
                                        <p:strVal val="visible"/>
                                      </p:to>
                                    </p:set>
                                  </p:childTnLst>
                                </p:cTn>
                              </p:par>
                            </p:childTnLst>
                          </p:cTn>
                        </p:par>
                        <p:par>
                          <p:cTn id="46" fill="hold">
                            <p:stCondLst>
                              <p:cond delay="2800"/>
                            </p:stCondLst>
                            <p:childTnLst>
                              <p:par>
                                <p:cTn id="47" presetID="1" presetClass="entr" presetSubtype="0" fill="hold" nodeType="afterEffect">
                                  <p:stCondLst>
                                    <p:cond delay="20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Networking programming systems</a:t>
            </a:r>
          </a:p>
        </p:txBody>
      </p:sp>
      <p:sp>
        <p:nvSpPr>
          <p:cNvPr id="3" name="TextBox 2"/>
          <p:cNvSpPr txBox="1"/>
          <p:nvPr/>
        </p:nvSpPr>
        <p:spPr>
          <a:xfrm>
            <a:off x="5334559" y="4435328"/>
            <a:ext cx="6525345" cy="830997"/>
          </a:xfrm>
          <a:prstGeom prst="rect">
            <a:avLst/>
          </a:prstGeom>
          <a:noFill/>
        </p:spPr>
        <p:txBody>
          <a:bodyPr wrap="square" rtlCol="0">
            <a:spAutoFit/>
          </a:bodyPr>
          <a:lstStyle/>
          <a:p>
            <a:r>
              <a:rPr lang="en-US" sz="2400" dirty="0"/>
              <a:t>Statesman </a:t>
            </a:r>
            <a:r>
              <a:rPr lang="en-US" sz="2000" dirty="0">
                <a:solidFill>
                  <a:schemeClr val="tx1">
                    <a:lumMod val="50000"/>
                    <a:lumOff val="50000"/>
                  </a:schemeClr>
                </a:solidFill>
              </a:rPr>
              <a:t>[SIGCOMM 14c]</a:t>
            </a:r>
          </a:p>
          <a:p>
            <a:r>
              <a:rPr lang="en-US" sz="2400" dirty="0"/>
              <a:t>Declarative, safe composition of multiple concerns</a:t>
            </a:r>
            <a:endParaRPr lang="en-US" sz="2400" dirty="0">
              <a:solidFill>
                <a:schemeClr val="tx1">
                  <a:lumMod val="50000"/>
                  <a:lumOff val="50000"/>
                </a:schemeClr>
              </a:solidFill>
            </a:endParaRPr>
          </a:p>
        </p:txBody>
      </p:sp>
      <p:sp>
        <p:nvSpPr>
          <p:cNvPr id="14" name="TextBox 13"/>
          <p:cNvSpPr txBox="1"/>
          <p:nvPr/>
        </p:nvSpPr>
        <p:spPr>
          <a:xfrm>
            <a:off x="4503481" y="3318840"/>
            <a:ext cx="7678057" cy="830997"/>
          </a:xfrm>
          <a:prstGeom prst="rect">
            <a:avLst/>
          </a:prstGeom>
          <a:noFill/>
        </p:spPr>
        <p:txBody>
          <a:bodyPr wrap="square" rtlCol="0">
            <a:spAutoFit/>
          </a:bodyPr>
          <a:lstStyle/>
          <a:p>
            <a:r>
              <a:rPr lang="en-US" sz="2400" dirty="0"/>
              <a:t>Propane </a:t>
            </a:r>
            <a:r>
              <a:rPr lang="en-US" sz="2000" dirty="0">
                <a:solidFill>
                  <a:schemeClr val="tx1">
                    <a:lumMod val="50000"/>
                    <a:lumOff val="50000"/>
                  </a:schemeClr>
                </a:solidFill>
              </a:rPr>
              <a:t>[SIGCOMM 16, PLDI 17]</a:t>
            </a:r>
          </a:p>
          <a:p>
            <a:r>
              <a:rPr lang="en-US" sz="2400" dirty="0"/>
              <a:t>High-level programming for distributed control planes </a:t>
            </a:r>
          </a:p>
        </p:txBody>
      </p:sp>
      <p:sp>
        <p:nvSpPr>
          <p:cNvPr id="16" name="TextBox 15"/>
          <p:cNvSpPr txBox="1"/>
          <p:nvPr/>
        </p:nvSpPr>
        <p:spPr>
          <a:xfrm>
            <a:off x="3777806" y="2269276"/>
            <a:ext cx="7947208" cy="830997"/>
          </a:xfrm>
          <a:prstGeom prst="rect">
            <a:avLst/>
          </a:prstGeom>
          <a:noFill/>
        </p:spPr>
        <p:txBody>
          <a:bodyPr wrap="square" rtlCol="0">
            <a:spAutoFit/>
          </a:bodyPr>
          <a:lstStyle/>
          <a:p>
            <a:r>
              <a:rPr lang="en-US" sz="2400" dirty="0"/>
              <a:t>SWAN </a:t>
            </a:r>
            <a:r>
              <a:rPr lang="en-US" sz="2000" dirty="0">
                <a:solidFill>
                  <a:schemeClr val="tx1">
                    <a:lumMod val="50000"/>
                    <a:lumOff val="50000"/>
                  </a:schemeClr>
                </a:solidFill>
              </a:rPr>
              <a:t>[SIGCOMM 13, 14a, 14b]</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400" dirty="0"/>
              <a:t>Enable the network to carry 50-80% more load</a:t>
            </a:r>
            <a:endParaRPr lang="en-US" sz="2000" dirty="0">
              <a:solidFill>
                <a:schemeClr val="tx1">
                  <a:lumMod val="50000"/>
                  <a:lumOff val="50000"/>
                </a:schemeClr>
              </a:solidFill>
            </a:endParaRPr>
          </a:p>
        </p:txBody>
      </p:sp>
      <p:graphicFrame>
        <p:nvGraphicFramePr>
          <p:cNvPr id="18" name="Diagram 17"/>
          <p:cNvGraphicFramePr/>
          <p:nvPr>
            <p:extLst/>
          </p:nvPr>
        </p:nvGraphicFramePr>
        <p:xfrm>
          <a:off x="272701" y="1916014"/>
          <a:ext cx="5096448" cy="3484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2770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28520" y="3302111"/>
            <a:ext cx="3613663" cy="1052780"/>
            <a:chOff x="741392" y="1417675"/>
            <a:chExt cx="3613663" cy="1052780"/>
          </a:xfrm>
        </p:grpSpPr>
        <p:sp>
          <p:nvSpPr>
            <p:cNvPr id="11" name="Trapezoid 10"/>
            <p:cNvSpPr/>
            <p:nvPr/>
          </p:nvSpPr>
          <p:spPr>
            <a:xfrm>
              <a:off x="741392" y="1417675"/>
              <a:ext cx="3613663" cy="1052780"/>
            </a:xfrm>
            <a:prstGeom prst="trapezoid">
              <a:avLst>
                <a:gd name="adj" fmla="val 73138"/>
              </a:avLst>
            </a:prstGeom>
            <a:solidFill>
              <a:schemeClr val="accent2"/>
            </a:solidFill>
            <a:ln w="12700">
              <a:solidFill>
                <a:schemeClr val="tx1"/>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Trapezoid 4"/>
            <p:cNvSpPr/>
            <p:nvPr/>
          </p:nvSpPr>
          <p:spPr>
            <a:xfrm>
              <a:off x="1373783" y="1417675"/>
              <a:ext cx="2348881" cy="1052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solidFill>
                    <a:schemeClr val="tx1"/>
                  </a:solidFill>
                </a:rPr>
                <a:t>Policy-compliant forwarding</a:t>
              </a:r>
            </a:p>
          </p:txBody>
        </p:sp>
      </p:grpSp>
      <p:sp>
        <p:nvSpPr>
          <p:cNvPr id="13" name="Title 1"/>
          <p:cNvSpPr txBox="1">
            <a:spLocks/>
          </p:cNvSpPr>
          <p:nvPr/>
        </p:nvSpPr>
        <p:spPr>
          <a:xfrm>
            <a:off x="732864" y="5036457"/>
            <a:ext cx="10726271" cy="1787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sz="2400" b="0" dirty="0">
                <a:solidFill>
                  <a:schemeClr val="tx1"/>
                </a:solidFill>
              </a:rPr>
              <a:t>with</a:t>
            </a:r>
            <a:r>
              <a:rPr lang="en-US" sz="2400" dirty="0">
                <a:solidFill>
                  <a:schemeClr val="tx1"/>
                </a:solidFill>
              </a:rPr>
              <a:t> </a:t>
            </a:r>
            <a:br>
              <a:rPr lang="en-US" sz="2400" dirty="0">
                <a:solidFill>
                  <a:schemeClr val="tx1"/>
                </a:solidFill>
              </a:rPr>
            </a:br>
            <a:r>
              <a:rPr lang="en-US" sz="2400" dirty="0">
                <a:solidFill>
                  <a:schemeClr val="tx1"/>
                </a:solidFill>
              </a:rPr>
              <a:t>Ryan Beckett, </a:t>
            </a:r>
            <a:br>
              <a:rPr lang="en-US" sz="2400" dirty="0">
                <a:solidFill>
                  <a:schemeClr val="tx1"/>
                </a:solidFill>
              </a:rPr>
            </a:br>
            <a:r>
              <a:rPr lang="en-US" sz="2400" b="0" dirty="0">
                <a:solidFill>
                  <a:schemeClr val="tx1"/>
                </a:solidFill>
              </a:rPr>
              <a:t>Todd Millstein, </a:t>
            </a:r>
            <a:r>
              <a:rPr lang="en-US" sz="2400" b="0" dirty="0" err="1">
                <a:solidFill>
                  <a:schemeClr val="tx1"/>
                </a:solidFill>
              </a:rPr>
              <a:t>Jitu</a:t>
            </a:r>
            <a:r>
              <a:rPr lang="en-US" sz="2400" b="0" dirty="0">
                <a:solidFill>
                  <a:schemeClr val="tx1"/>
                </a:solidFill>
              </a:rPr>
              <a:t> </a:t>
            </a:r>
            <a:r>
              <a:rPr lang="en-US" sz="2400" b="0" dirty="0" err="1">
                <a:solidFill>
                  <a:schemeClr val="tx1"/>
                </a:solidFill>
              </a:rPr>
              <a:t>Padhye</a:t>
            </a:r>
            <a:r>
              <a:rPr lang="en-US" sz="2400" b="0" dirty="0">
                <a:solidFill>
                  <a:schemeClr val="tx1"/>
                </a:solidFill>
              </a:rPr>
              <a:t>, David Walker</a:t>
            </a:r>
          </a:p>
        </p:txBody>
      </p:sp>
      <p:sp>
        <p:nvSpPr>
          <p:cNvPr id="7" name="TextBox 6"/>
          <p:cNvSpPr txBox="1"/>
          <p:nvPr/>
        </p:nvSpPr>
        <p:spPr>
          <a:xfrm>
            <a:off x="4503481" y="3318840"/>
            <a:ext cx="7678057" cy="830997"/>
          </a:xfrm>
          <a:prstGeom prst="rect">
            <a:avLst/>
          </a:prstGeom>
          <a:noFill/>
        </p:spPr>
        <p:txBody>
          <a:bodyPr wrap="square" rtlCol="0">
            <a:spAutoFit/>
          </a:bodyPr>
          <a:lstStyle/>
          <a:p>
            <a:r>
              <a:rPr lang="en-US" sz="2400" dirty="0"/>
              <a:t>Propane </a:t>
            </a:r>
            <a:r>
              <a:rPr lang="en-US" sz="2000" dirty="0">
                <a:solidFill>
                  <a:schemeClr val="tx1">
                    <a:lumMod val="50000"/>
                    <a:lumOff val="50000"/>
                  </a:schemeClr>
                </a:solidFill>
              </a:rPr>
              <a:t>[SIGCOMM 16, PLDI 17]</a:t>
            </a:r>
          </a:p>
          <a:p>
            <a:r>
              <a:rPr lang="en-US" sz="2400" dirty="0"/>
              <a:t>High-level programming for distributed control planes </a:t>
            </a:r>
          </a:p>
        </p:txBody>
      </p:sp>
    </p:spTree>
    <p:extLst>
      <p:ext uri="{BB962C8B-B14F-4D97-AF65-F5344CB8AC3E}">
        <p14:creationId xmlns:p14="http://schemas.microsoft.com/office/powerpoint/2010/main" val="222974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primer on BGP (border gateway protocol)</a:t>
            </a:r>
          </a:p>
        </p:txBody>
      </p:sp>
      <p:sp>
        <p:nvSpPr>
          <p:cNvPr id="4" name="Shape 520"/>
          <p:cNvSpPr/>
          <p:nvPr/>
        </p:nvSpPr>
        <p:spPr>
          <a:xfrm>
            <a:off x="8898882" y="4211235"/>
            <a:ext cx="619228" cy="416480"/>
          </a:xfrm>
          <a:prstGeom prst="rect">
            <a:avLst/>
          </a:prstGeom>
          <a:solidFill>
            <a:schemeClr val="accent2">
              <a:lumMod val="20000"/>
              <a:lumOff val="80000"/>
            </a:schemeClr>
          </a:solidFill>
          <a:ln w="25400" cap="flat">
            <a:solidFill>
              <a:schemeClr val="accent3">
                <a:hueOff val="-546624"/>
                <a:satOff val="7767"/>
                <a:lumOff val="-14512"/>
              </a:schemeClr>
            </a:solidFill>
            <a:prstDash val="solid"/>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lgn="ctr"/>
          </a:lstStyle>
          <a:p>
            <a:r>
              <a:rPr lang="en-US" sz="2800" dirty="0"/>
              <a:t>D</a:t>
            </a:r>
            <a:endParaRPr sz="2800" dirty="0"/>
          </a:p>
        </p:txBody>
      </p:sp>
      <p:cxnSp>
        <p:nvCxnSpPr>
          <p:cNvPr id="7" name="Straight Connector 6"/>
          <p:cNvCxnSpPr>
            <a:stCxn id="4" idx="3"/>
            <a:endCxn id="5" idx="0"/>
          </p:cNvCxnSpPr>
          <p:nvPr/>
        </p:nvCxnSpPr>
        <p:spPr>
          <a:xfrm>
            <a:off x="9518110" y="4419475"/>
            <a:ext cx="1754345" cy="159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hape 520"/>
          <p:cNvSpPr/>
          <p:nvPr/>
        </p:nvSpPr>
        <p:spPr>
          <a:xfrm>
            <a:off x="5949636" y="4211235"/>
            <a:ext cx="619228" cy="416480"/>
          </a:xfrm>
          <a:prstGeom prst="rect">
            <a:avLst/>
          </a:prstGeom>
          <a:solidFill>
            <a:schemeClr val="accent2">
              <a:lumMod val="20000"/>
              <a:lumOff val="80000"/>
            </a:schemeClr>
          </a:solidFill>
          <a:ln w="25400" cap="flat">
            <a:solidFill>
              <a:schemeClr val="accent3">
                <a:hueOff val="-546624"/>
                <a:satOff val="7767"/>
                <a:lumOff val="-14512"/>
              </a:schemeClr>
            </a:solidFill>
            <a:prstDash val="solid"/>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lgn="ctr"/>
          </a:lstStyle>
          <a:p>
            <a:r>
              <a:rPr lang="en-US" sz="2800" dirty="0"/>
              <a:t>C</a:t>
            </a:r>
            <a:endParaRPr sz="2800" dirty="0"/>
          </a:p>
        </p:txBody>
      </p:sp>
      <p:cxnSp>
        <p:nvCxnSpPr>
          <p:cNvPr id="10" name="Straight Connector 9"/>
          <p:cNvCxnSpPr>
            <a:stCxn id="9" idx="3"/>
            <a:endCxn id="4" idx="1"/>
          </p:cNvCxnSpPr>
          <p:nvPr/>
        </p:nvCxnSpPr>
        <p:spPr>
          <a:xfrm>
            <a:off x="6568864" y="4419475"/>
            <a:ext cx="23300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hape 520"/>
          <p:cNvSpPr/>
          <p:nvPr/>
        </p:nvSpPr>
        <p:spPr>
          <a:xfrm>
            <a:off x="2824322" y="4211235"/>
            <a:ext cx="619228" cy="416480"/>
          </a:xfrm>
          <a:prstGeom prst="rect">
            <a:avLst/>
          </a:prstGeom>
          <a:solidFill>
            <a:schemeClr val="accent2">
              <a:lumMod val="20000"/>
              <a:lumOff val="80000"/>
            </a:schemeClr>
          </a:solidFill>
          <a:ln w="25400" cap="flat">
            <a:solidFill>
              <a:schemeClr val="accent3">
                <a:hueOff val="-546624"/>
                <a:satOff val="7767"/>
                <a:lumOff val="-14512"/>
              </a:schemeClr>
            </a:solidFill>
            <a:prstDash val="solid"/>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lgn="ctr"/>
          </a:lstStyle>
          <a:p>
            <a:r>
              <a:rPr lang="en-US" sz="2800" dirty="0"/>
              <a:t>A</a:t>
            </a:r>
            <a:endParaRPr sz="2800" dirty="0"/>
          </a:p>
        </p:txBody>
      </p:sp>
      <p:cxnSp>
        <p:nvCxnSpPr>
          <p:cNvPr id="14" name="Straight Connector 13"/>
          <p:cNvCxnSpPr>
            <a:stCxn id="13" idx="3"/>
            <a:endCxn id="9" idx="1"/>
          </p:cNvCxnSpPr>
          <p:nvPr/>
        </p:nvCxnSpPr>
        <p:spPr>
          <a:xfrm>
            <a:off x="3443550" y="4419475"/>
            <a:ext cx="25060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10473" y="4434592"/>
            <a:ext cx="2681249" cy="461665"/>
          </a:xfrm>
          <a:prstGeom prst="rect">
            <a:avLst/>
          </a:prstGeom>
          <a:noFill/>
        </p:spPr>
        <p:txBody>
          <a:bodyPr wrap="square" rtlCol="0">
            <a:spAutoFit/>
          </a:bodyPr>
          <a:lstStyle/>
          <a:p>
            <a:pPr marL="285750" indent="-285750" algn="ctr">
              <a:buFont typeface="Wingdings" charset="2"/>
              <a:buChar char="ß"/>
            </a:pPr>
            <a:r>
              <a:rPr lang="en-US" sz="2400" dirty="0">
                <a:sym typeface="Wingdings"/>
              </a:rPr>
              <a:t>P [D] (tags) </a:t>
            </a:r>
          </a:p>
        </p:txBody>
      </p:sp>
      <p:sp>
        <p:nvSpPr>
          <p:cNvPr id="18" name="Shape 520"/>
          <p:cNvSpPr/>
          <p:nvPr/>
        </p:nvSpPr>
        <p:spPr>
          <a:xfrm>
            <a:off x="8132762" y="2751519"/>
            <a:ext cx="619228" cy="416480"/>
          </a:xfrm>
          <a:prstGeom prst="rect">
            <a:avLst/>
          </a:prstGeom>
          <a:solidFill>
            <a:schemeClr val="accent2">
              <a:lumMod val="20000"/>
              <a:lumOff val="80000"/>
            </a:schemeClr>
          </a:solidFill>
          <a:ln w="25400" cap="flat">
            <a:solidFill>
              <a:schemeClr val="accent3">
                <a:hueOff val="-546624"/>
                <a:satOff val="7767"/>
                <a:lumOff val="-14512"/>
              </a:schemeClr>
            </a:solidFill>
            <a:prstDash val="solid"/>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lgn="ctr"/>
          </a:lstStyle>
          <a:p>
            <a:r>
              <a:rPr lang="en-US" sz="2800" dirty="0"/>
              <a:t>E</a:t>
            </a:r>
            <a:endParaRPr sz="2800" dirty="0"/>
          </a:p>
        </p:txBody>
      </p:sp>
      <p:cxnSp>
        <p:nvCxnSpPr>
          <p:cNvPr id="19" name="Straight Connector 18"/>
          <p:cNvCxnSpPr>
            <a:stCxn id="9" idx="0"/>
            <a:endCxn id="18" idx="1"/>
          </p:cNvCxnSpPr>
          <p:nvPr/>
        </p:nvCxnSpPr>
        <p:spPr>
          <a:xfrm flipV="1">
            <a:off x="6259250" y="2959759"/>
            <a:ext cx="1873512" cy="12514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493957">
            <a:off x="5730725" y="3176580"/>
            <a:ext cx="2681249" cy="461665"/>
          </a:xfrm>
          <a:prstGeom prst="rect">
            <a:avLst/>
          </a:prstGeom>
          <a:noFill/>
        </p:spPr>
        <p:txBody>
          <a:bodyPr wrap="square" rtlCol="0">
            <a:spAutoFit/>
          </a:bodyPr>
          <a:lstStyle/>
          <a:p>
            <a:pPr marL="285750" indent="-285750" algn="ctr">
              <a:buFont typeface="Wingdings" charset="2"/>
              <a:buChar char="ß"/>
            </a:pPr>
            <a:r>
              <a:rPr lang="en-US" sz="2400" dirty="0">
                <a:sym typeface="Wingdings"/>
              </a:rPr>
              <a:t>P [E</a:t>
            </a:r>
            <a:r>
              <a:rPr lang="mr-IN" sz="2400" dirty="0">
                <a:sym typeface="Wingdings"/>
              </a:rPr>
              <a:t>…</a:t>
            </a:r>
            <a:r>
              <a:rPr lang="en-US" sz="2400" dirty="0">
                <a:sym typeface="Wingdings"/>
              </a:rPr>
              <a:t>] (tags) </a:t>
            </a:r>
          </a:p>
        </p:txBody>
      </p:sp>
      <p:sp>
        <p:nvSpPr>
          <p:cNvPr id="24" name="TextBox 23"/>
          <p:cNvSpPr txBox="1"/>
          <p:nvPr/>
        </p:nvSpPr>
        <p:spPr>
          <a:xfrm>
            <a:off x="3391301" y="4426993"/>
            <a:ext cx="2681249" cy="461665"/>
          </a:xfrm>
          <a:prstGeom prst="rect">
            <a:avLst/>
          </a:prstGeom>
          <a:noFill/>
        </p:spPr>
        <p:txBody>
          <a:bodyPr wrap="square" rtlCol="0">
            <a:spAutoFit/>
          </a:bodyPr>
          <a:lstStyle/>
          <a:p>
            <a:pPr marL="285750" indent="-285750" algn="ctr">
              <a:buFont typeface="Wingdings" charset="2"/>
              <a:buChar char="ß"/>
            </a:pPr>
            <a:r>
              <a:rPr lang="en-US" sz="2400" dirty="0">
                <a:sym typeface="Wingdings"/>
              </a:rPr>
              <a:t>P [CD] (tags) </a:t>
            </a:r>
          </a:p>
        </p:txBody>
      </p:sp>
      <p:sp>
        <p:nvSpPr>
          <p:cNvPr id="25" name="TextBox 24"/>
          <p:cNvSpPr txBox="1"/>
          <p:nvPr/>
        </p:nvSpPr>
        <p:spPr>
          <a:xfrm>
            <a:off x="8018480" y="5352766"/>
            <a:ext cx="2571548" cy="1200329"/>
          </a:xfrm>
          <a:prstGeom prst="rect">
            <a:avLst/>
          </a:prstGeom>
          <a:noFill/>
        </p:spPr>
        <p:txBody>
          <a:bodyPr wrap="square" rtlCol="0">
            <a:spAutoFit/>
          </a:bodyPr>
          <a:lstStyle/>
          <a:p>
            <a:pPr algn="ctr"/>
            <a:r>
              <a:rPr lang="en-US" sz="2400" dirty="0">
                <a:solidFill>
                  <a:schemeClr val="tx1">
                    <a:lumMod val="65000"/>
                    <a:lumOff val="35000"/>
                  </a:schemeClr>
                </a:solidFill>
              </a:rPr>
              <a:t>D offers a path to C based on its </a:t>
            </a:r>
            <a:br>
              <a:rPr lang="en-US" sz="2400" dirty="0">
                <a:solidFill>
                  <a:schemeClr val="tx1">
                    <a:lumMod val="65000"/>
                    <a:lumOff val="35000"/>
                  </a:schemeClr>
                </a:solidFill>
              </a:rPr>
            </a:br>
            <a:r>
              <a:rPr lang="en-US" sz="2400" b="1" dirty="0">
                <a:solidFill>
                  <a:schemeClr val="tx1">
                    <a:lumMod val="65000"/>
                    <a:lumOff val="35000"/>
                  </a:schemeClr>
                </a:solidFill>
              </a:rPr>
              <a:t>export policy</a:t>
            </a:r>
            <a:endParaRPr lang="en-US" sz="2400" dirty="0">
              <a:solidFill>
                <a:schemeClr val="tx1">
                  <a:lumMod val="65000"/>
                  <a:lumOff val="35000"/>
                </a:schemeClr>
              </a:solidFill>
            </a:endParaRPr>
          </a:p>
        </p:txBody>
      </p:sp>
      <p:sp>
        <p:nvSpPr>
          <p:cNvPr id="28" name="TextBox 27"/>
          <p:cNvSpPr txBox="1"/>
          <p:nvPr/>
        </p:nvSpPr>
        <p:spPr>
          <a:xfrm>
            <a:off x="4972709" y="5352766"/>
            <a:ext cx="2597671" cy="1200329"/>
          </a:xfrm>
          <a:prstGeom prst="rect">
            <a:avLst/>
          </a:prstGeom>
          <a:noFill/>
        </p:spPr>
        <p:txBody>
          <a:bodyPr wrap="square" rtlCol="0">
            <a:spAutoFit/>
          </a:bodyPr>
          <a:lstStyle/>
          <a:p>
            <a:pPr algn="ctr"/>
            <a:r>
              <a:rPr lang="en-US" sz="2400" dirty="0">
                <a:solidFill>
                  <a:schemeClr val="tx1">
                    <a:lumMod val="65000"/>
                    <a:lumOff val="35000"/>
                  </a:schemeClr>
                </a:solidFill>
              </a:rPr>
              <a:t>C accepts the route based on </a:t>
            </a:r>
            <a:r>
              <a:rPr lang="en-US" sz="2400">
                <a:solidFill>
                  <a:schemeClr val="tx1">
                    <a:lumMod val="65000"/>
                    <a:lumOff val="35000"/>
                  </a:schemeClr>
                </a:solidFill>
              </a:rPr>
              <a:t>its </a:t>
            </a:r>
            <a:r>
              <a:rPr lang="en-US" sz="2400" b="1">
                <a:solidFill>
                  <a:schemeClr val="tx1">
                    <a:lumMod val="65000"/>
                    <a:lumOff val="35000"/>
                  </a:schemeClr>
                </a:solidFill>
              </a:rPr>
              <a:t>import policy</a:t>
            </a:r>
            <a:endParaRPr lang="en-US" sz="2400" dirty="0">
              <a:solidFill>
                <a:schemeClr val="tx1">
                  <a:lumMod val="65000"/>
                  <a:lumOff val="35000"/>
                </a:schemeClr>
              </a:solidFill>
            </a:endParaRPr>
          </a:p>
        </p:txBody>
      </p:sp>
      <p:sp>
        <p:nvSpPr>
          <p:cNvPr id="29" name="TextBox 28"/>
          <p:cNvSpPr txBox="1"/>
          <p:nvPr/>
        </p:nvSpPr>
        <p:spPr>
          <a:xfrm>
            <a:off x="3573036" y="2951019"/>
            <a:ext cx="2831254" cy="1200329"/>
          </a:xfrm>
          <a:prstGeom prst="rect">
            <a:avLst/>
          </a:prstGeom>
          <a:noFill/>
        </p:spPr>
        <p:txBody>
          <a:bodyPr wrap="square" rtlCol="0">
            <a:spAutoFit/>
          </a:bodyPr>
          <a:lstStyle/>
          <a:p>
            <a:pPr algn="ctr"/>
            <a:r>
              <a:rPr lang="en-US" sz="2400" dirty="0">
                <a:solidFill>
                  <a:schemeClr val="tx1">
                    <a:lumMod val="65000"/>
                    <a:lumOff val="35000"/>
                  </a:schemeClr>
                </a:solidFill>
              </a:rPr>
              <a:t>C selects one route based on its </a:t>
            </a:r>
            <a:r>
              <a:rPr lang="en-US" sz="2400" b="1" dirty="0">
                <a:solidFill>
                  <a:schemeClr val="tx1">
                    <a:lumMod val="65000"/>
                    <a:lumOff val="35000"/>
                  </a:schemeClr>
                </a:solidFill>
              </a:rPr>
              <a:t>preference policy</a:t>
            </a:r>
            <a:endParaRPr lang="en-US" sz="2400" dirty="0">
              <a:solidFill>
                <a:schemeClr val="tx1">
                  <a:lumMod val="65000"/>
                  <a:lumOff val="35000"/>
                </a:schemeClr>
              </a:solidFill>
            </a:endParaRPr>
          </a:p>
        </p:txBody>
      </p:sp>
      <p:sp>
        <p:nvSpPr>
          <p:cNvPr id="30" name="Freeform 29"/>
          <p:cNvSpPr/>
          <p:nvPr/>
        </p:nvSpPr>
        <p:spPr>
          <a:xfrm>
            <a:off x="8795672" y="2960851"/>
            <a:ext cx="2372271" cy="1156501"/>
          </a:xfrm>
          <a:custGeom>
            <a:avLst/>
            <a:gdLst>
              <a:gd name="connsiteX0" fmla="*/ 0 w 2211572"/>
              <a:gd name="connsiteY0" fmla="*/ 8185 h 1156501"/>
              <a:gd name="connsiteX1" fmla="*/ 446568 w 2211572"/>
              <a:gd name="connsiteY1" fmla="*/ 8185 h 1156501"/>
              <a:gd name="connsiteX2" fmla="*/ 1041991 w 2211572"/>
              <a:gd name="connsiteY2" fmla="*/ 93245 h 1156501"/>
              <a:gd name="connsiteX3" fmla="*/ 1616149 w 2211572"/>
              <a:gd name="connsiteY3" fmla="*/ 497282 h 1156501"/>
              <a:gd name="connsiteX4" fmla="*/ 1977656 w 2211572"/>
              <a:gd name="connsiteY4" fmla="*/ 858789 h 1156501"/>
              <a:gd name="connsiteX5" fmla="*/ 2211572 w 2211572"/>
              <a:gd name="connsiteY5" fmla="*/ 1156501 h 115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572" h="1156501">
                <a:moveTo>
                  <a:pt x="0" y="8185"/>
                </a:moveTo>
                <a:cubicBezTo>
                  <a:pt x="136451" y="1096"/>
                  <a:pt x="272903" y="-5992"/>
                  <a:pt x="446568" y="8185"/>
                </a:cubicBezTo>
                <a:cubicBezTo>
                  <a:pt x="620233" y="22362"/>
                  <a:pt x="847061" y="11729"/>
                  <a:pt x="1041991" y="93245"/>
                </a:cubicBezTo>
                <a:cubicBezTo>
                  <a:pt x="1236921" y="174761"/>
                  <a:pt x="1460205" y="369691"/>
                  <a:pt x="1616149" y="497282"/>
                </a:cubicBezTo>
                <a:cubicBezTo>
                  <a:pt x="1772093" y="624873"/>
                  <a:pt x="1878419" y="748919"/>
                  <a:pt x="1977656" y="858789"/>
                </a:cubicBezTo>
                <a:cubicBezTo>
                  <a:pt x="2076893" y="968659"/>
                  <a:pt x="2211572" y="1156501"/>
                  <a:pt x="2211572" y="1156501"/>
                </a:cubicBez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515"/>
          <p:cNvSpPr/>
          <p:nvPr/>
        </p:nvSpPr>
        <p:spPr>
          <a:xfrm>
            <a:off x="10784451" y="4041847"/>
            <a:ext cx="976008" cy="78708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chemeClr val="accent1">
              <a:lumMod val="40000"/>
              <a:lumOff val="60000"/>
            </a:schemeClr>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P</a:t>
            </a:r>
            <a:endParaRPr sz="2400" dirty="0"/>
          </a:p>
        </p:txBody>
      </p:sp>
      <p:sp>
        <p:nvSpPr>
          <p:cNvPr id="32" name="Freeform 31"/>
          <p:cNvSpPr/>
          <p:nvPr/>
        </p:nvSpPr>
        <p:spPr>
          <a:xfrm>
            <a:off x="3211029" y="5159342"/>
            <a:ext cx="8142772" cy="73002"/>
          </a:xfrm>
          <a:custGeom>
            <a:avLst/>
            <a:gdLst>
              <a:gd name="connsiteX0" fmla="*/ 0 w 8591107"/>
              <a:gd name="connsiteY0" fmla="*/ 0 h 0"/>
              <a:gd name="connsiteX1" fmla="*/ 8591107 w 8591107"/>
              <a:gd name="connsiteY1" fmla="*/ 0 h 0"/>
            </a:gdLst>
            <a:ahLst/>
            <a:cxnLst>
              <a:cxn ang="0">
                <a:pos x="connsiteX0" y="connsiteY0"/>
              </a:cxn>
              <a:cxn ang="0">
                <a:pos x="connsiteX1" y="connsiteY1"/>
              </a:cxn>
            </a:cxnLst>
            <a:rect l="l" t="t" r="r" b="b"/>
            <a:pathLst>
              <a:path w="8591107">
                <a:moveTo>
                  <a:pt x="0" y="0"/>
                </a:moveTo>
                <a:lnTo>
                  <a:pt x="8591107" y="0"/>
                </a:lnTo>
              </a:path>
            </a:pathLst>
          </a:custGeom>
          <a:noFill/>
          <a:ln w="38100">
            <a:solidFill>
              <a:srgbClr val="FFC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5923" y="4896257"/>
            <a:ext cx="2471055" cy="1200329"/>
          </a:xfrm>
          <a:prstGeom prst="rect">
            <a:avLst/>
          </a:prstGeom>
          <a:noFill/>
        </p:spPr>
        <p:txBody>
          <a:bodyPr wrap="square" rtlCol="0">
            <a:spAutoFit/>
          </a:bodyPr>
          <a:lstStyle/>
          <a:p>
            <a:pPr algn="ctr"/>
            <a:r>
              <a:rPr lang="en-US" sz="2400" dirty="0">
                <a:solidFill>
                  <a:schemeClr val="tx1">
                    <a:lumMod val="65000"/>
                    <a:lumOff val="35000"/>
                  </a:schemeClr>
                </a:solidFill>
              </a:rPr>
              <a:t>Data flows in the opposite direction to BGP messages</a:t>
            </a:r>
          </a:p>
        </p:txBody>
      </p:sp>
      <p:sp>
        <p:nvSpPr>
          <p:cNvPr id="34" name="TextBox 33"/>
          <p:cNvSpPr txBox="1"/>
          <p:nvPr/>
        </p:nvSpPr>
        <p:spPr>
          <a:xfrm>
            <a:off x="918410" y="1704883"/>
            <a:ext cx="10375232" cy="584775"/>
          </a:xfrm>
          <a:prstGeom prst="rect">
            <a:avLst/>
          </a:prstGeom>
          <a:noFill/>
        </p:spPr>
        <p:txBody>
          <a:bodyPr wrap="square" rtlCol="0">
            <a:spAutoFit/>
          </a:bodyPr>
          <a:lstStyle/>
          <a:p>
            <a:pPr algn="ctr"/>
            <a:r>
              <a:rPr lang="en-US" sz="3200" dirty="0">
                <a:solidFill>
                  <a:schemeClr val="accent5"/>
                </a:solidFill>
              </a:rPr>
              <a:t>Ubiquitous protocol for policy routing</a:t>
            </a:r>
          </a:p>
        </p:txBody>
      </p:sp>
    </p:spTree>
    <p:custDataLst>
      <p:tags r:id="rId1"/>
    </p:custDataLst>
    <p:extLst>
      <p:ext uri="{BB962C8B-B14F-4D97-AF65-F5344CB8AC3E}">
        <p14:creationId xmlns:p14="http://schemas.microsoft.com/office/powerpoint/2010/main" val="361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7" grpId="0"/>
      <p:bldP spid="18" grpId="0" animBg="1"/>
      <p:bldP spid="23" grpId="0"/>
      <p:bldP spid="24" grpId="0"/>
      <p:bldP spid="24" grpId="1"/>
      <p:bldP spid="25" grpId="0"/>
      <p:bldP spid="28" grpId="0"/>
      <p:bldP spid="29" grpId="0"/>
      <p:bldP spid="30" grpId="0" animBg="1"/>
      <p:bldP spid="5" grpId="0" animBg="1"/>
      <p:bldP spid="32"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1336"/>
          <p:cNvSpPr/>
          <p:nvPr/>
        </p:nvSpPr>
        <p:spPr>
          <a:xfrm>
            <a:off x="4960609" y="1604209"/>
            <a:ext cx="2598717" cy="2067609"/>
          </a:xfrm>
          <a:prstGeom prst="ellipse">
            <a:avLst/>
          </a:prstGeom>
          <a:solidFill>
            <a:srgbClr val="FEFCE4"/>
          </a:solidFill>
          <a:ln w="9525" cap="flat">
            <a:solidFill>
              <a:srgbClr val="000000"/>
            </a:solidFill>
            <a:custDash>
              <a:ds d="200000" sp="200000"/>
            </a:custDash>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936" name="Shape 936"/>
          <p:cNvSpPr>
            <a:spLocks noGrp="1"/>
          </p:cNvSpPr>
          <p:nvPr>
            <p:ph type="title"/>
          </p:nvPr>
        </p:nvSpPr>
        <p:spPr>
          <a:prstGeom prst="rect">
            <a:avLst/>
          </a:prstGeom>
        </p:spPr>
        <p:txBody>
          <a:bodyPr>
            <a:normAutofit/>
          </a:bodyPr>
          <a:lstStyle/>
          <a:p>
            <a:r>
              <a:rPr lang="en-US" dirty="0"/>
              <a:t>The hazards of device-level programming</a:t>
            </a:r>
            <a:endParaRPr dirty="0"/>
          </a:p>
        </p:txBody>
      </p:sp>
      <p:grpSp>
        <p:nvGrpSpPr>
          <p:cNvPr id="954" name="Group 954"/>
          <p:cNvGrpSpPr/>
          <p:nvPr/>
        </p:nvGrpSpPr>
        <p:grpSpPr>
          <a:xfrm>
            <a:off x="1424762" y="1978121"/>
            <a:ext cx="9356651" cy="2475565"/>
            <a:chOff x="-1" y="-650826"/>
            <a:chExt cx="9987098" cy="3520799"/>
          </a:xfrm>
        </p:grpSpPr>
        <p:sp>
          <p:nvSpPr>
            <p:cNvPr id="938" name="Shape 938"/>
            <p:cNvSpPr/>
            <p:nvPr/>
          </p:nvSpPr>
          <p:spPr>
            <a:xfrm>
              <a:off x="5914239" y="153754"/>
              <a:ext cx="2153162" cy="57480"/>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939" name="Shape 939"/>
            <p:cNvSpPr/>
            <p:nvPr/>
          </p:nvSpPr>
          <p:spPr>
            <a:xfrm>
              <a:off x="4676451" y="1455012"/>
              <a:ext cx="1" cy="87489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942" name="Shape 942"/>
            <p:cNvSpPr/>
            <p:nvPr/>
          </p:nvSpPr>
          <p:spPr>
            <a:xfrm>
              <a:off x="2197372" y="86902"/>
              <a:ext cx="2153163" cy="5748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944" name="Shape 944"/>
            <p:cNvSpPr/>
            <p:nvPr/>
          </p:nvSpPr>
          <p:spPr>
            <a:xfrm>
              <a:off x="-1" y="-650826"/>
              <a:ext cx="2481434" cy="149846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X</a:t>
              </a:r>
              <a:endParaRPr sz="2400" dirty="0"/>
            </a:p>
          </p:txBody>
        </p:sp>
        <p:sp>
          <p:nvSpPr>
            <p:cNvPr id="945" name="Shape 945"/>
            <p:cNvSpPr/>
            <p:nvPr/>
          </p:nvSpPr>
          <p:spPr>
            <a:xfrm>
              <a:off x="7505664" y="-593196"/>
              <a:ext cx="2481433" cy="149846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Y</a:t>
              </a:r>
              <a:endParaRPr sz="2400" dirty="0"/>
            </a:p>
          </p:txBody>
        </p:sp>
        <p:sp>
          <p:nvSpPr>
            <p:cNvPr id="952" name="Shape 952"/>
            <p:cNvSpPr/>
            <p:nvPr/>
          </p:nvSpPr>
          <p:spPr>
            <a:xfrm flipH="1">
              <a:off x="5664114" y="1440834"/>
              <a:ext cx="0" cy="91188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953" name="Shape 953"/>
            <p:cNvSpPr/>
            <p:nvPr/>
          </p:nvSpPr>
          <p:spPr>
            <a:xfrm>
              <a:off x="4102013" y="2166830"/>
              <a:ext cx="2053090" cy="70314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Z</a:t>
              </a:r>
              <a:endParaRPr sz="2400" dirty="0"/>
            </a:p>
          </p:txBody>
        </p:sp>
      </p:grpSp>
      <p:sp>
        <p:nvSpPr>
          <p:cNvPr id="25" name="Shape 962"/>
          <p:cNvSpPr/>
          <p:nvPr/>
        </p:nvSpPr>
        <p:spPr>
          <a:xfrm>
            <a:off x="4146630" y="1910455"/>
            <a:ext cx="2217911" cy="45963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block</a:t>
            </a:r>
            <a:r>
              <a:rPr lang="en-US" sz="2400" dirty="0">
                <a:solidFill>
                  <a:schemeClr val="tx1"/>
                </a:solidFill>
              </a:rPr>
              <a:t> </a:t>
            </a:r>
            <a:r>
              <a:rPr sz="2400" dirty="0">
                <a:solidFill>
                  <a:schemeClr val="tx1"/>
                </a:solidFill>
              </a:rPr>
              <a:t>“</a:t>
            </a:r>
            <a:r>
              <a:rPr lang="en-US" sz="2400" dirty="0">
                <a:solidFill>
                  <a:schemeClr val="tx1"/>
                </a:solidFill>
              </a:rPr>
              <a:t>Y</a:t>
            </a:r>
            <a:r>
              <a:rPr sz="2400" dirty="0">
                <a:solidFill>
                  <a:schemeClr val="tx1"/>
                </a:solidFill>
              </a:rPr>
              <a:t>”</a:t>
            </a:r>
          </a:p>
        </p:txBody>
      </p:sp>
      <p:sp>
        <p:nvSpPr>
          <p:cNvPr id="26" name="Shape 965"/>
          <p:cNvSpPr/>
          <p:nvPr/>
        </p:nvSpPr>
        <p:spPr>
          <a:xfrm>
            <a:off x="4160638" y="1550660"/>
            <a:ext cx="2109820" cy="61768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tag</a:t>
            </a:r>
            <a:r>
              <a:rPr lang="en-US" sz="2400" dirty="0">
                <a:solidFill>
                  <a:schemeClr val="tx1"/>
                </a:solidFill>
              </a:rPr>
              <a:t> </a:t>
            </a:r>
            <a:r>
              <a:rPr sz="2400" dirty="0">
                <a:solidFill>
                  <a:schemeClr val="tx1"/>
                </a:solidFill>
              </a:rPr>
              <a:t>“</a:t>
            </a:r>
            <a:r>
              <a:rPr lang="en-US" sz="2400" dirty="0">
                <a:solidFill>
                  <a:schemeClr val="tx1"/>
                </a:solidFill>
              </a:rPr>
              <a:t>X</a:t>
            </a:r>
            <a:r>
              <a:rPr sz="2400" dirty="0">
                <a:solidFill>
                  <a:schemeClr val="tx1"/>
                </a:solidFill>
              </a:rPr>
              <a:t>”</a:t>
            </a:r>
          </a:p>
        </p:txBody>
      </p:sp>
      <p:sp>
        <p:nvSpPr>
          <p:cNvPr id="27" name="Shape 962"/>
          <p:cNvSpPr/>
          <p:nvPr/>
        </p:nvSpPr>
        <p:spPr>
          <a:xfrm>
            <a:off x="6509546" y="1550660"/>
            <a:ext cx="2206939" cy="48449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block</a:t>
            </a:r>
            <a:r>
              <a:rPr lang="en-US" sz="2400" dirty="0">
                <a:solidFill>
                  <a:schemeClr val="tx1"/>
                </a:solidFill>
              </a:rPr>
              <a:t> </a:t>
            </a:r>
            <a:r>
              <a:rPr sz="2400" dirty="0">
                <a:solidFill>
                  <a:schemeClr val="tx1"/>
                </a:solidFill>
              </a:rPr>
              <a:t>“</a:t>
            </a:r>
            <a:r>
              <a:rPr lang="en-US" sz="2400" dirty="0">
                <a:solidFill>
                  <a:schemeClr val="tx1"/>
                </a:solidFill>
              </a:rPr>
              <a:t>X</a:t>
            </a:r>
            <a:r>
              <a:rPr sz="2400" dirty="0">
                <a:solidFill>
                  <a:schemeClr val="tx1"/>
                </a:solidFill>
              </a:rPr>
              <a:t>”</a:t>
            </a:r>
          </a:p>
        </p:txBody>
      </p:sp>
      <p:sp>
        <p:nvSpPr>
          <p:cNvPr id="28" name="Shape 965"/>
          <p:cNvSpPr/>
          <p:nvPr/>
        </p:nvSpPr>
        <p:spPr>
          <a:xfrm>
            <a:off x="6509546" y="1909713"/>
            <a:ext cx="2109820" cy="47918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tag</a:t>
            </a:r>
            <a:r>
              <a:rPr lang="en-US" sz="2400" dirty="0">
                <a:solidFill>
                  <a:schemeClr val="tx1"/>
                </a:solidFill>
              </a:rPr>
              <a:t> </a:t>
            </a:r>
            <a:r>
              <a:rPr sz="2400" dirty="0">
                <a:solidFill>
                  <a:schemeClr val="tx1"/>
                </a:solidFill>
              </a:rPr>
              <a:t>“</a:t>
            </a:r>
            <a:r>
              <a:rPr lang="en-US" sz="2400" dirty="0">
                <a:solidFill>
                  <a:schemeClr val="tx1"/>
                </a:solidFill>
              </a:rPr>
              <a:t>Y</a:t>
            </a:r>
            <a:r>
              <a:rPr sz="2400" dirty="0">
                <a:solidFill>
                  <a:schemeClr val="tx1"/>
                </a:solidFill>
              </a:rPr>
              <a:t>”</a:t>
            </a:r>
          </a:p>
        </p:txBody>
      </p:sp>
      <p:sp>
        <p:nvSpPr>
          <p:cNvPr id="29" name="Shape 998"/>
          <p:cNvSpPr/>
          <p:nvPr/>
        </p:nvSpPr>
        <p:spPr>
          <a:xfrm>
            <a:off x="4910201" y="3414976"/>
            <a:ext cx="1094918" cy="51209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LP=99</a:t>
            </a:r>
            <a:endParaRPr sz="2400" dirty="0">
              <a:solidFill>
                <a:schemeClr val="tx1"/>
              </a:solidFill>
            </a:endParaRPr>
          </a:p>
        </p:txBody>
      </p:sp>
      <p:sp>
        <p:nvSpPr>
          <p:cNvPr id="30" name="Shape 999"/>
          <p:cNvSpPr/>
          <p:nvPr/>
        </p:nvSpPr>
        <p:spPr>
          <a:xfrm>
            <a:off x="7281683" y="2740530"/>
            <a:ext cx="1241601" cy="51209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99</a:t>
            </a:r>
          </a:p>
        </p:txBody>
      </p:sp>
      <p:sp>
        <p:nvSpPr>
          <p:cNvPr id="31" name="Shape 1020"/>
          <p:cNvSpPr/>
          <p:nvPr/>
        </p:nvSpPr>
        <p:spPr>
          <a:xfrm>
            <a:off x="6870694" y="3399959"/>
            <a:ext cx="1241601" cy="51209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101</a:t>
            </a:r>
            <a:r>
              <a:rPr lang="en-US" sz="2400" dirty="0">
                <a:solidFill>
                  <a:schemeClr val="tx1"/>
                </a:solidFill>
              </a:rPr>
              <a:t> </a:t>
            </a:r>
            <a:endParaRPr sz="2400" dirty="0">
              <a:solidFill>
                <a:schemeClr val="tx1"/>
              </a:solidFill>
            </a:endParaRPr>
          </a:p>
        </p:txBody>
      </p:sp>
      <p:sp>
        <p:nvSpPr>
          <p:cNvPr id="32" name="Shape 1056"/>
          <p:cNvSpPr/>
          <p:nvPr/>
        </p:nvSpPr>
        <p:spPr>
          <a:xfrm>
            <a:off x="3240037" y="3719563"/>
            <a:ext cx="2653155"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a:spcBef>
                <a:spcPts val="3600"/>
              </a:spcBef>
              <a:defRPr>
                <a:solidFill>
                  <a:srgbClr val="212121"/>
                </a:solidFill>
              </a:defRPr>
            </a:lvl1pPr>
          </a:lstStyle>
          <a:p>
            <a:r>
              <a:rPr lang="en-US" sz="2400" dirty="0">
                <a:solidFill>
                  <a:schemeClr val="tx1"/>
                </a:solidFill>
              </a:rPr>
              <a:t>f</a:t>
            </a:r>
            <a:r>
              <a:rPr sz="2400">
                <a:solidFill>
                  <a:schemeClr val="tx1"/>
                </a:solidFill>
              </a:rPr>
              <a:t>ilter</a:t>
            </a:r>
            <a:r>
              <a:rPr lang="en-US" sz="2400">
                <a:solidFill>
                  <a:schemeClr val="tx1"/>
                </a:solidFill>
              </a:rPr>
              <a:t> 16.4.0.0/16</a:t>
            </a:r>
            <a:endParaRPr sz="2400" dirty="0">
              <a:solidFill>
                <a:schemeClr val="tx1"/>
              </a:solidFill>
            </a:endParaRPr>
          </a:p>
        </p:txBody>
      </p:sp>
      <p:sp>
        <p:nvSpPr>
          <p:cNvPr id="33" name="Shape 999"/>
          <p:cNvSpPr/>
          <p:nvPr/>
        </p:nvSpPr>
        <p:spPr>
          <a:xfrm>
            <a:off x="4328420" y="2658070"/>
            <a:ext cx="1241601" cy="45399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99</a:t>
            </a:r>
          </a:p>
        </p:txBody>
      </p:sp>
      <p:sp>
        <p:nvSpPr>
          <p:cNvPr id="34" name="Shape 1056"/>
          <p:cNvSpPr/>
          <p:nvPr/>
        </p:nvSpPr>
        <p:spPr>
          <a:xfrm>
            <a:off x="7248220" y="3701282"/>
            <a:ext cx="2252348"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spcBef>
                <a:spcPts val="3600"/>
              </a:spcBef>
              <a:defRPr>
                <a:solidFill>
                  <a:srgbClr val="212121"/>
                </a:solidFill>
              </a:defRPr>
            </a:lvl1pPr>
          </a:lstStyle>
          <a:p>
            <a:r>
              <a:rPr lang="en-US" sz="2400">
                <a:solidFill>
                  <a:schemeClr val="tx1"/>
                </a:solidFill>
              </a:rPr>
              <a:t>f</a:t>
            </a:r>
            <a:r>
              <a:rPr sz="2400" dirty="0">
                <a:solidFill>
                  <a:schemeClr val="tx1"/>
                </a:solidFill>
              </a:rPr>
              <a:t>ilter</a:t>
            </a:r>
            <a:r>
              <a:rPr lang="en-US" sz="2400" dirty="0">
                <a:solidFill>
                  <a:schemeClr val="tx1"/>
                </a:solidFill>
              </a:rPr>
              <a:t> 16.4.0.0/16</a:t>
            </a:r>
            <a:endParaRPr sz="2400" dirty="0">
              <a:solidFill>
                <a:schemeClr val="tx1"/>
              </a:solidFill>
            </a:endParaRPr>
          </a:p>
        </p:txBody>
      </p:sp>
      <p:sp>
        <p:nvSpPr>
          <p:cNvPr id="43" name="Shape 527"/>
          <p:cNvSpPr txBox="1">
            <a:spLocks/>
          </p:cNvSpPr>
          <p:nvPr/>
        </p:nvSpPr>
        <p:spPr>
          <a:xfrm>
            <a:off x="361457" y="4636168"/>
            <a:ext cx="3673562" cy="1564130"/>
          </a:xfrm>
          <a:prstGeom prst="rect">
            <a:avLst/>
          </a:prstGeom>
          <a:no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Policy</a:t>
            </a:r>
          </a:p>
          <a:p>
            <a:pPr marL="280988" lvl="1" indent="-280988"/>
            <a:r>
              <a:rPr lang="en-US" dirty="0"/>
              <a:t>No transit between X,Y</a:t>
            </a:r>
          </a:p>
          <a:p>
            <a:pPr marL="280988" lvl="1" indent="-280988"/>
            <a:r>
              <a:rPr lang="en-US" dirty="0"/>
              <a:t>Prefer C &gt; B &gt; {X,Y}</a:t>
            </a:r>
          </a:p>
          <a:p>
            <a:pPr marL="280988" lvl="1" indent="-280988"/>
            <a:r>
              <a:rPr lang="en-US" dirty="0"/>
              <a:t>Use Z only for 16.4.0.0/16</a:t>
            </a:r>
          </a:p>
        </p:txBody>
      </p:sp>
      <p:sp>
        <p:nvSpPr>
          <p:cNvPr id="44" name="Shape 938"/>
          <p:cNvSpPr/>
          <p:nvPr/>
        </p:nvSpPr>
        <p:spPr>
          <a:xfrm>
            <a:off x="5500665" y="2579652"/>
            <a:ext cx="1522537" cy="1416"/>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5" name="Shape 938"/>
          <p:cNvSpPr/>
          <p:nvPr/>
        </p:nvSpPr>
        <p:spPr>
          <a:xfrm flipV="1">
            <a:off x="6005120" y="3222976"/>
            <a:ext cx="515932" cy="0"/>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6" name="Shape 938"/>
          <p:cNvSpPr/>
          <p:nvPr/>
        </p:nvSpPr>
        <p:spPr>
          <a:xfrm>
            <a:off x="5351127" y="2753683"/>
            <a:ext cx="269302" cy="29305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7" name="Shape 938"/>
          <p:cNvSpPr/>
          <p:nvPr/>
        </p:nvSpPr>
        <p:spPr>
          <a:xfrm flipV="1">
            <a:off x="6781077" y="2708190"/>
            <a:ext cx="292131" cy="388255"/>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35" name="Shape 1346"/>
          <p:cNvSpPr/>
          <p:nvPr/>
        </p:nvSpPr>
        <p:spPr>
          <a:xfrm>
            <a:off x="5013959" y="2289676"/>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a:t>A</a:t>
            </a:r>
            <a:endParaRPr sz="2800"/>
          </a:p>
        </p:txBody>
      </p:sp>
      <p:sp>
        <p:nvSpPr>
          <p:cNvPr id="38" name="Shape 1346"/>
          <p:cNvSpPr/>
          <p:nvPr/>
        </p:nvSpPr>
        <p:spPr>
          <a:xfrm>
            <a:off x="5441685" y="2927813"/>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B</a:t>
            </a:r>
            <a:endParaRPr sz="2800" dirty="0"/>
          </a:p>
        </p:txBody>
      </p:sp>
      <p:sp>
        <p:nvSpPr>
          <p:cNvPr id="40" name="Shape 1346"/>
          <p:cNvSpPr/>
          <p:nvPr/>
        </p:nvSpPr>
        <p:spPr>
          <a:xfrm>
            <a:off x="6924088" y="2313181"/>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D</a:t>
            </a:r>
            <a:endParaRPr sz="2800" dirty="0"/>
          </a:p>
        </p:txBody>
      </p:sp>
      <p:sp>
        <p:nvSpPr>
          <p:cNvPr id="41" name="Shape 1346"/>
          <p:cNvSpPr/>
          <p:nvPr/>
        </p:nvSpPr>
        <p:spPr>
          <a:xfrm>
            <a:off x="6424912" y="2963442"/>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C</a:t>
            </a:r>
            <a:endParaRPr sz="2800" dirty="0"/>
          </a:p>
        </p:txBody>
      </p:sp>
      <p:sp>
        <p:nvSpPr>
          <p:cNvPr id="3" name="TextBox 2"/>
          <p:cNvSpPr txBox="1"/>
          <p:nvPr/>
        </p:nvSpPr>
        <p:spPr>
          <a:xfrm>
            <a:off x="6658654" y="4865905"/>
            <a:ext cx="5009471" cy="1815882"/>
          </a:xfrm>
          <a:prstGeom prst="rect">
            <a:avLst/>
          </a:prstGeom>
          <a:noFill/>
        </p:spPr>
        <p:txBody>
          <a:bodyPr wrap="square" rtlCol="0">
            <a:spAutoFit/>
          </a:bodyPr>
          <a:lstStyle/>
          <a:p>
            <a:r>
              <a:rPr lang="en-US" sz="2800" dirty="0">
                <a:solidFill>
                  <a:srgbClr val="FF0000"/>
                </a:solidFill>
              </a:rPr>
              <a:t>Poor ERA</a:t>
            </a:r>
          </a:p>
          <a:p>
            <a:pPr marL="457200" indent="-457200">
              <a:buFont typeface="Wingdings" panose="05000000000000000000" pitchFamily="2" charset="2"/>
              <a:buChar char="§"/>
            </a:pPr>
            <a:r>
              <a:rPr lang="en-US" sz="2800" dirty="0">
                <a:solidFill>
                  <a:srgbClr val="FF0000"/>
                </a:solidFill>
              </a:rPr>
              <a:t>Difficult and time consuming to implement policies</a:t>
            </a:r>
          </a:p>
          <a:p>
            <a:pPr marL="457200" indent="-457200">
              <a:buFont typeface="Wingdings" panose="05000000000000000000" pitchFamily="2" charset="2"/>
              <a:buChar char="§"/>
            </a:pPr>
            <a:r>
              <a:rPr lang="en-US" sz="2800" dirty="0">
                <a:solidFill>
                  <a:srgbClr val="FF0000"/>
                </a:solidFill>
              </a:rPr>
              <a:t>Error prone</a:t>
            </a:r>
          </a:p>
        </p:txBody>
      </p:sp>
    </p:spTree>
    <p:custDataLst>
      <p:tags r:id="rId1"/>
    </p:custDataLst>
    <p:extLst>
      <p:ext uri="{BB962C8B-B14F-4D97-AF65-F5344CB8AC3E}">
        <p14:creationId xmlns:p14="http://schemas.microsoft.com/office/powerpoint/2010/main" val="8970811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p:nvPr>
        </p:nvSpPr>
        <p:spPr>
          <a:prstGeom prst="rect">
            <a:avLst/>
          </a:prstGeom>
        </p:spPr>
        <p:txBody>
          <a:bodyPr/>
          <a:lstStyle/>
          <a:p>
            <a:r>
              <a:rPr dirty="0"/>
              <a:t>Propane</a:t>
            </a:r>
          </a:p>
        </p:txBody>
      </p:sp>
      <p:sp>
        <p:nvSpPr>
          <p:cNvPr id="25" name="TextBox 24"/>
          <p:cNvSpPr txBox="1"/>
          <p:nvPr/>
        </p:nvSpPr>
        <p:spPr>
          <a:xfrm>
            <a:off x="566929" y="6444340"/>
            <a:ext cx="11537986" cy="369332"/>
          </a:xfrm>
          <a:prstGeom prst="rect">
            <a:avLst/>
          </a:prstGeom>
          <a:noFill/>
        </p:spPr>
        <p:txBody>
          <a:bodyPr wrap="square" rtlCol="0">
            <a:spAutoFit/>
          </a:bodyPr>
          <a:lstStyle/>
          <a:p>
            <a:pPr algn="r"/>
            <a:r>
              <a:rPr lang="en-US" dirty="0">
                <a:solidFill>
                  <a:schemeClr val="bg2">
                    <a:lumMod val="50000"/>
                  </a:schemeClr>
                </a:solidFill>
              </a:rPr>
              <a:t>[Don’t mind the gap: Bridging network-level objectives and device-level configurations, SIGCOMM 16.]</a:t>
            </a:r>
          </a:p>
        </p:txBody>
      </p:sp>
      <p:sp>
        <p:nvSpPr>
          <p:cNvPr id="124" name="Shape 246"/>
          <p:cNvSpPr/>
          <p:nvPr/>
        </p:nvSpPr>
        <p:spPr>
          <a:xfrm>
            <a:off x="1886388" y="4163310"/>
            <a:ext cx="2562851" cy="8510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a:defRPr sz="3600"/>
            </a:lvl1pPr>
          </a:lstStyle>
          <a:p>
            <a:pPr algn="ctr"/>
            <a:r>
              <a:rPr lang="en-US" sz="2531" dirty="0"/>
              <a:t>Policy in the </a:t>
            </a:r>
            <a:r>
              <a:rPr lang="en-US" sz="2531"/>
              <a:t>Propane language</a:t>
            </a:r>
            <a:endParaRPr sz="2531" dirty="0"/>
          </a:p>
        </p:txBody>
      </p:sp>
      <p:sp>
        <p:nvSpPr>
          <p:cNvPr id="135" name="Shape 257"/>
          <p:cNvSpPr/>
          <p:nvPr/>
        </p:nvSpPr>
        <p:spPr>
          <a:xfrm>
            <a:off x="3736512" y="3663053"/>
            <a:ext cx="1070559" cy="9052"/>
          </a:xfrm>
          <a:prstGeom prst="line">
            <a:avLst/>
          </a:prstGeom>
          <a:ln w="63500">
            <a:solidFill>
              <a:schemeClr val="tx1"/>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36" name="Shape 258"/>
          <p:cNvSpPr/>
          <p:nvPr/>
        </p:nvSpPr>
        <p:spPr>
          <a:xfrm>
            <a:off x="9552774" y="1924863"/>
            <a:ext cx="1622881"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sz="2531" dirty="0"/>
              <a:t>BGP </a:t>
            </a:r>
            <a:r>
              <a:rPr lang="en-US" sz="2531" dirty="0"/>
              <a:t>c</a:t>
            </a:r>
            <a:r>
              <a:rPr sz="2531" dirty="0"/>
              <a:t>onfigs</a:t>
            </a:r>
          </a:p>
        </p:txBody>
      </p:sp>
      <p:grpSp>
        <p:nvGrpSpPr>
          <p:cNvPr id="137" name="Group 271"/>
          <p:cNvGrpSpPr/>
          <p:nvPr/>
        </p:nvGrpSpPr>
        <p:grpSpPr>
          <a:xfrm>
            <a:off x="7800426" y="2060713"/>
            <a:ext cx="2766244" cy="1946125"/>
            <a:chOff x="0" y="139700"/>
            <a:chExt cx="3934212" cy="2767821"/>
          </a:xfrm>
        </p:grpSpPr>
        <p:sp>
          <p:nvSpPr>
            <p:cNvPr id="138" name="Shape 259"/>
            <p:cNvSpPr/>
            <p:nvPr/>
          </p:nvSpPr>
          <p:spPr>
            <a:xfrm flipV="1">
              <a:off x="1016517" y="1081939"/>
              <a:ext cx="472441" cy="221916"/>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39" name="Shape 260"/>
            <p:cNvSpPr/>
            <p:nvPr/>
          </p:nvSpPr>
          <p:spPr>
            <a:xfrm flipV="1">
              <a:off x="2492227" y="1884279"/>
              <a:ext cx="482613" cy="279443"/>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40" name="Shape 261"/>
            <p:cNvSpPr/>
            <p:nvPr/>
          </p:nvSpPr>
          <p:spPr>
            <a:xfrm flipH="1" flipV="1">
              <a:off x="2494925" y="1085650"/>
              <a:ext cx="420932" cy="23875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41" name="Shape 262"/>
            <p:cNvSpPr/>
            <p:nvPr/>
          </p:nvSpPr>
          <p:spPr>
            <a:xfrm flipH="1" flipV="1">
              <a:off x="947987" y="1876648"/>
              <a:ext cx="508221" cy="305355"/>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pic>
          <p:nvPicPr>
            <p:cNvPr id="142" name="pasted-image.png"/>
            <p:cNvPicPr>
              <a:picLocks noChangeAspect="1"/>
            </p:cNvPicPr>
            <p:nvPr/>
          </p:nvPicPr>
          <p:blipFill>
            <a:blip r:embed="rId4">
              <a:extLst/>
            </a:blip>
            <a:srcRect/>
            <a:stretch>
              <a:fillRect/>
            </a:stretch>
          </p:blipFill>
          <p:spPr>
            <a:xfrm>
              <a:off x="0" y="980742"/>
              <a:ext cx="1185227" cy="1185228"/>
            </a:xfrm>
            <a:prstGeom prst="rect">
              <a:avLst/>
            </a:prstGeom>
            <a:ln w="12700" cap="flat">
              <a:noFill/>
              <a:miter lim="400000"/>
            </a:ln>
            <a:effectLst/>
          </p:spPr>
        </p:pic>
        <p:pic>
          <p:nvPicPr>
            <p:cNvPr id="143" name="pasted-image.png"/>
            <p:cNvPicPr>
              <a:picLocks noChangeAspect="1"/>
            </p:cNvPicPr>
            <p:nvPr/>
          </p:nvPicPr>
          <p:blipFill>
            <a:blip r:embed="rId5">
              <a:extLst/>
            </a:blip>
            <a:stretch>
              <a:fillRect/>
            </a:stretch>
          </p:blipFill>
          <p:spPr>
            <a:xfrm>
              <a:off x="296198" y="654210"/>
              <a:ext cx="626467" cy="626467"/>
            </a:xfrm>
            <a:prstGeom prst="rect">
              <a:avLst/>
            </a:prstGeom>
            <a:ln w="12700" cap="flat">
              <a:noFill/>
              <a:miter lim="400000"/>
            </a:ln>
            <a:effectLst/>
          </p:spPr>
        </p:pic>
        <p:pic>
          <p:nvPicPr>
            <p:cNvPr id="144" name="pasted-image.png"/>
            <p:cNvPicPr>
              <a:picLocks noChangeAspect="1"/>
            </p:cNvPicPr>
            <p:nvPr/>
          </p:nvPicPr>
          <p:blipFill>
            <a:blip r:embed="rId4">
              <a:extLst/>
            </a:blip>
            <a:srcRect/>
            <a:stretch>
              <a:fillRect/>
            </a:stretch>
          </p:blipFill>
          <p:spPr>
            <a:xfrm>
              <a:off x="1380997" y="1722294"/>
              <a:ext cx="1185228" cy="1185228"/>
            </a:xfrm>
            <a:prstGeom prst="rect">
              <a:avLst/>
            </a:prstGeom>
            <a:ln w="12700" cap="flat">
              <a:noFill/>
              <a:miter lim="400000"/>
            </a:ln>
            <a:effectLst/>
          </p:spPr>
        </p:pic>
        <p:pic>
          <p:nvPicPr>
            <p:cNvPr id="145" name="pasted-image.png"/>
            <p:cNvPicPr>
              <a:picLocks noChangeAspect="1"/>
            </p:cNvPicPr>
            <p:nvPr/>
          </p:nvPicPr>
          <p:blipFill>
            <a:blip r:embed="rId4">
              <a:extLst/>
            </a:blip>
            <a:srcRect/>
            <a:stretch>
              <a:fillRect/>
            </a:stretch>
          </p:blipFill>
          <p:spPr>
            <a:xfrm>
              <a:off x="2748986" y="1018842"/>
              <a:ext cx="1185227" cy="1185228"/>
            </a:xfrm>
            <a:prstGeom prst="rect">
              <a:avLst/>
            </a:prstGeom>
            <a:ln w="12700" cap="flat">
              <a:noFill/>
              <a:miter lim="400000"/>
            </a:ln>
            <a:effectLst/>
          </p:spPr>
        </p:pic>
        <p:pic>
          <p:nvPicPr>
            <p:cNvPr id="146" name="pasted-image.png"/>
            <p:cNvPicPr>
              <a:picLocks noChangeAspect="1"/>
            </p:cNvPicPr>
            <p:nvPr/>
          </p:nvPicPr>
          <p:blipFill>
            <a:blip r:embed="rId4">
              <a:extLst/>
            </a:blip>
            <a:srcRect/>
            <a:stretch>
              <a:fillRect/>
            </a:stretch>
          </p:blipFill>
          <p:spPr>
            <a:xfrm>
              <a:off x="1380843" y="464291"/>
              <a:ext cx="1185228" cy="1185227"/>
            </a:xfrm>
            <a:prstGeom prst="rect">
              <a:avLst/>
            </a:prstGeom>
            <a:ln w="12700" cap="flat">
              <a:noFill/>
              <a:miter lim="400000"/>
            </a:ln>
            <a:effectLst/>
          </p:spPr>
        </p:pic>
        <p:pic>
          <p:nvPicPr>
            <p:cNvPr id="147" name="pasted-image.png"/>
            <p:cNvPicPr>
              <a:picLocks noChangeAspect="1"/>
            </p:cNvPicPr>
            <p:nvPr/>
          </p:nvPicPr>
          <p:blipFill>
            <a:blip r:embed="rId5">
              <a:extLst/>
            </a:blip>
            <a:stretch>
              <a:fillRect/>
            </a:stretch>
          </p:blipFill>
          <p:spPr>
            <a:xfrm>
              <a:off x="1678760" y="1404546"/>
              <a:ext cx="626467" cy="626467"/>
            </a:xfrm>
            <a:prstGeom prst="rect">
              <a:avLst/>
            </a:prstGeom>
            <a:ln w="12700" cap="flat">
              <a:noFill/>
              <a:miter lim="400000"/>
            </a:ln>
            <a:effectLst/>
          </p:spPr>
        </p:pic>
        <p:pic>
          <p:nvPicPr>
            <p:cNvPr id="148" name="pasted-image.png"/>
            <p:cNvPicPr>
              <a:picLocks noChangeAspect="1"/>
            </p:cNvPicPr>
            <p:nvPr/>
          </p:nvPicPr>
          <p:blipFill>
            <a:blip r:embed="rId5">
              <a:extLst/>
            </a:blip>
            <a:stretch>
              <a:fillRect/>
            </a:stretch>
          </p:blipFill>
          <p:spPr>
            <a:xfrm>
              <a:off x="3062485" y="680534"/>
              <a:ext cx="626467" cy="626467"/>
            </a:xfrm>
            <a:prstGeom prst="rect">
              <a:avLst/>
            </a:prstGeom>
            <a:ln w="12700" cap="flat">
              <a:noFill/>
              <a:miter lim="400000"/>
            </a:ln>
            <a:effectLst/>
          </p:spPr>
        </p:pic>
        <p:pic>
          <p:nvPicPr>
            <p:cNvPr id="149" name="pasted-image.png"/>
            <p:cNvPicPr>
              <a:picLocks noChangeAspect="1"/>
            </p:cNvPicPr>
            <p:nvPr/>
          </p:nvPicPr>
          <p:blipFill>
            <a:blip r:embed="rId5">
              <a:extLst/>
            </a:blip>
            <a:stretch>
              <a:fillRect/>
            </a:stretch>
          </p:blipFill>
          <p:spPr>
            <a:xfrm>
              <a:off x="1676294" y="139700"/>
              <a:ext cx="626467" cy="626466"/>
            </a:xfrm>
            <a:prstGeom prst="rect">
              <a:avLst/>
            </a:prstGeom>
            <a:ln w="12700" cap="flat">
              <a:noFill/>
              <a:miter lim="400000"/>
            </a:ln>
            <a:effectLst/>
          </p:spPr>
        </p:pic>
      </p:grpSp>
      <p:sp>
        <p:nvSpPr>
          <p:cNvPr id="151" name="Shape 274"/>
          <p:cNvSpPr/>
          <p:nvPr/>
        </p:nvSpPr>
        <p:spPr>
          <a:xfrm flipV="1">
            <a:off x="7067237" y="3373460"/>
            <a:ext cx="919208" cy="298645"/>
          </a:xfrm>
          <a:prstGeom prst="line">
            <a:avLst/>
          </a:prstGeom>
          <a:ln w="63500">
            <a:solidFill>
              <a:schemeClr val="tx1"/>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grpSp>
        <p:nvGrpSpPr>
          <p:cNvPr id="152" name="Group 293"/>
          <p:cNvGrpSpPr/>
          <p:nvPr/>
        </p:nvGrpSpPr>
        <p:grpSpPr>
          <a:xfrm>
            <a:off x="5119088" y="3202341"/>
            <a:ext cx="1579853" cy="1022972"/>
            <a:chOff x="0" y="0"/>
            <a:chExt cx="2664674" cy="2267835"/>
          </a:xfrm>
          <a:solidFill>
            <a:schemeClr val="bg2"/>
          </a:solidFill>
        </p:grpSpPr>
        <p:sp>
          <p:nvSpPr>
            <p:cNvPr id="153" name="Shape 275"/>
            <p:cNvSpPr/>
            <p:nvPr/>
          </p:nvSpPr>
          <p:spPr>
            <a:xfrm>
              <a:off x="1347271" y="352054"/>
              <a:ext cx="494131" cy="515588"/>
            </a:xfrm>
            <a:prstGeom prst="line">
              <a:avLst/>
            </a:prstGeom>
            <a:grp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54" name="Shape 276"/>
            <p:cNvSpPr/>
            <p:nvPr/>
          </p:nvSpPr>
          <p:spPr>
            <a:xfrm flipH="1">
              <a:off x="818807" y="411582"/>
              <a:ext cx="433607" cy="442870"/>
            </a:xfrm>
            <a:prstGeom prst="line">
              <a:avLst/>
            </a:prstGeom>
            <a:grp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55" name="Shape 277"/>
            <p:cNvSpPr/>
            <p:nvPr/>
          </p:nvSpPr>
          <p:spPr>
            <a:xfrm>
              <a:off x="1116436" y="131136"/>
              <a:ext cx="431801" cy="43180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56" name="Shape 278"/>
            <p:cNvSpPr/>
            <p:nvPr/>
          </p:nvSpPr>
          <p:spPr>
            <a:xfrm>
              <a:off x="1132312" y="143835"/>
              <a:ext cx="442288" cy="66383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0,0</a:t>
              </a:r>
            </a:p>
          </p:txBody>
        </p:sp>
        <p:sp>
          <p:nvSpPr>
            <p:cNvPr id="157" name="Shape 279"/>
            <p:cNvSpPr/>
            <p:nvPr/>
          </p:nvSpPr>
          <p:spPr>
            <a:xfrm>
              <a:off x="661262" y="1131016"/>
              <a:ext cx="477911" cy="507821"/>
            </a:xfrm>
            <a:prstGeom prst="line">
              <a:avLst/>
            </a:prstGeom>
            <a:grp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58" name="Shape 280"/>
            <p:cNvSpPr/>
            <p:nvPr/>
          </p:nvSpPr>
          <p:spPr>
            <a:xfrm flipH="1">
              <a:off x="1502210" y="1180089"/>
              <a:ext cx="373124" cy="473387"/>
            </a:xfrm>
            <a:prstGeom prst="line">
              <a:avLst/>
            </a:prstGeom>
            <a:grp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grpSp>
          <p:nvGrpSpPr>
            <p:cNvPr id="159" name="Group 283"/>
            <p:cNvGrpSpPr/>
            <p:nvPr/>
          </p:nvGrpSpPr>
          <p:grpSpPr>
            <a:xfrm>
              <a:off x="1116436" y="1603998"/>
              <a:ext cx="458163" cy="663837"/>
              <a:chOff x="0" y="0"/>
              <a:chExt cx="458161" cy="663835"/>
            </a:xfrm>
            <a:grpFill/>
          </p:grpSpPr>
          <p:sp>
            <p:nvSpPr>
              <p:cNvPr id="169" name="Shape 281"/>
              <p:cNvSpPr/>
              <p:nvPr/>
            </p:nvSpPr>
            <p:spPr>
              <a:xfrm>
                <a:off x="0" y="0"/>
                <a:ext cx="431800" cy="43180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70" name="Shape 282"/>
              <p:cNvSpPr/>
              <p:nvPr/>
            </p:nvSpPr>
            <p:spPr>
              <a:xfrm>
                <a:off x="15875" y="0"/>
                <a:ext cx="442286" cy="66383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2,1</a:t>
                </a:r>
              </a:p>
            </p:txBody>
          </p:sp>
        </p:grpSp>
        <p:sp>
          <p:nvSpPr>
            <p:cNvPr id="160" name="Shape 295"/>
            <p:cNvSpPr/>
            <p:nvPr/>
          </p:nvSpPr>
          <p:spPr>
            <a:xfrm>
              <a:off x="842730" y="881386"/>
              <a:ext cx="861530" cy="139972"/>
            </a:xfrm>
            <a:custGeom>
              <a:avLst/>
              <a:gdLst/>
              <a:ahLst/>
              <a:cxnLst>
                <a:cxn ang="0">
                  <a:pos x="wd2" y="hd2"/>
                </a:cxn>
                <a:cxn ang="5400000">
                  <a:pos x="wd2" y="hd2"/>
                </a:cxn>
                <a:cxn ang="10800000">
                  <a:pos x="wd2" y="hd2"/>
                </a:cxn>
                <a:cxn ang="16200000">
                  <a:pos x="wd2" y="hd2"/>
                </a:cxn>
              </a:cxnLst>
              <a:rect l="0" t="0" r="r" b="b"/>
              <a:pathLst>
                <a:path w="21600" h="16203" extrusionOk="0">
                  <a:moveTo>
                    <a:pt x="0" y="16203"/>
                  </a:moveTo>
                  <a:cubicBezTo>
                    <a:pt x="8032" y="-5114"/>
                    <a:pt x="15232" y="-5397"/>
                    <a:pt x="21600" y="15354"/>
                  </a:cubicBezTo>
                </a:path>
              </a:pathLst>
            </a:custGeom>
            <a:grpFill/>
            <a:ln w="25400" cap="flat">
              <a:solidFill>
                <a:srgbClr val="000000"/>
              </a:solidFill>
              <a:prstDash val="solid"/>
              <a:miter lim="400000"/>
              <a:tailEnd type="triangle" w="med" len="med"/>
            </a:ln>
            <a:effectLst/>
          </p:spPr>
          <p:txBody>
            <a:bodyPr/>
            <a:lstStyle/>
            <a:p>
              <a:endParaRPr sz="1266"/>
            </a:p>
          </p:txBody>
        </p:sp>
        <p:grpSp>
          <p:nvGrpSpPr>
            <p:cNvPr id="161" name="Group 287"/>
            <p:cNvGrpSpPr/>
            <p:nvPr/>
          </p:nvGrpSpPr>
          <p:grpSpPr>
            <a:xfrm>
              <a:off x="421751" y="886702"/>
              <a:ext cx="442288" cy="688971"/>
              <a:chOff x="-9525" y="0"/>
              <a:chExt cx="442287" cy="688969"/>
            </a:xfrm>
            <a:grpFill/>
          </p:grpSpPr>
          <p:sp>
            <p:nvSpPr>
              <p:cNvPr id="167" name="Shape 285"/>
              <p:cNvSpPr/>
              <p:nvPr/>
            </p:nvSpPr>
            <p:spPr>
              <a:xfrm>
                <a:off x="0" y="0"/>
                <a:ext cx="431800" cy="43180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68" name="Shape 286"/>
              <p:cNvSpPr/>
              <p:nvPr/>
            </p:nvSpPr>
            <p:spPr>
              <a:xfrm>
                <a:off x="-9525" y="25135"/>
                <a:ext cx="442287" cy="663834"/>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1,1</a:t>
                </a:r>
              </a:p>
            </p:txBody>
          </p:sp>
        </p:grpSp>
        <p:sp>
          <p:nvSpPr>
            <p:cNvPr id="162" name="Shape 296"/>
            <p:cNvSpPr/>
            <p:nvPr/>
          </p:nvSpPr>
          <p:spPr>
            <a:xfrm>
              <a:off x="881753" y="1149148"/>
              <a:ext cx="861530" cy="139971"/>
            </a:xfrm>
            <a:custGeom>
              <a:avLst/>
              <a:gdLst/>
              <a:ahLst/>
              <a:cxnLst>
                <a:cxn ang="0">
                  <a:pos x="wd2" y="hd2"/>
                </a:cxn>
                <a:cxn ang="5400000">
                  <a:pos x="wd2" y="hd2"/>
                </a:cxn>
                <a:cxn ang="10800000">
                  <a:pos x="wd2" y="hd2"/>
                </a:cxn>
                <a:cxn ang="16200000">
                  <a:pos x="wd2" y="hd2"/>
                </a:cxn>
              </a:cxnLst>
              <a:rect l="0" t="0" r="r" b="b"/>
              <a:pathLst>
                <a:path w="21600" h="16203" extrusionOk="0">
                  <a:moveTo>
                    <a:pt x="21600" y="0"/>
                  </a:moveTo>
                  <a:cubicBezTo>
                    <a:pt x="13568" y="21317"/>
                    <a:pt x="6368" y="21600"/>
                    <a:pt x="0" y="849"/>
                  </a:cubicBezTo>
                </a:path>
              </a:pathLst>
            </a:custGeom>
            <a:grpFill/>
            <a:ln w="25400" cap="flat">
              <a:solidFill>
                <a:srgbClr val="000000"/>
              </a:solidFill>
              <a:prstDash val="solid"/>
              <a:miter lim="400000"/>
              <a:tailEnd type="triangle" w="med" len="med"/>
            </a:ln>
            <a:effectLst/>
          </p:spPr>
          <p:txBody>
            <a:bodyPr/>
            <a:lstStyle/>
            <a:p>
              <a:endParaRPr sz="1266"/>
            </a:p>
          </p:txBody>
        </p:sp>
        <p:grpSp>
          <p:nvGrpSpPr>
            <p:cNvPr id="163" name="Group 291"/>
            <p:cNvGrpSpPr/>
            <p:nvPr/>
          </p:nvGrpSpPr>
          <p:grpSpPr>
            <a:xfrm>
              <a:off x="1709712" y="886702"/>
              <a:ext cx="458163" cy="689236"/>
              <a:chOff x="0" y="0"/>
              <a:chExt cx="458161" cy="689234"/>
            </a:xfrm>
            <a:grpFill/>
          </p:grpSpPr>
          <p:sp>
            <p:nvSpPr>
              <p:cNvPr id="165" name="Shape 289"/>
              <p:cNvSpPr/>
              <p:nvPr/>
            </p:nvSpPr>
            <p:spPr>
              <a:xfrm>
                <a:off x="0" y="0"/>
                <a:ext cx="431800" cy="43180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66" name="Shape 290"/>
              <p:cNvSpPr/>
              <p:nvPr/>
            </p:nvSpPr>
            <p:spPr>
              <a:xfrm>
                <a:off x="15875" y="25399"/>
                <a:ext cx="442286" cy="663835"/>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0,1</a:t>
                </a:r>
              </a:p>
            </p:txBody>
          </p:sp>
        </p:grpSp>
        <p:sp>
          <p:nvSpPr>
            <p:cNvPr id="164" name="Shape 292"/>
            <p:cNvSpPr/>
            <p:nvPr/>
          </p:nvSpPr>
          <p:spPr>
            <a:xfrm>
              <a:off x="0" y="0"/>
              <a:ext cx="2664674" cy="2205205"/>
            </a:xfrm>
            <a:prstGeom prst="roundRect">
              <a:avLst>
                <a:gd name="adj" fmla="val 13134"/>
              </a:avLst>
            </a:prstGeom>
            <a:grpFill/>
            <a:ln w="381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grpSp>
      <p:pic>
        <p:nvPicPr>
          <p:cNvPr id="171" name="pasted-image.png"/>
          <p:cNvPicPr>
            <a:picLocks noChangeAspect="1"/>
          </p:cNvPicPr>
          <p:nvPr/>
        </p:nvPicPr>
        <p:blipFill>
          <a:blip r:embed="rId6">
            <a:extLst/>
          </a:blip>
          <a:stretch>
            <a:fillRect/>
          </a:stretch>
        </p:blipFill>
        <p:spPr>
          <a:xfrm>
            <a:off x="2829607" y="3138381"/>
            <a:ext cx="749844" cy="1039713"/>
          </a:xfrm>
          <a:prstGeom prst="rect">
            <a:avLst/>
          </a:prstGeom>
          <a:ln w="12700">
            <a:miter lim="400000"/>
          </a:ln>
        </p:spPr>
      </p:pic>
      <p:sp>
        <p:nvSpPr>
          <p:cNvPr id="173" name="Shape 272"/>
          <p:cNvSpPr/>
          <p:nvPr/>
        </p:nvSpPr>
        <p:spPr>
          <a:xfrm>
            <a:off x="5296876" y="4165167"/>
            <a:ext cx="1269579" cy="851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lang="en-US" sz="2531"/>
              <a:t>Propane</a:t>
            </a:r>
            <a:br>
              <a:rPr lang="en-US" sz="2531"/>
            </a:br>
            <a:r>
              <a:rPr sz="2531"/>
              <a:t>Compiler</a:t>
            </a:r>
            <a:endParaRPr sz="2531" dirty="0"/>
          </a:p>
        </p:txBody>
      </p:sp>
      <p:sp>
        <p:nvSpPr>
          <p:cNvPr id="177" name="Rectangle 176"/>
          <p:cNvSpPr/>
          <p:nvPr/>
        </p:nvSpPr>
        <p:spPr>
          <a:xfrm>
            <a:off x="966644" y="5553402"/>
            <a:ext cx="10616357" cy="584775"/>
          </a:xfrm>
          <a:prstGeom prst="rect">
            <a:avLst/>
          </a:prstGeom>
          <a:ln>
            <a:noFill/>
          </a:ln>
        </p:spPr>
        <p:txBody>
          <a:bodyPr wrap="square">
            <a:spAutoFit/>
          </a:bodyPr>
          <a:lstStyle/>
          <a:p>
            <a:pPr algn="ctr"/>
            <a:r>
              <a:rPr lang="en-US" sz="3200" dirty="0">
                <a:solidFill>
                  <a:schemeClr val="accent5"/>
                </a:solidFill>
              </a:rPr>
              <a:t>Enables network-wide programming for existing networks</a:t>
            </a:r>
          </a:p>
        </p:txBody>
      </p:sp>
      <p:pic>
        <p:nvPicPr>
          <p:cNvPr id="3" name="Picture 2"/>
          <p:cNvPicPr>
            <a:picLocks noChangeAspect="1"/>
          </p:cNvPicPr>
          <p:nvPr/>
        </p:nvPicPr>
        <p:blipFill>
          <a:blip r:embed="rId7"/>
          <a:stretch>
            <a:fillRect/>
          </a:stretch>
        </p:blipFill>
        <p:spPr>
          <a:xfrm flipH="1">
            <a:off x="591455" y="2569439"/>
            <a:ext cx="1052206" cy="1052206"/>
          </a:xfrm>
          <a:prstGeom prst="rect">
            <a:avLst/>
          </a:prstGeom>
        </p:spPr>
      </p:pic>
      <p:sp>
        <p:nvSpPr>
          <p:cNvPr id="4" name="Freeform 3"/>
          <p:cNvSpPr/>
          <p:nvPr/>
        </p:nvSpPr>
        <p:spPr>
          <a:xfrm>
            <a:off x="1623527" y="2057513"/>
            <a:ext cx="6282065" cy="1002927"/>
          </a:xfrm>
          <a:custGeom>
            <a:avLst/>
            <a:gdLst>
              <a:gd name="connsiteX0" fmla="*/ 0 w 7016620"/>
              <a:gd name="connsiteY0" fmla="*/ 1377320 h 1377320"/>
              <a:gd name="connsiteX1" fmla="*/ 4124130 w 7016620"/>
              <a:gd name="connsiteY1" fmla="*/ 15051 h 1377320"/>
              <a:gd name="connsiteX2" fmla="*/ 7016620 w 7016620"/>
              <a:gd name="connsiteY2" fmla="*/ 612210 h 1377320"/>
            </a:gdLst>
            <a:ahLst/>
            <a:cxnLst>
              <a:cxn ang="0">
                <a:pos x="connsiteX0" y="connsiteY0"/>
              </a:cxn>
              <a:cxn ang="0">
                <a:pos x="connsiteX1" y="connsiteY1"/>
              </a:cxn>
              <a:cxn ang="0">
                <a:pos x="connsiteX2" y="connsiteY2"/>
              </a:cxn>
            </a:cxnLst>
            <a:rect l="l" t="t" r="r" b="b"/>
            <a:pathLst>
              <a:path w="7016620" h="1377320">
                <a:moveTo>
                  <a:pt x="0" y="1377320"/>
                </a:moveTo>
                <a:cubicBezTo>
                  <a:pt x="1477346" y="759944"/>
                  <a:pt x="2954693" y="142569"/>
                  <a:pt x="4124130" y="15051"/>
                </a:cubicBezTo>
                <a:cubicBezTo>
                  <a:pt x="5293567" y="-112467"/>
                  <a:pt x="7016620" y="612210"/>
                  <a:pt x="7016620" y="612210"/>
                </a:cubicBezTo>
              </a:path>
            </a:pathLst>
          </a:custGeom>
          <a:noFill/>
          <a:ln w="5715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hape 257"/>
          <p:cNvSpPr/>
          <p:nvPr/>
        </p:nvSpPr>
        <p:spPr>
          <a:xfrm>
            <a:off x="1650358" y="3373460"/>
            <a:ext cx="1094443" cy="289593"/>
          </a:xfrm>
          <a:prstGeom prst="line">
            <a:avLst/>
          </a:prstGeom>
          <a:ln w="63500">
            <a:solidFill>
              <a:schemeClr val="tx1"/>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5" name="TextBox 4"/>
          <p:cNvSpPr txBox="1"/>
          <p:nvPr/>
        </p:nvSpPr>
        <p:spPr>
          <a:xfrm>
            <a:off x="4937263" y="1527020"/>
            <a:ext cx="1399592" cy="523220"/>
          </a:xfrm>
          <a:prstGeom prst="rect">
            <a:avLst/>
          </a:prstGeom>
          <a:noFill/>
        </p:spPr>
        <p:txBody>
          <a:bodyPr wrap="square" rtlCol="0">
            <a:spAutoFit/>
          </a:bodyPr>
          <a:lstStyle/>
          <a:p>
            <a:r>
              <a:rPr lang="en-US" sz="2800" dirty="0"/>
              <a:t>Today</a:t>
            </a:r>
          </a:p>
        </p:txBody>
      </p:sp>
      <p:pic>
        <p:nvPicPr>
          <p:cNvPr id="7" name="Picture 6"/>
          <p:cNvPicPr>
            <a:picLocks noChangeAspect="1"/>
          </p:cNvPicPr>
          <p:nvPr/>
        </p:nvPicPr>
        <p:blipFill>
          <a:blip r:embed="rId8"/>
          <a:stretch>
            <a:fillRect/>
          </a:stretch>
        </p:blipFill>
        <p:spPr>
          <a:xfrm>
            <a:off x="5320337" y="3109035"/>
            <a:ext cx="1201401" cy="1201401"/>
          </a:xfrm>
          <a:prstGeom prst="rect">
            <a:avLst/>
          </a:prstGeom>
        </p:spPr>
      </p:pic>
    </p:spTree>
    <p:custDataLst>
      <p:tags r:id="rId1"/>
    </p:custDataLst>
    <p:extLst>
      <p:ext uri="{BB962C8B-B14F-4D97-AF65-F5344CB8AC3E}">
        <p14:creationId xmlns:p14="http://schemas.microsoft.com/office/powerpoint/2010/main" val="5741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35" grpId="0" animBg="1"/>
      <p:bldP spid="151" grpId="0" animBg="1"/>
      <p:bldP spid="173" grpId="0" animBg="1"/>
      <p:bldP spid="177" grpId="0"/>
      <p:bldP spid="4" grpId="0" animBg="1"/>
      <p:bldP spid="58"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p:cNvSpPr>
          <p:nvPr>
            <p:ph type="title"/>
          </p:nvPr>
        </p:nvSpPr>
        <p:spPr>
          <a:prstGeom prst="rect">
            <a:avLst/>
          </a:prstGeom>
        </p:spPr>
        <p:txBody>
          <a:bodyPr>
            <a:normAutofit/>
          </a:bodyPr>
          <a:lstStyle/>
          <a:p>
            <a:r>
              <a:rPr lang="en-US" dirty="0"/>
              <a:t>The Propane policy language</a:t>
            </a:r>
            <a:endParaRPr dirty="0"/>
          </a:p>
        </p:txBody>
      </p:sp>
      <p:sp>
        <p:nvSpPr>
          <p:cNvPr id="24" name="Shape 527"/>
          <p:cNvSpPr>
            <a:spLocks noGrp="1"/>
          </p:cNvSpPr>
          <p:nvPr>
            <p:ph type="body" sz="quarter" idx="1"/>
          </p:nvPr>
        </p:nvSpPr>
        <p:spPr>
          <a:xfrm>
            <a:off x="361457" y="4636168"/>
            <a:ext cx="3673562" cy="1564130"/>
          </a:xfrm>
          <a:prstGeom prst="rect">
            <a:avLst/>
          </a:prstGeom>
          <a:noFill/>
          <a:ln w="12700">
            <a:solidFill>
              <a:schemeClr val="tx1"/>
            </a:solidFill>
          </a:ln>
        </p:spPr>
        <p:txBody>
          <a:bodyPr lIns="91440" rIns="91440">
            <a:noAutofit/>
          </a:bodyPr>
          <a:lstStyle/>
          <a:p>
            <a:pPr marL="0" indent="0">
              <a:buNone/>
            </a:pPr>
            <a:r>
              <a:rPr lang="en-US" sz="2400" b="1" dirty="0"/>
              <a:t>Policy</a:t>
            </a:r>
            <a:endParaRPr sz="2400" b="1" dirty="0"/>
          </a:p>
          <a:p>
            <a:pPr marL="280988" lvl="1" indent="-280988">
              <a:buFont typeface="Arial" panose="020B0604020202020204" pitchFamily="34" charset="0"/>
              <a:buChar char="•"/>
            </a:pPr>
            <a:r>
              <a:rPr lang="en-US" sz="2400" dirty="0"/>
              <a:t>No transit between X, Y</a:t>
            </a:r>
          </a:p>
          <a:p>
            <a:pPr marL="280988" lvl="1" indent="-280988">
              <a:buFont typeface="Arial" panose="020B0604020202020204" pitchFamily="34" charset="0"/>
              <a:buChar char="•"/>
            </a:pPr>
            <a:r>
              <a:rPr lang="en-US" sz="2400" dirty="0"/>
              <a:t>Prefer </a:t>
            </a:r>
            <a:r>
              <a:rPr lang="en-US" dirty="0"/>
              <a:t>C </a:t>
            </a:r>
            <a:r>
              <a:rPr lang="en-US" sz="2400" dirty="0"/>
              <a:t>&gt; B &gt; {X,Y}</a:t>
            </a:r>
          </a:p>
          <a:p>
            <a:pPr marL="280988" lvl="1" indent="-280988">
              <a:buFont typeface="Arial" panose="020B0604020202020204" pitchFamily="34" charset="0"/>
              <a:buChar char="•"/>
            </a:pPr>
            <a:r>
              <a:rPr lang="en-US" sz="2400" dirty="0"/>
              <a:t>Use Z only for 16.4.0.0/16</a:t>
            </a:r>
          </a:p>
        </p:txBody>
      </p:sp>
      <p:sp>
        <p:nvSpPr>
          <p:cNvPr id="37" name="Rounded Rectangle 36"/>
          <p:cNvSpPr/>
          <p:nvPr/>
        </p:nvSpPr>
        <p:spPr>
          <a:xfrm>
            <a:off x="4437089" y="4636168"/>
            <a:ext cx="7500911" cy="1663032"/>
          </a:xfrm>
          <a:prstGeom prst="roundRect">
            <a:avLst/>
          </a:prstGeom>
          <a:solidFill>
            <a:schemeClr val="bg1">
              <a:lumMod val="95000"/>
            </a:schemeClr>
          </a:solidFill>
          <a:ln w="19050">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define</a:t>
            </a:r>
            <a:r>
              <a:rPr lang="en-US" sz="2400" dirty="0">
                <a:solidFill>
                  <a:schemeClr val="tx1"/>
                </a:solidFill>
              </a:rPr>
              <a:t> </a:t>
            </a:r>
            <a:r>
              <a:rPr lang="en-US" sz="2400" dirty="0" err="1">
                <a:solidFill>
                  <a:schemeClr val="tx1"/>
                </a:solidFill>
              </a:rPr>
              <a:t>notransit</a:t>
            </a:r>
            <a:r>
              <a:rPr lang="en-US" sz="2400" dirty="0">
                <a:solidFill>
                  <a:schemeClr val="tx1"/>
                </a:solidFill>
              </a:rPr>
              <a:t> =    {</a:t>
            </a:r>
            <a:r>
              <a:rPr lang="en-US" sz="2400" b="1" dirty="0">
                <a:solidFill>
                  <a:schemeClr val="tx1"/>
                </a:solidFill>
              </a:rPr>
              <a:t>true</a:t>
            </a:r>
            <a:r>
              <a:rPr lang="en-US" sz="2400" dirty="0">
                <a:solidFill>
                  <a:schemeClr val="tx1"/>
                </a:solidFill>
              </a:rPr>
              <a:t> =&gt; </a:t>
            </a:r>
            <a:r>
              <a:rPr lang="en-US" sz="2400" b="1" dirty="0">
                <a:solidFill>
                  <a:schemeClr val="tx1"/>
                </a:solidFill>
              </a:rPr>
              <a:t>not</a:t>
            </a:r>
            <a:r>
              <a:rPr lang="en-US" sz="2400" dirty="0">
                <a:solidFill>
                  <a:schemeClr val="tx1"/>
                </a:solidFill>
              </a:rPr>
              <a:t> </a:t>
            </a:r>
            <a:r>
              <a:rPr lang="en-US" sz="2400" i="1" dirty="0">
                <a:solidFill>
                  <a:schemeClr val="tx1"/>
                </a:solidFill>
              </a:rPr>
              <a:t>transit</a:t>
            </a:r>
            <a:r>
              <a:rPr lang="en-US" sz="2400" dirty="0">
                <a:solidFill>
                  <a:schemeClr val="tx1"/>
                </a:solidFill>
              </a:rPr>
              <a:t>({X, Y})} </a:t>
            </a:r>
          </a:p>
          <a:p>
            <a:r>
              <a:rPr lang="en-US" sz="2400" b="1" dirty="0">
                <a:solidFill>
                  <a:schemeClr val="tx1"/>
                </a:solidFill>
              </a:rPr>
              <a:t>define</a:t>
            </a:r>
            <a:r>
              <a:rPr lang="en-US" sz="2400" dirty="0">
                <a:solidFill>
                  <a:schemeClr val="tx1"/>
                </a:solidFill>
              </a:rPr>
              <a:t> preference = {</a:t>
            </a:r>
            <a:r>
              <a:rPr lang="en-US" sz="2400" b="1" dirty="0">
                <a:solidFill>
                  <a:schemeClr val="tx1"/>
                </a:solidFill>
              </a:rPr>
              <a:t>true</a:t>
            </a:r>
            <a:r>
              <a:rPr lang="en-US" sz="2400" dirty="0">
                <a:solidFill>
                  <a:schemeClr val="tx1"/>
                </a:solidFill>
              </a:rPr>
              <a:t> =&gt; </a:t>
            </a:r>
            <a:r>
              <a:rPr lang="en-US" sz="2400" i="1" dirty="0">
                <a:solidFill>
                  <a:schemeClr val="tx1"/>
                </a:solidFill>
              </a:rPr>
              <a:t>exit</a:t>
            </a:r>
            <a:r>
              <a:rPr lang="en-US" sz="2400" dirty="0">
                <a:solidFill>
                  <a:schemeClr val="tx1"/>
                </a:solidFill>
              </a:rPr>
              <a:t> (C &gt;&gt; B &gt;&gt; {X, Y})}</a:t>
            </a:r>
          </a:p>
          <a:p>
            <a:r>
              <a:rPr lang="en-US" sz="2400" b="1" dirty="0">
                <a:solidFill>
                  <a:schemeClr val="tx1"/>
                </a:solidFill>
              </a:rPr>
              <a:t>define</a:t>
            </a:r>
            <a:r>
              <a:rPr lang="en-US" sz="2400" dirty="0">
                <a:solidFill>
                  <a:schemeClr val="tx1"/>
                </a:solidFill>
              </a:rPr>
              <a:t> ownership =  {16.4.0.0/16 =&gt; </a:t>
            </a:r>
            <a:r>
              <a:rPr lang="en-US" sz="2400" i="1" dirty="0">
                <a:solidFill>
                  <a:schemeClr val="tx1"/>
                </a:solidFill>
              </a:rPr>
              <a:t>end</a:t>
            </a:r>
            <a:r>
              <a:rPr lang="en-US" sz="2400" dirty="0">
                <a:solidFill>
                  <a:schemeClr val="tx1"/>
                </a:solidFill>
              </a:rPr>
              <a:t>(Z)} </a:t>
            </a:r>
          </a:p>
          <a:p>
            <a:r>
              <a:rPr lang="en-US" sz="2400" b="1" dirty="0">
                <a:solidFill>
                  <a:schemeClr val="tx1"/>
                </a:solidFill>
              </a:rPr>
              <a:t>define</a:t>
            </a:r>
            <a:r>
              <a:rPr lang="en-US" sz="2400" dirty="0">
                <a:solidFill>
                  <a:schemeClr val="tx1"/>
                </a:solidFill>
              </a:rPr>
              <a:t> main = </a:t>
            </a:r>
            <a:r>
              <a:rPr lang="en-US" sz="2400" dirty="0" err="1">
                <a:solidFill>
                  <a:schemeClr val="tx1"/>
                </a:solidFill>
              </a:rPr>
              <a:t>notransit</a:t>
            </a:r>
            <a:r>
              <a:rPr lang="en-US" sz="2400" dirty="0">
                <a:solidFill>
                  <a:schemeClr val="tx1"/>
                </a:solidFill>
              </a:rPr>
              <a:t> </a:t>
            </a:r>
            <a:r>
              <a:rPr lang="en-US" sz="2400" b="1" dirty="0">
                <a:solidFill>
                  <a:schemeClr val="tx1"/>
                </a:solidFill>
              </a:rPr>
              <a:t>and</a:t>
            </a:r>
            <a:r>
              <a:rPr lang="en-US" sz="2400" dirty="0">
                <a:solidFill>
                  <a:schemeClr val="tx1"/>
                </a:solidFill>
              </a:rPr>
              <a:t> preference </a:t>
            </a:r>
            <a:r>
              <a:rPr lang="en-US" sz="2400" b="1" dirty="0">
                <a:solidFill>
                  <a:schemeClr val="tx1"/>
                </a:solidFill>
              </a:rPr>
              <a:t>and</a:t>
            </a:r>
            <a:r>
              <a:rPr lang="en-US" sz="2400" dirty="0">
                <a:solidFill>
                  <a:schemeClr val="tx1"/>
                </a:solidFill>
              </a:rPr>
              <a:t> ownership</a:t>
            </a:r>
          </a:p>
        </p:txBody>
      </p:sp>
      <p:sp>
        <p:nvSpPr>
          <p:cNvPr id="39" name="Shape 1336"/>
          <p:cNvSpPr/>
          <p:nvPr/>
        </p:nvSpPr>
        <p:spPr>
          <a:xfrm>
            <a:off x="4960609" y="1604209"/>
            <a:ext cx="2598717" cy="2067609"/>
          </a:xfrm>
          <a:prstGeom prst="ellipse">
            <a:avLst/>
          </a:prstGeom>
          <a:solidFill>
            <a:srgbClr val="FEFCE4"/>
          </a:solidFill>
          <a:ln w="9525" cap="flat">
            <a:solidFill>
              <a:srgbClr val="000000"/>
            </a:solidFill>
            <a:custDash>
              <a:ds d="200000" sp="200000"/>
            </a:custDash>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grpSp>
        <p:nvGrpSpPr>
          <p:cNvPr id="42" name="Group 954"/>
          <p:cNvGrpSpPr/>
          <p:nvPr/>
        </p:nvGrpSpPr>
        <p:grpSpPr>
          <a:xfrm>
            <a:off x="1424762" y="1978121"/>
            <a:ext cx="9356651" cy="2475565"/>
            <a:chOff x="-1" y="-650826"/>
            <a:chExt cx="9987098" cy="3520799"/>
          </a:xfrm>
        </p:grpSpPr>
        <p:sp>
          <p:nvSpPr>
            <p:cNvPr id="43" name="Shape 938"/>
            <p:cNvSpPr/>
            <p:nvPr/>
          </p:nvSpPr>
          <p:spPr>
            <a:xfrm>
              <a:off x="5914239" y="153754"/>
              <a:ext cx="2153162" cy="57480"/>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4" name="Shape 939"/>
            <p:cNvSpPr/>
            <p:nvPr/>
          </p:nvSpPr>
          <p:spPr>
            <a:xfrm>
              <a:off x="4676451" y="1455012"/>
              <a:ext cx="1" cy="87489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5" name="Shape 942"/>
            <p:cNvSpPr/>
            <p:nvPr/>
          </p:nvSpPr>
          <p:spPr>
            <a:xfrm>
              <a:off x="2197372" y="86902"/>
              <a:ext cx="2153163" cy="57482"/>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6" name="Shape 944"/>
            <p:cNvSpPr/>
            <p:nvPr/>
          </p:nvSpPr>
          <p:spPr>
            <a:xfrm>
              <a:off x="-1" y="-650826"/>
              <a:ext cx="2481434" cy="149846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X</a:t>
              </a:r>
              <a:endParaRPr sz="2400" dirty="0"/>
            </a:p>
          </p:txBody>
        </p:sp>
        <p:sp>
          <p:nvSpPr>
            <p:cNvPr id="47" name="Shape 945"/>
            <p:cNvSpPr/>
            <p:nvPr/>
          </p:nvSpPr>
          <p:spPr>
            <a:xfrm>
              <a:off x="7505664" y="-593196"/>
              <a:ext cx="2481433" cy="149846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Y</a:t>
              </a:r>
              <a:endParaRPr sz="2400" dirty="0"/>
            </a:p>
          </p:txBody>
        </p:sp>
        <p:sp>
          <p:nvSpPr>
            <p:cNvPr id="48" name="Shape 952"/>
            <p:cNvSpPr/>
            <p:nvPr/>
          </p:nvSpPr>
          <p:spPr>
            <a:xfrm flipH="1">
              <a:off x="5664114" y="1440834"/>
              <a:ext cx="0" cy="91188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49" name="Shape 953"/>
            <p:cNvSpPr/>
            <p:nvPr/>
          </p:nvSpPr>
          <p:spPr>
            <a:xfrm>
              <a:off x="4102013" y="2166830"/>
              <a:ext cx="2053090" cy="70314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lnTo>
                    <a:pt x="1901" y="6800"/>
                  </a:lnTo>
                  <a:close/>
                </a:path>
              </a:pathLst>
            </a:custGeom>
            <a:solidFill>
              <a:srgbClr val="BFD0F2"/>
            </a:solid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2146" tIns="32146" rIns="32146" bIns="32146" numCol="1" anchor="ctr">
              <a:noAutofit/>
            </a:bodyPr>
            <a:lstStyle>
              <a:lvl1pPr algn="ctr"/>
            </a:lstStyle>
            <a:p>
              <a:r>
                <a:rPr lang="en-US" sz="2400" dirty="0"/>
                <a:t>Z</a:t>
              </a:r>
              <a:endParaRPr sz="2400" dirty="0"/>
            </a:p>
          </p:txBody>
        </p:sp>
      </p:grpSp>
      <p:sp>
        <p:nvSpPr>
          <p:cNvPr id="60" name="Shape 938"/>
          <p:cNvSpPr/>
          <p:nvPr/>
        </p:nvSpPr>
        <p:spPr>
          <a:xfrm>
            <a:off x="5500665" y="2579652"/>
            <a:ext cx="1522537" cy="1416"/>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61" name="Shape 938"/>
          <p:cNvSpPr/>
          <p:nvPr/>
        </p:nvSpPr>
        <p:spPr>
          <a:xfrm flipV="1">
            <a:off x="6005120" y="3222976"/>
            <a:ext cx="515932" cy="0"/>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62" name="Shape 938"/>
          <p:cNvSpPr/>
          <p:nvPr/>
        </p:nvSpPr>
        <p:spPr>
          <a:xfrm>
            <a:off x="5351127" y="2753683"/>
            <a:ext cx="269302" cy="29305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63" name="Shape 938"/>
          <p:cNvSpPr/>
          <p:nvPr/>
        </p:nvSpPr>
        <p:spPr>
          <a:xfrm flipV="1">
            <a:off x="6781077" y="2708190"/>
            <a:ext cx="292131" cy="388255"/>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64" name="Shape 1346"/>
          <p:cNvSpPr/>
          <p:nvPr/>
        </p:nvSpPr>
        <p:spPr>
          <a:xfrm>
            <a:off x="5013959" y="2289676"/>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a:t>A</a:t>
            </a:r>
            <a:endParaRPr sz="2800"/>
          </a:p>
        </p:txBody>
      </p:sp>
      <p:sp>
        <p:nvSpPr>
          <p:cNvPr id="66" name="Shape 1346"/>
          <p:cNvSpPr/>
          <p:nvPr/>
        </p:nvSpPr>
        <p:spPr>
          <a:xfrm>
            <a:off x="6924088" y="2313181"/>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D</a:t>
            </a:r>
            <a:endParaRPr sz="2800" dirty="0"/>
          </a:p>
        </p:txBody>
      </p:sp>
      <p:sp>
        <p:nvSpPr>
          <p:cNvPr id="67" name="Shape 1346"/>
          <p:cNvSpPr/>
          <p:nvPr/>
        </p:nvSpPr>
        <p:spPr>
          <a:xfrm>
            <a:off x="6424912" y="2963442"/>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C</a:t>
            </a:r>
            <a:endParaRPr sz="2800" dirty="0"/>
          </a:p>
        </p:txBody>
      </p:sp>
      <p:sp>
        <p:nvSpPr>
          <p:cNvPr id="23" name="Shape 962"/>
          <p:cNvSpPr/>
          <p:nvPr/>
        </p:nvSpPr>
        <p:spPr>
          <a:xfrm>
            <a:off x="4299030" y="1919737"/>
            <a:ext cx="2217911" cy="45963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block</a:t>
            </a:r>
            <a:r>
              <a:rPr lang="en-US" sz="2400" dirty="0">
                <a:solidFill>
                  <a:schemeClr val="tx1"/>
                </a:solidFill>
              </a:rPr>
              <a:t> </a:t>
            </a:r>
            <a:r>
              <a:rPr sz="2400" dirty="0">
                <a:solidFill>
                  <a:schemeClr val="tx1"/>
                </a:solidFill>
              </a:rPr>
              <a:t>“</a:t>
            </a:r>
            <a:r>
              <a:rPr lang="en-US" sz="2400" dirty="0">
                <a:solidFill>
                  <a:schemeClr val="tx1"/>
                </a:solidFill>
              </a:rPr>
              <a:t>Y</a:t>
            </a:r>
            <a:r>
              <a:rPr sz="2400" dirty="0">
                <a:solidFill>
                  <a:schemeClr val="tx1"/>
                </a:solidFill>
              </a:rPr>
              <a:t>”</a:t>
            </a:r>
          </a:p>
        </p:txBody>
      </p:sp>
      <p:sp>
        <p:nvSpPr>
          <p:cNvPr id="25" name="Shape 965"/>
          <p:cNvSpPr/>
          <p:nvPr/>
        </p:nvSpPr>
        <p:spPr>
          <a:xfrm>
            <a:off x="4313038" y="1559942"/>
            <a:ext cx="2109820" cy="61768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tag</a:t>
            </a:r>
            <a:r>
              <a:rPr lang="en-US" sz="2400" dirty="0">
                <a:solidFill>
                  <a:schemeClr val="tx1"/>
                </a:solidFill>
              </a:rPr>
              <a:t> </a:t>
            </a:r>
            <a:r>
              <a:rPr sz="2400" dirty="0">
                <a:solidFill>
                  <a:schemeClr val="tx1"/>
                </a:solidFill>
              </a:rPr>
              <a:t>“</a:t>
            </a:r>
            <a:r>
              <a:rPr lang="en-US" sz="2400" dirty="0">
                <a:solidFill>
                  <a:schemeClr val="tx1"/>
                </a:solidFill>
              </a:rPr>
              <a:t>X</a:t>
            </a:r>
            <a:r>
              <a:rPr sz="2400" dirty="0">
                <a:solidFill>
                  <a:schemeClr val="tx1"/>
                </a:solidFill>
              </a:rPr>
              <a:t>”</a:t>
            </a:r>
          </a:p>
        </p:txBody>
      </p:sp>
      <p:sp>
        <p:nvSpPr>
          <p:cNvPr id="26" name="Shape 962"/>
          <p:cNvSpPr/>
          <p:nvPr/>
        </p:nvSpPr>
        <p:spPr>
          <a:xfrm>
            <a:off x="6661946" y="1559942"/>
            <a:ext cx="2206939" cy="48449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block</a:t>
            </a:r>
            <a:r>
              <a:rPr lang="en-US" sz="2400" dirty="0">
                <a:solidFill>
                  <a:schemeClr val="tx1"/>
                </a:solidFill>
              </a:rPr>
              <a:t> </a:t>
            </a:r>
            <a:r>
              <a:rPr sz="2400" dirty="0">
                <a:solidFill>
                  <a:schemeClr val="tx1"/>
                </a:solidFill>
              </a:rPr>
              <a:t>“</a:t>
            </a:r>
            <a:r>
              <a:rPr lang="en-US" sz="2400" dirty="0">
                <a:solidFill>
                  <a:schemeClr val="tx1"/>
                </a:solidFill>
              </a:rPr>
              <a:t>X</a:t>
            </a:r>
            <a:r>
              <a:rPr sz="2400" dirty="0">
                <a:solidFill>
                  <a:schemeClr val="tx1"/>
                </a:solidFill>
              </a:rPr>
              <a:t>”</a:t>
            </a:r>
          </a:p>
        </p:txBody>
      </p:sp>
      <p:sp>
        <p:nvSpPr>
          <p:cNvPr id="27" name="Shape 965"/>
          <p:cNvSpPr/>
          <p:nvPr/>
        </p:nvSpPr>
        <p:spPr>
          <a:xfrm>
            <a:off x="6661946" y="1918995"/>
            <a:ext cx="2109820" cy="47918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sym typeface="Wingdings" panose="05000000000000000000" pitchFamily="2" charset="2"/>
              </a:rPr>
              <a:t></a:t>
            </a:r>
            <a:r>
              <a:rPr sz="2400" dirty="0">
                <a:solidFill>
                  <a:schemeClr val="tx1"/>
                </a:solidFill>
              </a:rPr>
              <a:t>tag</a:t>
            </a:r>
            <a:r>
              <a:rPr lang="en-US" sz="2400" dirty="0">
                <a:solidFill>
                  <a:schemeClr val="tx1"/>
                </a:solidFill>
              </a:rPr>
              <a:t> </a:t>
            </a:r>
            <a:r>
              <a:rPr sz="2400" dirty="0">
                <a:solidFill>
                  <a:schemeClr val="tx1"/>
                </a:solidFill>
              </a:rPr>
              <a:t>“</a:t>
            </a:r>
            <a:r>
              <a:rPr lang="en-US" sz="2400" dirty="0">
                <a:solidFill>
                  <a:schemeClr val="tx1"/>
                </a:solidFill>
              </a:rPr>
              <a:t>Y</a:t>
            </a:r>
            <a:r>
              <a:rPr sz="2400" dirty="0">
                <a:solidFill>
                  <a:schemeClr val="tx1"/>
                </a:solidFill>
              </a:rPr>
              <a:t>”</a:t>
            </a:r>
          </a:p>
        </p:txBody>
      </p:sp>
      <p:sp>
        <p:nvSpPr>
          <p:cNvPr id="28" name="Shape 998"/>
          <p:cNvSpPr/>
          <p:nvPr/>
        </p:nvSpPr>
        <p:spPr>
          <a:xfrm>
            <a:off x="4657083" y="3352699"/>
            <a:ext cx="1094918" cy="51209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LP=100</a:t>
            </a:r>
            <a:endParaRPr sz="2400" dirty="0">
              <a:solidFill>
                <a:schemeClr val="tx1"/>
              </a:solidFill>
            </a:endParaRPr>
          </a:p>
        </p:txBody>
      </p:sp>
      <p:sp>
        <p:nvSpPr>
          <p:cNvPr id="29" name="Shape 999"/>
          <p:cNvSpPr/>
          <p:nvPr/>
        </p:nvSpPr>
        <p:spPr>
          <a:xfrm>
            <a:off x="7219398" y="2757763"/>
            <a:ext cx="1241601" cy="51209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99</a:t>
            </a:r>
          </a:p>
        </p:txBody>
      </p:sp>
      <p:sp>
        <p:nvSpPr>
          <p:cNvPr id="30" name="Shape 1020"/>
          <p:cNvSpPr/>
          <p:nvPr/>
        </p:nvSpPr>
        <p:spPr>
          <a:xfrm>
            <a:off x="6919727" y="3337682"/>
            <a:ext cx="1241601" cy="51209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101</a:t>
            </a:r>
            <a:r>
              <a:rPr lang="en-US" sz="2400" dirty="0">
                <a:solidFill>
                  <a:schemeClr val="tx1"/>
                </a:solidFill>
              </a:rPr>
              <a:t> </a:t>
            </a:r>
            <a:endParaRPr sz="2400" dirty="0">
              <a:solidFill>
                <a:schemeClr val="tx1"/>
              </a:solidFill>
            </a:endParaRPr>
          </a:p>
        </p:txBody>
      </p:sp>
      <p:sp>
        <p:nvSpPr>
          <p:cNvPr id="31" name="Shape 1056"/>
          <p:cNvSpPr/>
          <p:nvPr/>
        </p:nvSpPr>
        <p:spPr>
          <a:xfrm>
            <a:off x="3032558" y="3702666"/>
            <a:ext cx="2653155"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a:spcBef>
                <a:spcPts val="3600"/>
              </a:spcBef>
              <a:defRPr>
                <a:solidFill>
                  <a:srgbClr val="212121"/>
                </a:solidFill>
              </a:defRPr>
            </a:lvl1pPr>
          </a:lstStyle>
          <a:p>
            <a:r>
              <a:rPr lang="en-US" sz="2400" dirty="0">
                <a:solidFill>
                  <a:schemeClr val="tx1"/>
                </a:solidFill>
              </a:rPr>
              <a:t>f</a:t>
            </a:r>
            <a:r>
              <a:rPr sz="2400">
                <a:solidFill>
                  <a:schemeClr val="tx1"/>
                </a:solidFill>
              </a:rPr>
              <a:t>ilter</a:t>
            </a:r>
            <a:r>
              <a:rPr lang="en-US" sz="2400">
                <a:solidFill>
                  <a:schemeClr val="tx1"/>
                </a:solidFill>
              </a:rPr>
              <a:t> 16.4.0.0/16</a:t>
            </a:r>
            <a:endParaRPr sz="2400" dirty="0">
              <a:solidFill>
                <a:schemeClr val="tx1"/>
              </a:solidFill>
            </a:endParaRPr>
          </a:p>
        </p:txBody>
      </p:sp>
      <p:sp>
        <p:nvSpPr>
          <p:cNvPr id="32" name="Shape 999"/>
          <p:cNvSpPr/>
          <p:nvPr/>
        </p:nvSpPr>
        <p:spPr>
          <a:xfrm>
            <a:off x="4480820" y="2730960"/>
            <a:ext cx="1241601" cy="45399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lvl1pPr>
              <a:spcBef>
                <a:spcPts val="3600"/>
              </a:spcBef>
              <a:defRPr>
                <a:solidFill>
                  <a:srgbClr val="212121"/>
                </a:solidFill>
              </a:defRPr>
            </a:lvl1pPr>
          </a:lstStyle>
          <a:p>
            <a:r>
              <a:rPr lang="en-US" sz="2400" dirty="0">
                <a:solidFill>
                  <a:schemeClr val="tx1"/>
                </a:solidFill>
              </a:rPr>
              <a:t>LP=</a:t>
            </a:r>
            <a:r>
              <a:rPr sz="2400" dirty="0">
                <a:solidFill>
                  <a:schemeClr val="tx1"/>
                </a:solidFill>
              </a:rPr>
              <a:t>99</a:t>
            </a:r>
          </a:p>
        </p:txBody>
      </p:sp>
      <p:sp>
        <p:nvSpPr>
          <p:cNvPr id="33" name="Shape 1056"/>
          <p:cNvSpPr/>
          <p:nvPr/>
        </p:nvSpPr>
        <p:spPr>
          <a:xfrm>
            <a:off x="7141583" y="3667317"/>
            <a:ext cx="2252348"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spcBef>
                <a:spcPts val="3600"/>
              </a:spcBef>
              <a:defRPr>
                <a:solidFill>
                  <a:srgbClr val="212121"/>
                </a:solidFill>
              </a:defRPr>
            </a:lvl1pPr>
          </a:lstStyle>
          <a:p>
            <a:r>
              <a:rPr lang="en-US" sz="2400">
                <a:solidFill>
                  <a:schemeClr val="tx1"/>
                </a:solidFill>
              </a:rPr>
              <a:t>f</a:t>
            </a:r>
            <a:r>
              <a:rPr sz="2400" dirty="0">
                <a:solidFill>
                  <a:schemeClr val="tx1"/>
                </a:solidFill>
              </a:rPr>
              <a:t>ilter</a:t>
            </a:r>
            <a:r>
              <a:rPr lang="en-US" sz="2400" dirty="0">
                <a:solidFill>
                  <a:schemeClr val="tx1"/>
                </a:solidFill>
              </a:rPr>
              <a:t> 16.4.0.0/16</a:t>
            </a:r>
            <a:endParaRPr sz="2400" dirty="0">
              <a:solidFill>
                <a:schemeClr val="tx1"/>
              </a:solidFill>
            </a:endParaRPr>
          </a:p>
        </p:txBody>
      </p:sp>
      <p:sp>
        <p:nvSpPr>
          <p:cNvPr id="36" name="Shape 938"/>
          <p:cNvSpPr/>
          <p:nvPr/>
        </p:nvSpPr>
        <p:spPr>
          <a:xfrm>
            <a:off x="5503527" y="2906083"/>
            <a:ext cx="269302" cy="293051"/>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2400"/>
          </a:p>
        </p:txBody>
      </p:sp>
      <p:sp>
        <p:nvSpPr>
          <p:cNvPr id="65" name="Shape 1346"/>
          <p:cNvSpPr/>
          <p:nvPr/>
        </p:nvSpPr>
        <p:spPr>
          <a:xfrm>
            <a:off x="5441685" y="2927813"/>
            <a:ext cx="598290" cy="547498"/>
          </a:xfrm>
          <a:prstGeom prst="ellipse">
            <a:avLst/>
          </a:prstGeom>
          <a:solidFill>
            <a:srgbClr val="FFD9C1"/>
          </a:solidFill>
          <a:ln w="25400" cap="flat">
            <a:solidFill>
              <a:srgbClr val="000000"/>
            </a:solidFill>
            <a:prstDash val="solid"/>
            <a:miter lim="400000"/>
          </a:ln>
          <a:effectLst/>
        </p:spPr>
        <p:txBody>
          <a:bodyPr wrap="square" lIns="35719" tIns="35719" rIns="35719" bIns="35719" numCol="1" anchor="ctr">
            <a:noAutofit/>
          </a:bodyPr>
          <a:lstStyle/>
          <a:p>
            <a:pPr algn="ctr">
              <a:defRPr>
                <a:latin typeface="Courier New"/>
                <a:ea typeface="Courier New"/>
                <a:cs typeface="Courier New"/>
                <a:sym typeface="Courier New"/>
              </a:defRPr>
            </a:pPr>
            <a:r>
              <a:rPr lang="en-US" sz="2800" dirty="0"/>
              <a:t>B</a:t>
            </a:r>
            <a:endParaRPr sz="2800" dirty="0"/>
          </a:p>
        </p:txBody>
      </p:sp>
    </p:spTree>
    <p:custDataLst>
      <p:tags r:id="rId1"/>
    </p:custDataLst>
    <p:extLst>
      <p:ext uri="{BB962C8B-B14F-4D97-AF65-F5344CB8AC3E}">
        <p14:creationId xmlns:p14="http://schemas.microsoft.com/office/powerpoint/2010/main" val="10851270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Shape 1225"/>
          <p:cNvSpPr>
            <a:spLocks noGrp="1"/>
          </p:cNvSpPr>
          <p:nvPr>
            <p:ph type="title"/>
          </p:nvPr>
        </p:nvSpPr>
        <p:spPr>
          <a:prstGeom prst="rect">
            <a:avLst/>
          </a:prstGeom>
        </p:spPr>
        <p:txBody>
          <a:bodyPr>
            <a:normAutofit/>
          </a:bodyPr>
          <a:lstStyle/>
          <a:p>
            <a:r>
              <a:rPr dirty="0"/>
              <a:t>Compilation</a:t>
            </a:r>
          </a:p>
        </p:txBody>
      </p:sp>
      <p:sp>
        <p:nvSpPr>
          <p:cNvPr id="3" name="Content Placeholder 2"/>
          <p:cNvSpPr>
            <a:spLocks noGrp="1"/>
          </p:cNvSpPr>
          <p:nvPr>
            <p:ph idx="1"/>
          </p:nvPr>
        </p:nvSpPr>
        <p:spPr>
          <a:xfrm>
            <a:off x="838200" y="1569593"/>
            <a:ext cx="10515600" cy="1632745"/>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chemeClr val="accent5"/>
                </a:solidFill>
              </a:rPr>
              <a:t>Challenges</a:t>
            </a:r>
          </a:p>
          <a:p>
            <a:pPr marL="457200" lvl="1" indent="0" algn="ctr">
              <a:lnSpc>
                <a:spcPct val="100000"/>
              </a:lnSpc>
              <a:spcBef>
                <a:spcPts val="0"/>
              </a:spcBef>
              <a:buNone/>
            </a:pPr>
            <a:r>
              <a:rPr lang="en-US" sz="2800" dirty="0"/>
              <a:t>Semantic gap between BGP and the Propane language</a:t>
            </a:r>
          </a:p>
          <a:p>
            <a:pPr marL="457200" lvl="1" indent="0" algn="ctr">
              <a:lnSpc>
                <a:spcPct val="100000"/>
              </a:lnSpc>
              <a:spcBef>
                <a:spcPts val="0"/>
              </a:spcBef>
              <a:buNone/>
            </a:pPr>
            <a:r>
              <a:rPr lang="en-US" sz="2800" dirty="0"/>
              <a:t>Ensuring proactive policy compliance for all possible failures</a:t>
            </a:r>
          </a:p>
        </p:txBody>
      </p:sp>
      <p:sp>
        <p:nvSpPr>
          <p:cNvPr id="1226" name="Shape 1226"/>
          <p:cNvSpPr/>
          <p:nvPr/>
        </p:nvSpPr>
        <p:spPr>
          <a:xfrm>
            <a:off x="1163106" y="3930720"/>
            <a:ext cx="917752"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sz="2800"/>
              <a:t>P</a:t>
            </a:r>
            <a:r>
              <a:rPr lang="en-US" sz="2800"/>
              <a:t>olicy</a:t>
            </a:r>
            <a:endParaRPr sz="2800"/>
          </a:p>
        </p:txBody>
      </p:sp>
      <p:pic>
        <p:nvPicPr>
          <p:cNvPr id="1238" name="pasted-image.png"/>
          <p:cNvPicPr>
            <a:picLocks noChangeAspect="1"/>
          </p:cNvPicPr>
          <p:nvPr/>
        </p:nvPicPr>
        <p:blipFill>
          <a:blip r:embed="rId4">
            <a:extLst/>
          </a:blip>
          <a:stretch>
            <a:fillRect/>
          </a:stretch>
        </p:blipFill>
        <p:spPr>
          <a:xfrm>
            <a:off x="1115730" y="4484703"/>
            <a:ext cx="1111403" cy="1111403"/>
          </a:xfrm>
          <a:prstGeom prst="rect">
            <a:avLst/>
          </a:prstGeom>
          <a:ln w="12700">
            <a:miter lim="400000"/>
          </a:ln>
        </p:spPr>
      </p:pic>
      <p:sp>
        <p:nvSpPr>
          <p:cNvPr id="1240" name="Shape 1240"/>
          <p:cNvSpPr/>
          <p:nvPr/>
        </p:nvSpPr>
        <p:spPr>
          <a:xfrm>
            <a:off x="9387655" y="3697624"/>
            <a:ext cx="1828835"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sz="2800"/>
              <a:t>BGP Configs</a:t>
            </a:r>
          </a:p>
        </p:txBody>
      </p:sp>
      <p:grpSp>
        <p:nvGrpSpPr>
          <p:cNvPr id="1253" name="Group 1253"/>
          <p:cNvGrpSpPr/>
          <p:nvPr/>
        </p:nvGrpSpPr>
        <p:grpSpPr>
          <a:xfrm>
            <a:off x="8801091" y="4132370"/>
            <a:ext cx="2766244" cy="1946126"/>
            <a:chOff x="0" y="139700"/>
            <a:chExt cx="3934212" cy="2767821"/>
          </a:xfrm>
        </p:grpSpPr>
        <p:sp>
          <p:nvSpPr>
            <p:cNvPr id="1241" name="Shape 1241"/>
            <p:cNvSpPr/>
            <p:nvPr/>
          </p:nvSpPr>
          <p:spPr>
            <a:xfrm flipV="1">
              <a:off x="1016517" y="1081939"/>
              <a:ext cx="472441" cy="221916"/>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2" name="Shape 1242"/>
            <p:cNvSpPr/>
            <p:nvPr/>
          </p:nvSpPr>
          <p:spPr>
            <a:xfrm flipV="1">
              <a:off x="2492227" y="1884279"/>
              <a:ext cx="482613" cy="279443"/>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3" name="Shape 1243"/>
            <p:cNvSpPr/>
            <p:nvPr/>
          </p:nvSpPr>
          <p:spPr>
            <a:xfrm flipH="1" flipV="1">
              <a:off x="2494925" y="1085650"/>
              <a:ext cx="420932" cy="23875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4" name="Shape 1244"/>
            <p:cNvSpPr/>
            <p:nvPr/>
          </p:nvSpPr>
          <p:spPr>
            <a:xfrm flipH="1" flipV="1">
              <a:off x="947987" y="1876648"/>
              <a:ext cx="508221" cy="305355"/>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pic>
          <p:nvPicPr>
            <p:cNvPr id="1245" name="pasted-image.png"/>
            <p:cNvPicPr>
              <a:picLocks noChangeAspect="1"/>
            </p:cNvPicPr>
            <p:nvPr/>
          </p:nvPicPr>
          <p:blipFill>
            <a:blip r:embed="rId5">
              <a:extLst/>
            </a:blip>
            <a:srcRect/>
            <a:stretch>
              <a:fillRect/>
            </a:stretch>
          </p:blipFill>
          <p:spPr>
            <a:xfrm>
              <a:off x="0" y="980742"/>
              <a:ext cx="1185227" cy="1185228"/>
            </a:xfrm>
            <a:prstGeom prst="rect">
              <a:avLst/>
            </a:prstGeom>
            <a:ln w="12700" cap="flat">
              <a:noFill/>
              <a:miter lim="400000"/>
            </a:ln>
            <a:effectLst/>
          </p:spPr>
        </p:pic>
        <p:pic>
          <p:nvPicPr>
            <p:cNvPr id="1246" name="pasted-image.png"/>
            <p:cNvPicPr>
              <a:picLocks noChangeAspect="1"/>
            </p:cNvPicPr>
            <p:nvPr/>
          </p:nvPicPr>
          <p:blipFill>
            <a:blip r:embed="rId6">
              <a:extLst/>
            </a:blip>
            <a:stretch>
              <a:fillRect/>
            </a:stretch>
          </p:blipFill>
          <p:spPr>
            <a:xfrm>
              <a:off x="296198" y="654210"/>
              <a:ext cx="626467" cy="626467"/>
            </a:xfrm>
            <a:prstGeom prst="rect">
              <a:avLst/>
            </a:prstGeom>
            <a:ln w="12700" cap="flat">
              <a:noFill/>
              <a:miter lim="400000"/>
            </a:ln>
            <a:effectLst/>
          </p:spPr>
        </p:pic>
        <p:pic>
          <p:nvPicPr>
            <p:cNvPr id="1247" name="pasted-image.png"/>
            <p:cNvPicPr>
              <a:picLocks noChangeAspect="1"/>
            </p:cNvPicPr>
            <p:nvPr/>
          </p:nvPicPr>
          <p:blipFill>
            <a:blip r:embed="rId5">
              <a:extLst/>
            </a:blip>
            <a:srcRect/>
            <a:stretch>
              <a:fillRect/>
            </a:stretch>
          </p:blipFill>
          <p:spPr>
            <a:xfrm>
              <a:off x="1380997" y="1722294"/>
              <a:ext cx="1185228" cy="1185228"/>
            </a:xfrm>
            <a:prstGeom prst="rect">
              <a:avLst/>
            </a:prstGeom>
            <a:ln w="12700" cap="flat">
              <a:noFill/>
              <a:miter lim="400000"/>
            </a:ln>
            <a:effectLst/>
          </p:spPr>
        </p:pic>
        <p:pic>
          <p:nvPicPr>
            <p:cNvPr id="1248" name="pasted-image.png"/>
            <p:cNvPicPr>
              <a:picLocks noChangeAspect="1"/>
            </p:cNvPicPr>
            <p:nvPr/>
          </p:nvPicPr>
          <p:blipFill>
            <a:blip r:embed="rId5">
              <a:extLst/>
            </a:blip>
            <a:srcRect/>
            <a:stretch>
              <a:fillRect/>
            </a:stretch>
          </p:blipFill>
          <p:spPr>
            <a:xfrm>
              <a:off x="2748986" y="1018842"/>
              <a:ext cx="1185227" cy="1185228"/>
            </a:xfrm>
            <a:prstGeom prst="rect">
              <a:avLst/>
            </a:prstGeom>
            <a:ln w="12700" cap="flat">
              <a:noFill/>
              <a:miter lim="400000"/>
            </a:ln>
            <a:effectLst/>
          </p:spPr>
        </p:pic>
        <p:pic>
          <p:nvPicPr>
            <p:cNvPr id="1249" name="pasted-image.png"/>
            <p:cNvPicPr>
              <a:picLocks noChangeAspect="1"/>
            </p:cNvPicPr>
            <p:nvPr/>
          </p:nvPicPr>
          <p:blipFill>
            <a:blip r:embed="rId5">
              <a:extLst/>
            </a:blip>
            <a:srcRect/>
            <a:stretch>
              <a:fillRect/>
            </a:stretch>
          </p:blipFill>
          <p:spPr>
            <a:xfrm>
              <a:off x="1380843" y="464291"/>
              <a:ext cx="1185228" cy="1185227"/>
            </a:xfrm>
            <a:prstGeom prst="rect">
              <a:avLst/>
            </a:prstGeom>
            <a:ln w="12700" cap="flat">
              <a:noFill/>
              <a:miter lim="400000"/>
            </a:ln>
            <a:effectLst/>
          </p:spPr>
        </p:pic>
        <p:pic>
          <p:nvPicPr>
            <p:cNvPr id="1250" name="pasted-image.png"/>
            <p:cNvPicPr>
              <a:picLocks noChangeAspect="1"/>
            </p:cNvPicPr>
            <p:nvPr/>
          </p:nvPicPr>
          <p:blipFill>
            <a:blip r:embed="rId6">
              <a:extLst/>
            </a:blip>
            <a:stretch>
              <a:fillRect/>
            </a:stretch>
          </p:blipFill>
          <p:spPr>
            <a:xfrm>
              <a:off x="1678760" y="1404546"/>
              <a:ext cx="626467" cy="626467"/>
            </a:xfrm>
            <a:prstGeom prst="rect">
              <a:avLst/>
            </a:prstGeom>
            <a:ln w="12700" cap="flat">
              <a:noFill/>
              <a:miter lim="400000"/>
            </a:ln>
            <a:effectLst/>
          </p:spPr>
        </p:pic>
        <p:pic>
          <p:nvPicPr>
            <p:cNvPr id="1251" name="pasted-image.png"/>
            <p:cNvPicPr>
              <a:picLocks noChangeAspect="1"/>
            </p:cNvPicPr>
            <p:nvPr/>
          </p:nvPicPr>
          <p:blipFill>
            <a:blip r:embed="rId6">
              <a:extLst/>
            </a:blip>
            <a:stretch>
              <a:fillRect/>
            </a:stretch>
          </p:blipFill>
          <p:spPr>
            <a:xfrm>
              <a:off x="3062485" y="680534"/>
              <a:ext cx="626467" cy="626467"/>
            </a:xfrm>
            <a:prstGeom prst="rect">
              <a:avLst/>
            </a:prstGeom>
            <a:ln w="12700" cap="flat">
              <a:noFill/>
              <a:miter lim="400000"/>
            </a:ln>
            <a:effectLst/>
          </p:spPr>
        </p:pic>
        <p:pic>
          <p:nvPicPr>
            <p:cNvPr id="1252" name="pasted-image.png"/>
            <p:cNvPicPr>
              <a:picLocks noChangeAspect="1"/>
            </p:cNvPicPr>
            <p:nvPr/>
          </p:nvPicPr>
          <p:blipFill>
            <a:blip r:embed="rId6">
              <a:extLst/>
            </a:blip>
            <a:stretch>
              <a:fillRect/>
            </a:stretch>
          </p:blipFill>
          <p:spPr>
            <a:xfrm>
              <a:off x="1676294" y="139700"/>
              <a:ext cx="626467" cy="626466"/>
            </a:xfrm>
            <a:prstGeom prst="rect">
              <a:avLst/>
            </a:prstGeom>
            <a:ln w="12700" cap="flat">
              <a:noFill/>
              <a:miter lim="400000"/>
            </a:ln>
            <a:effectLst/>
          </p:spPr>
        </p:pic>
      </p:grpSp>
      <p:pic>
        <p:nvPicPr>
          <p:cNvPr id="6" name="Picture 5"/>
          <p:cNvPicPr>
            <a:picLocks noChangeAspect="1"/>
          </p:cNvPicPr>
          <p:nvPr/>
        </p:nvPicPr>
        <p:blipFill>
          <a:blip r:embed="rId7"/>
          <a:stretch>
            <a:fillRect/>
          </a:stretch>
        </p:blipFill>
        <p:spPr>
          <a:xfrm>
            <a:off x="4930874" y="3925099"/>
            <a:ext cx="2091167" cy="1684288"/>
          </a:xfrm>
          <a:prstGeom prst="rect">
            <a:avLst/>
          </a:prstGeom>
        </p:spPr>
      </p:pic>
    </p:spTree>
    <p:custDataLst>
      <p:tags r:id="rId1"/>
    </p:custDataLst>
    <p:extLst>
      <p:ext uri="{BB962C8B-B14F-4D97-AF65-F5344CB8AC3E}">
        <p14:creationId xmlns:p14="http://schemas.microsoft.com/office/powerpoint/2010/main" val="148171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Shape 1225"/>
          <p:cNvSpPr>
            <a:spLocks noGrp="1"/>
          </p:cNvSpPr>
          <p:nvPr>
            <p:ph type="title"/>
          </p:nvPr>
        </p:nvSpPr>
        <p:spPr>
          <a:prstGeom prst="rect">
            <a:avLst/>
          </a:prstGeom>
        </p:spPr>
        <p:txBody>
          <a:bodyPr>
            <a:normAutofit/>
          </a:bodyPr>
          <a:lstStyle/>
          <a:p>
            <a:r>
              <a:rPr dirty="0"/>
              <a:t>Compilation</a:t>
            </a:r>
          </a:p>
        </p:txBody>
      </p:sp>
      <p:sp>
        <p:nvSpPr>
          <p:cNvPr id="3" name="Content Placeholder 2"/>
          <p:cNvSpPr>
            <a:spLocks noGrp="1"/>
          </p:cNvSpPr>
          <p:nvPr>
            <p:ph idx="1"/>
          </p:nvPr>
        </p:nvSpPr>
        <p:spPr>
          <a:xfrm>
            <a:off x="838200" y="1569593"/>
            <a:ext cx="10515600" cy="1632745"/>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a:solidFill>
                  <a:schemeClr val="accent5"/>
                </a:solidFill>
              </a:rPr>
              <a:t>Challenges</a:t>
            </a:r>
          </a:p>
          <a:p>
            <a:pPr marL="457200" lvl="1" indent="0" algn="ctr">
              <a:lnSpc>
                <a:spcPct val="100000"/>
              </a:lnSpc>
              <a:spcBef>
                <a:spcPts val="0"/>
              </a:spcBef>
              <a:buNone/>
            </a:pPr>
            <a:r>
              <a:rPr lang="en-US" sz="2800" dirty="0"/>
              <a:t>Semantic gap between BGP and the Propane language</a:t>
            </a:r>
          </a:p>
          <a:p>
            <a:pPr marL="457200" lvl="1" indent="0" algn="ctr">
              <a:lnSpc>
                <a:spcPct val="100000"/>
              </a:lnSpc>
              <a:spcBef>
                <a:spcPts val="0"/>
              </a:spcBef>
              <a:buNone/>
            </a:pPr>
            <a:r>
              <a:rPr lang="en-US" sz="2800" dirty="0"/>
              <a:t>Ensuring proactive policy compliance for all possible failures</a:t>
            </a:r>
          </a:p>
        </p:txBody>
      </p:sp>
      <p:sp>
        <p:nvSpPr>
          <p:cNvPr id="1226" name="Shape 1226"/>
          <p:cNvSpPr/>
          <p:nvPr/>
        </p:nvSpPr>
        <p:spPr>
          <a:xfrm>
            <a:off x="1163106" y="3930720"/>
            <a:ext cx="917752"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sz="2800"/>
              <a:t>P</a:t>
            </a:r>
            <a:r>
              <a:rPr lang="en-US" sz="2800"/>
              <a:t>olicy</a:t>
            </a:r>
            <a:endParaRPr sz="2800"/>
          </a:p>
        </p:txBody>
      </p:sp>
      <p:pic>
        <p:nvPicPr>
          <p:cNvPr id="1238" name="pasted-image.png"/>
          <p:cNvPicPr>
            <a:picLocks noChangeAspect="1"/>
          </p:cNvPicPr>
          <p:nvPr/>
        </p:nvPicPr>
        <p:blipFill>
          <a:blip r:embed="rId4">
            <a:extLst/>
          </a:blip>
          <a:stretch>
            <a:fillRect/>
          </a:stretch>
        </p:blipFill>
        <p:spPr>
          <a:xfrm>
            <a:off x="1115730" y="4484703"/>
            <a:ext cx="1111403" cy="1111403"/>
          </a:xfrm>
          <a:prstGeom prst="rect">
            <a:avLst/>
          </a:prstGeom>
          <a:ln w="12700">
            <a:miter lim="400000"/>
          </a:ln>
        </p:spPr>
      </p:pic>
      <p:sp>
        <p:nvSpPr>
          <p:cNvPr id="1239" name="Shape 1239"/>
          <p:cNvSpPr/>
          <p:nvPr/>
        </p:nvSpPr>
        <p:spPr>
          <a:xfrm>
            <a:off x="2249477" y="5040404"/>
            <a:ext cx="401279" cy="1"/>
          </a:xfrm>
          <a:prstGeom prst="line">
            <a:avLst/>
          </a:prstGeom>
          <a:ln w="63500">
            <a:solidFill>
              <a:srgbClr val="53585F"/>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240" name="Shape 1240"/>
          <p:cNvSpPr/>
          <p:nvPr/>
        </p:nvSpPr>
        <p:spPr>
          <a:xfrm>
            <a:off x="9387655" y="3697624"/>
            <a:ext cx="1828835"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3600"/>
            </a:lvl1pPr>
          </a:lstStyle>
          <a:p>
            <a:r>
              <a:rPr sz="2800"/>
              <a:t>BGP Configs</a:t>
            </a:r>
          </a:p>
        </p:txBody>
      </p:sp>
      <p:grpSp>
        <p:nvGrpSpPr>
          <p:cNvPr id="1253" name="Group 1253"/>
          <p:cNvGrpSpPr/>
          <p:nvPr/>
        </p:nvGrpSpPr>
        <p:grpSpPr>
          <a:xfrm>
            <a:off x="8801091" y="4132370"/>
            <a:ext cx="2766244" cy="1946126"/>
            <a:chOff x="0" y="139700"/>
            <a:chExt cx="3934212" cy="2767821"/>
          </a:xfrm>
        </p:grpSpPr>
        <p:sp>
          <p:nvSpPr>
            <p:cNvPr id="1241" name="Shape 1241"/>
            <p:cNvSpPr/>
            <p:nvPr/>
          </p:nvSpPr>
          <p:spPr>
            <a:xfrm flipV="1">
              <a:off x="1016517" y="1081939"/>
              <a:ext cx="472441" cy="221916"/>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2" name="Shape 1242"/>
            <p:cNvSpPr/>
            <p:nvPr/>
          </p:nvSpPr>
          <p:spPr>
            <a:xfrm flipV="1">
              <a:off x="2492227" y="1884279"/>
              <a:ext cx="482613" cy="279443"/>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3" name="Shape 1243"/>
            <p:cNvSpPr/>
            <p:nvPr/>
          </p:nvSpPr>
          <p:spPr>
            <a:xfrm flipH="1" flipV="1">
              <a:off x="2494925" y="1085650"/>
              <a:ext cx="420932" cy="238754"/>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44" name="Shape 1244"/>
            <p:cNvSpPr/>
            <p:nvPr/>
          </p:nvSpPr>
          <p:spPr>
            <a:xfrm flipH="1" flipV="1">
              <a:off x="947987" y="1876648"/>
              <a:ext cx="508221" cy="305355"/>
            </a:xfrm>
            <a:prstGeom prst="lin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pic>
          <p:nvPicPr>
            <p:cNvPr id="1245" name="pasted-image.png"/>
            <p:cNvPicPr>
              <a:picLocks noChangeAspect="1"/>
            </p:cNvPicPr>
            <p:nvPr/>
          </p:nvPicPr>
          <p:blipFill>
            <a:blip r:embed="rId5">
              <a:extLst/>
            </a:blip>
            <a:srcRect/>
            <a:stretch>
              <a:fillRect/>
            </a:stretch>
          </p:blipFill>
          <p:spPr>
            <a:xfrm>
              <a:off x="0" y="980742"/>
              <a:ext cx="1185227" cy="1185228"/>
            </a:xfrm>
            <a:prstGeom prst="rect">
              <a:avLst/>
            </a:prstGeom>
            <a:ln w="12700" cap="flat">
              <a:noFill/>
              <a:miter lim="400000"/>
            </a:ln>
            <a:effectLst/>
          </p:spPr>
        </p:pic>
        <p:pic>
          <p:nvPicPr>
            <p:cNvPr id="1246" name="pasted-image.png"/>
            <p:cNvPicPr>
              <a:picLocks noChangeAspect="1"/>
            </p:cNvPicPr>
            <p:nvPr/>
          </p:nvPicPr>
          <p:blipFill>
            <a:blip r:embed="rId6">
              <a:extLst/>
            </a:blip>
            <a:stretch>
              <a:fillRect/>
            </a:stretch>
          </p:blipFill>
          <p:spPr>
            <a:xfrm>
              <a:off x="296198" y="654210"/>
              <a:ext cx="626467" cy="626467"/>
            </a:xfrm>
            <a:prstGeom prst="rect">
              <a:avLst/>
            </a:prstGeom>
            <a:ln w="12700" cap="flat">
              <a:noFill/>
              <a:miter lim="400000"/>
            </a:ln>
            <a:effectLst/>
          </p:spPr>
        </p:pic>
        <p:pic>
          <p:nvPicPr>
            <p:cNvPr id="1247" name="pasted-image.png"/>
            <p:cNvPicPr>
              <a:picLocks noChangeAspect="1"/>
            </p:cNvPicPr>
            <p:nvPr/>
          </p:nvPicPr>
          <p:blipFill>
            <a:blip r:embed="rId5">
              <a:extLst/>
            </a:blip>
            <a:srcRect/>
            <a:stretch>
              <a:fillRect/>
            </a:stretch>
          </p:blipFill>
          <p:spPr>
            <a:xfrm>
              <a:off x="1380997" y="1722294"/>
              <a:ext cx="1185228" cy="1185228"/>
            </a:xfrm>
            <a:prstGeom prst="rect">
              <a:avLst/>
            </a:prstGeom>
            <a:ln w="12700" cap="flat">
              <a:noFill/>
              <a:miter lim="400000"/>
            </a:ln>
            <a:effectLst/>
          </p:spPr>
        </p:pic>
        <p:pic>
          <p:nvPicPr>
            <p:cNvPr id="1248" name="pasted-image.png"/>
            <p:cNvPicPr>
              <a:picLocks noChangeAspect="1"/>
            </p:cNvPicPr>
            <p:nvPr/>
          </p:nvPicPr>
          <p:blipFill>
            <a:blip r:embed="rId5">
              <a:extLst/>
            </a:blip>
            <a:srcRect/>
            <a:stretch>
              <a:fillRect/>
            </a:stretch>
          </p:blipFill>
          <p:spPr>
            <a:xfrm>
              <a:off x="2748986" y="1018842"/>
              <a:ext cx="1185227" cy="1185228"/>
            </a:xfrm>
            <a:prstGeom prst="rect">
              <a:avLst/>
            </a:prstGeom>
            <a:ln w="12700" cap="flat">
              <a:noFill/>
              <a:miter lim="400000"/>
            </a:ln>
            <a:effectLst/>
          </p:spPr>
        </p:pic>
        <p:pic>
          <p:nvPicPr>
            <p:cNvPr id="1249" name="pasted-image.png"/>
            <p:cNvPicPr>
              <a:picLocks noChangeAspect="1"/>
            </p:cNvPicPr>
            <p:nvPr/>
          </p:nvPicPr>
          <p:blipFill>
            <a:blip r:embed="rId5">
              <a:extLst/>
            </a:blip>
            <a:srcRect/>
            <a:stretch>
              <a:fillRect/>
            </a:stretch>
          </p:blipFill>
          <p:spPr>
            <a:xfrm>
              <a:off x="1380843" y="464291"/>
              <a:ext cx="1185228" cy="1185227"/>
            </a:xfrm>
            <a:prstGeom prst="rect">
              <a:avLst/>
            </a:prstGeom>
            <a:ln w="12700" cap="flat">
              <a:noFill/>
              <a:miter lim="400000"/>
            </a:ln>
            <a:effectLst/>
          </p:spPr>
        </p:pic>
        <p:pic>
          <p:nvPicPr>
            <p:cNvPr id="1250" name="pasted-image.png"/>
            <p:cNvPicPr>
              <a:picLocks noChangeAspect="1"/>
            </p:cNvPicPr>
            <p:nvPr/>
          </p:nvPicPr>
          <p:blipFill>
            <a:blip r:embed="rId6">
              <a:extLst/>
            </a:blip>
            <a:stretch>
              <a:fillRect/>
            </a:stretch>
          </p:blipFill>
          <p:spPr>
            <a:xfrm>
              <a:off x="1678760" y="1404546"/>
              <a:ext cx="626467" cy="626467"/>
            </a:xfrm>
            <a:prstGeom prst="rect">
              <a:avLst/>
            </a:prstGeom>
            <a:ln w="12700" cap="flat">
              <a:noFill/>
              <a:miter lim="400000"/>
            </a:ln>
            <a:effectLst/>
          </p:spPr>
        </p:pic>
        <p:pic>
          <p:nvPicPr>
            <p:cNvPr id="1251" name="pasted-image.png"/>
            <p:cNvPicPr>
              <a:picLocks noChangeAspect="1"/>
            </p:cNvPicPr>
            <p:nvPr/>
          </p:nvPicPr>
          <p:blipFill>
            <a:blip r:embed="rId6">
              <a:extLst/>
            </a:blip>
            <a:stretch>
              <a:fillRect/>
            </a:stretch>
          </p:blipFill>
          <p:spPr>
            <a:xfrm>
              <a:off x="3062485" y="680534"/>
              <a:ext cx="626467" cy="626467"/>
            </a:xfrm>
            <a:prstGeom prst="rect">
              <a:avLst/>
            </a:prstGeom>
            <a:ln w="12700" cap="flat">
              <a:noFill/>
              <a:miter lim="400000"/>
            </a:ln>
            <a:effectLst/>
          </p:spPr>
        </p:pic>
        <p:pic>
          <p:nvPicPr>
            <p:cNvPr id="1252" name="pasted-image.png"/>
            <p:cNvPicPr>
              <a:picLocks noChangeAspect="1"/>
            </p:cNvPicPr>
            <p:nvPr/>
          </p:nvPicPr>
          <p:blipFill>
            <a:blip r:embed="rId6">
              <a:extLst/>
            </a:blip>
            <a:stretch>
              <a:fillRect/>
            </a:stretch>
          </p:blipFill>
          <p:spPr>
            <a:xfrm>
              <a:off x="1676294" y="139700"/>
              <a:ext cx="626467" cy="626466"/>
            </a:xfrm>
            <a:prstGeom prst="rect">
              <a:avLst/>
            </a:prstGeom>
            <a:ln w="12700" cap="flat">
              <a:noFill/>
              <a:miter lim="400000"/>
            </a:ln>
            <a:effectLst/>
          </p:spPr>
        </p:pic>
      </p:grpSp>
      <p:sp>
        <p:nvSpPr>
          <p:cNvPr id="1254" name="Shape 1254"/>
          <p:cNvSpPr/>
          <p:nvPr/>
        </p:nvSpPr>
        <p:spPr>
          <a:xfrm>
            <a:off x="6373996" y="5019670"/>
            <a:ext cx="401279" cy="1"/>
          </a:xfrm>
          <a:prstGeom prst="line">
            <a:avLst/>
          </a:prstGeom>
          <a:ln w="63500">
            <a:solidFill>
              <a:srgbClr val="53585F"/>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255" name="Shape 1255"/>
          <p:cNvSpPr/>
          <p:nvPr/>
        </p:nvSpPr>
        <p:spPr>
          <a:xfrm>
            <a:off x="8405879" y="5105432"/>
            <a:ext cx="401279" cy="1"/>
          </a:xfrm>
          <a:prstGeom prst="line">
            <a:avLst/>
          </a:prstGeom>
          <a:ln w="63500">
            <a:solidFill>
              <a:srgbClr val="53585F"/>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grpSp>
        <p:nvGrpSpPr>
          <p:cNvPr id="2" name="Group 1"/>
          <p:cNvGrpSpPr/>
          <p:nvPr/>
        </p:nvGrpSpPr>
        <p:grpSpPr>
          <a:xfrm>
            <a:off x="6996213" y="4342144"/>
            <a:ext cx="1227744" cy="1339216"/>
            <a:chOff x="6996213" y="4808672"/>
            <a:chExt cx="1227744" cy="1339216"/>
          </a:xfrm>
        </p:grpSpPr>
        <p:sp>
          <p:nvSpPr>
            <p:cNvPr id="1258" name="Shape 1258"/>
            <p:cNvSpPr/>
            <p:nvPr/>
          </p:nvSpPr>
          <p:spPr>
            <a:xfrm>
              <a:off x="7646969" y="4964004"/>
              <a:ext cx="347437" cy="362523"/>
            </a:xfrm>
            <a:prstGeom prst="line">
              <a:avLst/>
            </a:prstGeom>
            <a:ln w="25400">
              <a:solidFill>
                <a:srgbClr val="000000"/>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259" name="Shape 1259"/>
            <p:cNvSpPr/>
            <p:nvPr/>
          </p:nvSpPr>
          <p:spPr>
            <a:xfrm flipH="1">
              <a:off x="7275392" y="5005860"/>
              <a:ext cx="304881" cy="311394"/>
            </a:xfrm>
            <a:prstGeom prst="line">
              <a:avLst/>
            </a:prstGeom>
            <a:ln w="25400">
              <a:solidFill>
                <a:srgbClr val="000000"/>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260" name="Shape 1260"/>
            <p:cNvSpPr/>
            <p:nvPr/>
          </p:nvSpPr>
          <p:spPr>
            <a:xfrm>
              <a:off x="7484663" y="4808672"/>
              <a:ext cx="303610" cy="303610"/>
            </a:xfrm>
            <a:prstGeom prst="ellipse">
              <a:avLst/>
            </a:prstGeom>
            <a:solidFill>
              <a:srgbClr val="FFE0DD"/>
            </a:solidFill>
            <a:ln w="25400">
              <a:solidFill>
                <a:srgbClr val="000000"/>
              </a:solidFill>
              <a:miter lim="400000"/>
            </a:ln>
          </p:spPr>
          <p:txBody>
            <a:bodyPr lIns="35719" tIns="35719" rIns="35719" bIns="35719" anchor="ctr"/>
            <a:lstStyle/>
            <a:p>
              <a:pPr>
                <a:defRPr>
                  <a:latin typeface="Courier New"/>
                  <a:ea typeface="Courier New"/>
                  <a:cs typeface="Courier New"/>
                  <a:sym typeface="Courier New"/>
                </a:defRPr>
              </a:pPr>
              <a:endParaRPr sz="1266"/>
            </a:p>
          </p:txBody>
        </p:sp>
        <p:sp>
          <p:nvSpPr>
            <p:cNvPr id="1261" name="Shape 1261"/>
            <p:cNvSpPr/>
            <p:nvPr/>
          </p:nvSpPr>
          <p:spPr>
            <a:xfrm>
              <a:off x="7495825" y="4817602"/>
              <a:ext cx="310984"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a:lvl1pPr>
            </a:lstStyle>
            <a:p>
              <a:r>
                <a:rPr sz="1477"/>
                <a:t>0,0</a:t>
              </a:r>
            </a:p>
          </p:txBody>
        </p:sp>
        <p:sp>
          <p:nvSpPr>
            <p:cNvPr id="1262" name="Shape 1262"/>
            <p:cNvSpPr/>
            <p:nvPr/>
          </p:nvSpPr>
          <p:spPr>
            <a:xfrm>
              <a:off x="7164619" y="5511712"/>
              <a:ext cx="336031" cy="357062"/>
            </a:xfrm>
            <a:prstGeom prst="line">
              <a:avLst/>
            </a:prstGeom>
            <a:ln w="25400">
              <a:solidFill>
                <a:srgbClr val="000000"/>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1263" name="Shape 1263"/>
            <p:cNvSpPr/>
            <p:nvPr/>
          </p:nvSpPr>
          <p:spPr>
            <a:xfrm flipH="1">
              <a:off x="7755910" y="5546217"/>
              <a:ext cx="262353" cy="332850"/>
            </a:xfrm>
            <a:prstGeom prst="line">
              <a:avLst/>
            </a:prstGeom>
            <a:ln w="25400">
              <a:solidFill>
                <a:srgbClr val="000000"/>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grpSp>
          <p:nvGrpSpPr>
            <p:cNvPr id="1266" name="Group 1266"/>
            <p:cNvGrpSpPr/>
            <p:nvPr/>
          </p:nvGrpSpPr>
          <p:grpSpPr>
            <a:xfrm>
              <a:off x="7484663" y="5844278"/>
              <a:ext cx="322146" cy="303610"/>
              <a:chOff x="0" y="0"/>
              <a:chExt cx="458161" cy="431800"/>
            </a:xfrm>
          </p:grpSpPr>
          <p:sp>
            <p:nvSpPr>
              <p:cNvPr id="1264" name="Shape 1264"/>
              <p:cNvSpPr/>
              <p:nvPr/>
            </p:nvSpPr>
            <p:spPr>
              <a:xfrm>
                <a:off x="0" y="0"/>
                <a:ext cx="431800" cy="431800"/>
              </a:xfrm>
              <a:prstGeom prst="ellipse">
                <a:avLst/>
              </a:prstGeom>
              <a:solidFill>
                <a:srgbClr val="FFE0DD"/>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65" name="Shape 1265"/>
              <p:cNvSpPr/>
              <p:nvPr/>
            </p:nvSpPr>
            <p:spPr>
              <a:xfrm>
                <a:off x="15875" y="0"/>
                <a:ext cx="442286" cy="425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dirty="0"/>
                  <a:t>2,1</a:t>
                </a:r>
              </a:p>
            </p:txBody>
          </p:sp>
        </p:grpSp>
        <p:sp>
          <p:nvSpPr>
            <p:cNvPr id="1300" name="Shape 1300"/>
            <p:cNvSpPr/>
            <p:nvPr/>
          </p:nvSpPr>
          <p:spPr>
            <a:xfrm>
              <a:off x="7292214" y="5336192"/>
              <a:ext cx="605763" cy="98417"/>
            </a:xfrm>
            <a:custGeom>
              <a:avLst/>
              <a:gdLst/>
              <a:ahLst/>
              <a:cxnLst>
                <a:cxn ang="0">
                  <a:pos x="wd2" y="hd2"/>
                </a:cxn>
                <a:cxn ang="5400000">
                  <a:pos x="wd2" y="hd2"/>
                </a:cxn>
                <a:cxn ang="10800000">
                  <a:pos x="wd2" y="hd2"/>
                </a:cxn>
                <a:cxn ang="16200000">
                  <a:pos x="wd2" y="hd2"/>
                </a:cxn>
              </a:cxnLst>
              <a:rect l="0" t="0" r="r" b="b"/>
              <a:pathLst>
                <a:path w="21600" h="16203" extrusionOk="0">
                  <a:moveTo>
                    <a:pt x="0" y="16203"/>
                  </a:moveTo>
                  <a:cubicBezTo>
                    <a:pt x="8032" y="-5114"/>
                    <a:pt x="15232" y="-5397"/>
                    <a:pt x="21600" y="15354"/>
                  </a:cubicBezTo>
                </a:path>
              </a:pathLst>
            </a:custGeom>
            <a:ln w="25400">
              <a:solidFill>
                <a:srgbClr val="000000"/>
              </a:solidFill>
              <a:miter lim="400000"/>
              <a:tailEnd type="triangle"/>
            </a:ln>
          </p:spPr>
          <p:txBody>
            <a:bodyPr/>
            <a:lstStyle/>
            <a:p>
              <a:endParaRPr sz="1266"/>
            </a:p>
          </p:txBody>
        </p:sp>
        <p:grpSp>
          <p:nvGrpSpPr>
            <p:cNvPr id="1270" name="Group 1270"/>
            <p:cNvGrpSpPr/>
            <p:nvPr/>
          </p:nvGrpSpPr>
          <p:grpSpPr>
            <a:xfrm>
              <a:off x="6996213" y="5339929"/>
              <a:ext cx="310984" cy="317115"/>
              <a:chOff x="-9525" y="0"/>
              <a:chExt cx="442288" cy="451007"/>
            </a:xfrm>
          </p:grpSpPr>
          <p:sp>
            <p:nvSpPr>
              <p:cNvPr id="1268" name="Shape 1268"/>
              <p:cNvSpPr/>
              <p:nvPr/>
            </p:nvSpPr>
            <p:spPr>
              <a:xfrm>
                <a:off x="0" y="0"/>
                <a:ext cx="431800" cy="431800"/>
              </a:xfrm>
              <a:prstGeom prst="ellipse">
                <a:avLst/>
              </a:prstGeom>
              <a:solidFill>
                <a:srgbClr val="FFE0DD"/>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69" name="Shape 1269"/>
              <p:cNvSpPr/>
              <p:nvPr/>
            </p:nvSpPr>
            <p:spPr>
              <a:xfrm>
                <a:off x="-9525" y="25135"/>
                <a:ext cx="442288" cy="425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1,1</a:t>
                </a:r>
              </a:p>
            </p:txBody>
          </p:sp>
        </p:grpSp>
        <p:sp>
          <p:nvSpPr>
            <p:cNvPr id="1301" name="Shape 1301"/>
            <p:cNvSpPr/>
            <p:nvPr/>
          </p:nvSpPr>
          <p:spPr>
            <a:xfrm>
              <a:off x="7319652" y="5524463"/>
              <a:ext cx="605763" cy="98417"/>
            </a:xfrm>
            <a:custGeom>
              <a:avLst/>
              <a:gdLst/>
              <a:ahLst/>
              <a:cxnLst>
                <a:cxn ang="0">
                  <a:pos x="wd2" y="hd2"/>
                </a:cxn>
                <a:cxn ang="5400000">
                  <a:pos x="wd2" y="hd2"/>
                </a:cxn>
                <a:cxn ang="10800000">
                  <a:pos x="wd2" y="hd2"/>
                </a:cxn>
                <a:cxn ang="16200000">
                  <a:pos x="wd2" y="hd2"/>
                </a:cxn>
              </a:cxnLst>
              <a:rect l="0" t="0" r="r" b="b"/>
              <a:pathLst>
                <a:path w="21600" h="16203" extrusionOk="0">
                  <a:moveTo>
                    <a:pt x="21600" y="0"/>
                  </a:moveTo>
                  <a:cubicBezTo>
                    <a:pt x="13568" y="21317"/>
                    <a:pt x="6368" y="21600"/>
                    <a:pt x="0" y="849"/>
                  </a:cubicBezTo>
                </a:path>
              </a:pathLst>
            </a:custGeom>
            <a:ln w="25400">
              <a:solidFill>
                <a:srgbClr val="000000"/>
              </a:solidFill>
              <a:miter lim="400000"/>
              <a:tailEnd type="triangle"/>
            </a:ln>
          </p:spPr>
          <p:txBody>
            <a:bodyPr/>
            <a:lstStyle/>
            <a:p>
              <a:endParaRPr sz="1266"/>
            </a:p>
          </p:txBody>
        </p:sp>
        <p:grpSp>
          <p:nvGrpSpPr>
            <p:cNvPr id="1274" name="Group 1274"/>
            <p:cNvGrpSpPr/>
            <p:nvPr/>
          </p:nvGrpSpPr>
          <p:grpSpPr>
            <a:xfrm>
              <a:off x="7901811" y="5339929"/>
              <a:ext cx="322146" cy="317301"/>
              <a:chOff x="0" y="0"/>
              <a:chExt cx="458162" cy="451271"/>
            </a:xfrm>
          </p:grpSpPr>
          <p:sp>
            <p:nvSpPr>
              <p:cNvPr id="1272" name="Shape 1272"/>
              <p:cNvSpPr/>
              <p:nvPr/>
            </p:nvSpPr>
            <p:spPr>
              <a:xfrm>
                <a:off x="0" y="0"/>
                <a:ext cx="431800" cy="431800"/>
              </a:xfrm>
              <a:prstGeom prst="ellipse">
                <a:avLst/>
              </a:prstGeom>
              <a:solidFill>
                <a:srgbClr val="FFE0DD"/>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73" name="Shape 1273"/>
              <p:cNvSpPr/>
              <p:nvPr/>
            </p:nvSpPr>
            <p:spPr>
              <a:xfrm>
                <a:off x="15875" y="25399"/>
                <a:ext cx="442287" cy="4258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dirty="0"/>
                  <a:t>0,1</a:t>
                </a:r>
              </a:p>
            </p:txBody>
          </p:sp>
        </p:grpSp>
      </p:grpSp>
      <p:grpSp>
        <p:nvGrpSpPr>
          <p:cNvPr id="1293" name="Group 1293"/>
          <p:cNvGrpSpPr/>
          <p:nvPr/>
        </p:nvGrpSpPr>
        <p:grpSpPr>
          <a:xfrm>
            <a:off x="4577563" y="4506334"/>
            <a:ext cx="1539720" cy="1038474"/>
            <a:chOff x="0" y="-2"/>
            <a:chExt cx="2189822" cy="1476939"/>
          </a:xfrm>
        </p:grpSpPr>
        <p:grpSp>
          <p:nvGrpSpPr>
            <p:cNvPr id="1285" name="Group 1285"/>
            <p:cNvGrpSpPr/>
            <p:nvPr/>
          </p:nvGrpSpPr>
          <p:grpSpPr>
            <a:xfrm>
              <a:off x="0" y="-2"/>
              <a:ext cx="2189822" cy="812292"/>
              <a:chOff x="0" y="-1"/>
              <a:chExt cx="2189821" cy="812290"/>
            </a:xfrm>
          </p:grpSpPr>
          <p:sp>
            <p:nvSpPr>
              <p:cNvPr id="1275" name="Shape 1275"/>
              <p:cNvSpPr/>
              <p:nvPr/>
            </p:nvSpPr>
            <p:spPr>
              <a:xfrm>
                <a:off x="215120" y="559362"/>
                <a:ext cx="626466"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76" name="Shape 1276"/>
              <p:cNvSpPr/>
              <p:nvPr/>
            </p:nvSpPr>
            <p:spPr>
              <a:xfrm>
                <a:off x="0" y="343462"/>
                <a:ext cx="431800" cy="4318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77" name="Shape 1277"/>
              <p:cNvSpPr/>
              <p:nvPr/>
            </p:nvSpPr>
            <p:spPr>
              <a:xfrm>
                <a:off x="1070827" y="559362"/>
                <a:ext cx="626467"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78" name="Shape 1278"/>
              <p:cNvSpPr/>
              <p:nvPr/>
            </p:nvSpPr>
            <p:spPr>
              <a:xfrm>
                <a:off x="858072" y="343462"/>
                <a:ext cx="431801" cy="4318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79" name="Shape 1279"/>
              <p:cNvSpPr/>
              <p:nvPr/>
            </p:nvSpPr>
            <p:spPr>
              <a:xfrm>
                <a:off x="845614" y="-1"/>
                <a:ext cx="428519" cy="396928"/>
              </a:xfrm>
              <a:custGeom>
                <a:avLst/>
                <a:gdLst/>
                <a:ahLst/>
                <a:cxnLst>
                  <a:cxn ang="0">
                    <a:pos x="wd2" y="hd2"/>
                  </a:cxn>
                  <a:cxn ang="5400000">
                    <a:pos x="wd2" y="hd2"/>
                  </a:cxn>
                  <a:cxn ang="10800000">
                    <a:pos x="wd2" y="hd2"/>
                  </a:cxn>
                  <a:cxn ang="16200000">
                    <a:pos x="wd2" y="hd2"/>
                  </a:cxn>
                </a:cxnLst>
                <a:rect l="0" t="0" r="r" b="b"/>
                <a:pathLst>
                  <a:path w="18946" h="19936" extrusionOk="0">
                    <a:moveTo>
                      <a:pt x="3760" y="19936"/>
                    </a:moveTo>
                    <a:cubicBezTo>
                      <a:pt x="-46" y="16542"/>
                      <a:pt x="-1111" y="10506"/>
                      <a:pt x="1249" y="5708"/>
                    </a:cubicBezTo>
                    <a:cubicBezTo>
                      <a:pt x="3908" y="303"/>
                      <a:pt x="9919" y="-1664"/>
                      <a:pt x="14503" y="1555"/>
                    </a:cubicBezTo>
                    <a:cubicBezTo>
                      <a:pt x="19889" y="5339"/>
                      <a:pt x="20489" y="13977"/>
                      <a:pt x="15692" y="18673"/>
                    </a:cubicBezTo>
                  </a:path>
                </a:pathLst>
              </a:cu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80" name="Shape 1280"/>
              <p:cNvSpPr/>
              <p:nvPr/>
            </p:nvSpPr>
            <p:spPr>
              <a:xfrm>
                <a:off x="104775" y="368862"/>
                <a:ext cx="239382" cy="425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0</a:t>
                </a:r>
              </a:p>
            </p:txBody>
          </p:sp>
          <p:sp>
            <p:nvSpPr>
              <p:cNvPr id="1281" name="Shape 1281"/>
              <p:cNvSpPr/>
              <p:nvPr/>
            </p:nvSpPr>
            <p:spPr>
              <a:xfrm>
                <a:off x="950147" y="356162"/>
                <a:ext cx="239382" cy="425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1</a:t>
                </a:r>
              </a:p>
            </p:txBody>
          </p:sp>
          <p:sp>
            <p:nvSpPr>
              <p:cNvPr id="1282" name="Shape 1282"/>
              <p:cNvSpPr/>
              <p:nvPr/>
            </p:nvSpPr>
            <p:spPr>
              <a:xfrm>
                <a:off x="1681820" y="304288"/>
                <a:ext cx="508001" cy="5080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83" name="Shape 1283"/>
              <p:cNvSpPr/>
              <p:nvPr/>
            </p:nvSpPr>
            <p:spPr>
              <a:xfrm>
                <a:off x="1716145" y="343462"/>
                <a:ext cx="431801" cy="4318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84" name="Shape 1284"/>
              <p:cNvSpPr/>
              <p:nvPr/>
            </p:nvSpPr>
            <p:spPr>
              <a:xfrm>
                <a:off x="1820918" y="356162"/>
                <a:ext cx="239382" cy="425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2</a:t>
                </a:r>
              </a:p>
            </p:txBody>
          </p:sp>
        </p:grpSp>
        <p:grpSp>
          <p:nvGrpSpPr>
            <p:cNvPr id="1292" name="Group 1292"/>
            <p:cNvGrpSpPr/>
            <p:nvPr/>
          </p:nvGrpSpPr>
          <p:grpSpPr>
            <a:xfrm>
              <a:off x="37674" y="968936"/>
              <a:ext cx="1377023" cy="508001"/>
              <a:chOff x="0" y="0"/>
              <a:chExt cx="1377021" cy="508000"/>
            </a:xfrm>
          </p:grpSpPr>
          <p:sp>
            <p:nvSpPr>
              <p:cNvPr id="1286" name="Shape 1286"/>
              <p:cNvSpPr/>
              <p:nvPr/>
            </p:nvSpPr>
            <p:spPr>
              <a:xfrm>
                <a:off x="215120" y="255073"/>
                <a:ext cx="626466"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lgn="ctr">
                  <a:defRPr sz="2400">
                    <a:latin typeface="+mn-lt"/>
                    <a:ea typeface="+mn-ea"/>
                    <a:cs typeface="+mn-cs"/>
                    <a:sym typeface="Helvetica Light"/>
                  </a:defRPr>
                </a:pPr>
                <a:endParaRPr sz="1687"/>
              </a:p>
            </p:txBody>
          </p:sp>
          <p:sp>
            <p:nvSpPr>
              <p:cNvPr id="1287" name="Shape 1287"/>
              <p:cNvSpPr/>
              <p:nvPr/>
            </p:nvSpPr>
            <p:spPr>
              <a:xfrm>
                <a:off x="0" y="39173"/>
                <a:ext cx="431800" cy="4318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88" name="Shape 1288"/>
              <p:cNvSpPr/>
              <p:nvPr/>
            </p:nvSpPr>
            <p:spPr>
              <a:xfrm>
                <a:off x="104775" y="64573"/>
                <a:ext cx="239382" cy="425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0</a:t>
                </a:r>
              </a:p>
            </p:txBody>
          </p:sp>
          <p:sp>
            <p:nvSpPr>
              <p:cNvPr id="1289" name="Shape 1289"/>
              <p:cNvSpPr/>
              <p:nvPr/>
            </p:nvSpPr>
            <p:spPr>
              <a:xfrm>
                <a:off x="869020" y="0"/>
                <a:ext cx="508001" cy="508000"/>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90" name="Shape 1290"/>
              <p:cNvSpPr/>
              <p:nvPr/>
            </p:nvSpPr>
            <p:spPr>
              <a:xfrm>
                <a:off x="903345" y="39173"/>
                <a:ext cx="431801" cy="43180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a:latin typeface="Courier New"/>
                    <a:ea typeface="Courier New"/>
                    <a:cs typeface="Courier New"/>
                    <a:sym typeface="Courier New"/>
                  </a:defRPr>
                </a:pPr>
                <a:endParaRPr sz="1266"/>
              </a:p>
            </p:txBody>
          </p:sp>
          <p:sp>
            <p:nvSpPr>
              <p:cNvPr id="1291" name="Shape 1291"/>
              <p:cNvSpPr/>
              <p:nvPr/>
            </p:nvSpPr>
            <p:spPr>
              <a:xfrm>
                <a:off x="1008119" y="51872"/>
                <a:ext cx="239382" cy="425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t">
                <a:spAutoFit/>
              </a:bodyPr>
              <a:lstStyle>
                <a:lvl1pPr>
                  <a:defRPr sz="2100"/>
                </a:lvl1pPr>
              </a:lstStyle>
              <a:p>
                <a:r>
                  <a:rPr sz="1477"/>
                  <a:t>1</a:t>
                </a:r>
              </a:p>
            </p:txBody>
          </p:sp>
        </p:grpSp>
      </p:grpSp>
      <p:sp>
        <p:nvSpPr>
          <p:cNvPr id="1294" name="Shape 1294"/>
          <p:cNvSpPr/>
          <p:nvPr/>
        </p:nvSpPr>
        <p:spPr>
          <a:xfrm>
            <a:off x="7031070" y="5677856"/>
            <a:ext cx="1217321" cy="93391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500"/>
            </a:lvl1pPr>
          </a:lstStyle>
          <a:p>
            <a:pPr algn="ctr"/>
            <a:r>
              <a:rPr sz="2800"/>
              <a:t>Product</a:t>
            </a:r>
            <a:endParaRPr lang="en-US" sz="2800"/>
          </a:p>
          <a:p>
            <a:pPr algn="ctr"/>
            <a:r>
              <a:rPr lang="en-US" sz="2800" dirty="0"/>
              <a:t>g</a:t>
            </a:r>
            <a:r>
              <a:rPr sz="2800" dirty="0"/>
              <a:t>raph</a:t>
            </a:r>
          </a:p>
        </p:txBody>
      </p:sp>
      <p:sp>
        <p:nvSpPr>
          <p:cNvPr id="1296" name="Shape 1296"/>
          <p:cNvSpPr/>
          <p:nvPr/>
        </p:nvSpPr>
        <p:spPr>
          <a:xfrm>
            <a:off x="4593756" y="5629923"/>
            <a:ext cx="1481689" cy="93391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500"/>
            </a:lvl1pPr>
          </a:lstStyle>
          <a:p>
            <a:pPr algn="ctr"/>
            <a:r>
              <a:rPr lang="en-US" sz="2800" dirty="0"/>
              <a:t>Reverse </a:t>
            </a:r>
          </a:p>
          <a:p>
            <a:pPr algn="ctr"/>
            <a:r>
              <a:rPr lang="en-US" sz="2800" dirty="0"/>
              <a:t>automata</a:t>
            </a:r>
            <a:endParaRPr sz="2800" dirty="0"/>
          </a:p>
        </p:txBody>
      </p:sp>
      <p:sp>
        <p:nvSpPr>
          <p:cNvPr id="1297" name="Shape 1297"/>
          <p:cNvSpPr/>
          <p:nvPr/>
        </p:nvSpPr>
        <p:spPr>
          <a:xfrm>
            <a:off x="3989029" y="5050836"/>
            <a:ext cx="401279" cy="1"/>
          </a:xfrm>
          <a:prstGeom prst="line">
            <a:avLst/>
          </a:prstGeom>
          <a:ln w="63500">
            <a:solidFill>
              <a:srgbClr val="53585F"/>
            </a:solidFill>
            <a:miter lim="400000"/>
            <a:tailEnd type="triangle"/>
          </a:ln>
        </p:spPr>
        <p:txBody>
          <a:bodyPr lIns="35719" tIns="35719" rIns="35719" bIns="35719" anchor="ctr"/>
          <a:lstStyle/>
          <a:p>
            <a:pPr algn="ctr">
              <a:defRPr sz="2400">
                <a:latin typeface="+mn-lt"/>
                <a:ea typeface="+mn-ea"/>
                <a:cs typeface="+mn-cs"/>
                <a:sym typeface="Helvetica Light"/>
              </a:defRPr>
            </a:pPr>
            <a:endParaRPr sz="1687"/>
          </a:p>
        </p:txBody>
      </p:sp>
      <p:sp>
        <p:nvSpPr>
          <p:cNvPr id="4" name="TextBox 3"/>
          <p:cNvSpPr txBox="1"/>
          <p:nvPr/>
        </p:nvSpPr>
        <p:spPr>
          <a:xfrm>
            <a:off x="2818811" y="4541768"/>
            <a:ext cx="845865" cy="1200329"/>
          </a:xfrm>
          <a:prstGeom prst="rect">
            <a:avLst/>
          </a:prstGeom>
          <a:noFill/>
        </p:spPr>
        <p:txBody>
          <a:bodyPr wrap="square" rtlCol="0">
            <a:spAutoFit/>
          </a:bodyPr>
          <a:lstStyle/>
          <a:p>
            <a:r>
              <a:rPr lang="en-US" sz="2400"/>
              <a:t>XAB</a:t>
            </a:r>
            <a:endParaRPr lang="en-US" sz="2400" dirty="0"/>
          </a:p>
          <a:p>
            <a:r>
              <a:rPr lang="mr-IN" sz="2400" dirty="0"/>
              <a:t>(</a:t>
            </a:r>
            <a:r>
              <a:rPr lang="mr-IN" sz="2400" dirty="0" err="1"/>
              <a:t>Σ</a:t>
            </a:r>
            <a:r>
              <a:rPr lang="mr-IN" sz="2400" dirty="0"/>
              <a:t>*)</a:t>
            </a:r>
            <a:r>
              <a:rPr lang="mr-IN" sz="2400" dirty="0" err="1"/>
              <a:t>Y</a:t>
            </a:r>
            <a:endParaRPr lang="en-US" sz="2400" dirty="0"/>
          </a:p>
          <a:p>
            <a:endParaRPr lang="en-US" sz="2400" dirty="0"/>
          </a:p>
        </p:txBody>
      </p:sp>
      <p:sp>
        <p:nvSpPr>
          <p:cNvPr id="78" name="Shape 1296"/>
          <p:cNvSpPr/>
          <p:nvPr/>
        </p:nvSpPr>
        <p:spPr>
          <a:xfrm>
            <a:off x="2482826" y="5639580"/>
            <a:ext cx="1542410"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500"/>
            </a:lvl1pPr>
          </a:lstStyle>
          <a:p>
            <a:r>
              <a:rPr lang="en-US" sz="2800" dirty="0"/>
              <a:t>Regular IR</a:t>
            </a:r>
            <a:endParaRPr sz="2800" dirty="0"/>
          </a:p>
        </p:txBody>
      </p:sp>
    </p:spTree>
    <p:custDataLst>
      <p:tags r:id="rId1"/>
    </p:custDataLst>
    <p:extLst>
      <p:ext uri="{BB962C8B-B14F-4D97-AF65-F5344CB8AC3E}">
        <p14:creationId xmlns:p14="http://schemas.microsoft.com/office/powerpoint/2010/main" val="5903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 grpId="0" animBg="1"/>
      <p:bldP spid="1255" grpId="0" animBg="1"/>
      <p:bldP spid="1294" grpId="0" animBg="1"/>
      <p:bldP spid="1296" grpId="0" animBg="1"/>
      <p:bldP spid="129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Propane on real networks</a:t>
            </a:r>
          </a:p>
        </p:txBody>
      </p:sp>
      <p:sp>
        <p:nvSpPr>
          <p:cNvPr id="3" name="TextBox 2"/>
          <p:cNvSpPr txBox="1"/>
          <p:nvPr/>
        </p:nvSpPr>
        <p:spPr>
          <a:xfrm>
            <a:off x="1886858" y="5920530"/>
            <a:ext cx="8450943" cy="523220"/>
          </a:xfrm>
          <a:prstGeom prst="rect">
            <a:avLst/>
          </a:prstGeom>
          <a:noFill/>
        </p:spPr>
        <p:txBody>
          <a:bodyPr wrap="square" rtlCol="0">
            <a:spAutoFit/>
          </a:bodyPr>
          <a:lstStyle/>
          <a:p>
            <a:pPr algn="ctr"/>
            <a:r>
              <a:rPr lang="en-US" sz="2800" b="1" dirty="0">
                <a:solidFill>
                  <a:srgbClr val="FF0000"/>
                </a:solidFill>
              </a:rPr>
              <a:t>Human designed configurations are O(10,000) lines!</a:t>
            </a:r>
          </a:p>
        </p:txBody>
      </p:sp>
      <p:sp>
        <p:nvSpPr>
          <p:cNvPr id="10" name="Content Placeholder 2"/>
          <p:cNvSpPr>
            <a:spLocks noGrp="1"/>
          </p:cNvSpPr>
          <p:nvPr>
            <p:ph idx="1"/>
          </p:nvPr>
        </p:nvSpPr>
        <p:spPr>
          <a:xfrm>
            <a:off x="838200" y="2971803"/>
            <a:ext cx="4795156" cy="1642727"/>
          </a:xfrm>
          <a:prstGeom prst="rect">
            <a:avLst/>
          </a:prstGeom>
          <a:solidFill>
            <a:schemeClr val="accent1">
              <a:lumMod val="20000"/>
              <a:lumOff val="80000"/>
            </a:schemeClr>
          </a:solidFill>
        </p:spPr>
        <p:txBody>
          <a:bodyPr anchor="ctr">
            <a:noAutofit/>
          </a:bodyPr>
          <a:lstStyle/>
          <a:p>
            <a:pPr marL="0" indent="0" algn="ctr">
              <a:buNone/>
            </a:pPr>
            <a:r>
              <a:rPr lang="en-US" sz="3200" dirty="0"/>
              <a:t>31 lines of Propane</a:t>
            </a:r>
          </a:p>
          <a:p>
            <a:pPr marL="0" indent="0" algn="ctr">
              <a:buNone/>
            </a:pPr>
            <a:r>
              <a:rPr lang="en-US" sz="3200" dirty="0"/>
              <a:t>9 mins for 1400 routers</a:t>
            </a:r>
            <a:endParaRPr lang="en-US" sz="3200" b="1" dirty="0"/>
          </a:p>
        </p:txBody>
      </p:sp>
      <p:sp>
        <p:nvSpPr>
          <p:cNvPr id="11" name="Content Placeholder 2"/>
          <p:cNvSpPr txBox="1">
            <a:spLocks/>
          </p:cNvSpPr>
          <p:nvPr/>
        </p:nvSpPr>
        <p:spPr>
          <a:xfrm>
            <a:off x="6698512" y="2971803"/>
            <a:ext cx="4795156" cy="1642727"/>
          </a:xfrm>
          <a:prstGeom prst="rect">
            <a:avLst/>
          </a:prstGeom>
          <a:solidFill>
            <a:schemeClr val="accent1">
              <a:lumMod val="20000"/>
              <a:lumOff val="80000"/>
            </a:schemeClr>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43 lines of Propane</a:t>
            </a:r>
          </a:p>
          <a:p>
            <a:pPr marL="0" indent="0" algn="ctr">
              <a:buNone/>
            </a:pPr>
            <a:r>
              <a:rPr lang="en-US" dirty="0"/>
              <a:t>3 mins for 200 routers</a:t>
            </a:r>
          </a:p>
        </p:txBody>
      </p:sp>
      <p:sp>
        <p:nvSpPr>
          <p:cNvPr id="14" name="TextBox 13"/>
          <p:cNvSpPr txBox="1"/>
          <p:nvPr/>
        </p:nvSpPr>
        <p:spPr>
          <a:xfrm>
            <a:off x="838200" y="2139043"/>
            <a:ext cx="4795156" cy="646331"/>
          </a:xfrm>
          <a:prstGeom prst="rect">
            <a:avLst/>
          </a:prstGeom>
          <a:solidFill>
            <a:schemeClr val="accent1">
              <a:lumMod val="60000"/>
              <a:lumOff val="40000"/>
            </a:schemeClr>
          </a:solidFill>
        </p:spPr>
        <p:txBody>
          <a:bodyPr wrap="square" rtlCol="0">
            <a:spAutoFit/>
          </a:bodyPr>
          <a:lstStyle/>
          <a:p>
            <a:pPr algn="ctr"/>
            <a:r>
              <a:rPr lang="en-US" sz="3600" dirty="0"/>
              <a:t>Data center</a:t>
            </a:r>
          </a:p>
        </p:txBody>
      </p:sp>
      <p:sp>
        <p:nvSpPr>
          <p:cNvPr id="15" name="Content Placeholder 2"/>
          <p:cNvSpPr txBox="1">
            <a:spLocks/>
          </p:cNvSpPr>
          <p:nvPr/>
        </p:nvSpPr>
        <p:spPr>
          <a:xfrm>
            <a:off x="6698511" y="2139043"/>
            <a:ext cx="4795156" cy="707886"/>
          </a:xfrm>
          <a:prstGeom prst="rect">
            <a:avLst/>
          </a:prstGeom>
          <a:solidFill>
            <a:schemeClr val="accent1">
              <a:lumMod val="60000"/>
              <a:lumOff val="4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3600" dirty="0"/>
              <a:t>Wide area network</a:t>
            </a:r>
          </a:p>
        </p:txBody>
      </p:sp>
    </p:spTree>
    <p:custDataLst>
      <p:tags r:id="rId1"/>
    </p:custDataLst>
    <p:extLst>
      <p:ext uri="{BB962C8B-B14F-4D97-AF65-F5344CB8AC3E}">
        <p14:creationId xmlns:p14="http://schemas.microsoft.com/office/powerpoint/2010/main" val="6844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uiExpand="1" build="p"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agenda behind Propane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44" y="2126512"/>
            <a:ext cx="8383202" cy="6858000"/>
          </a:xfrm>
          <a:prstGeom prst="rect">
            <a:avLst/>
          </a:prstGeom>
          <a:ln w="12700">
            <a:solidFill>
              <a:schemeClr val="tx1"/>
            </a:solidFill>
          </a:ln>
          <a:effectLst>
            <a:outerShdw blurRad="50800" dist="76200" dir="2700000" algn="tl" rotWithShape="0">
              <a:prstClr val="black">
                <a:alpha val="40000"/>
              </a:prstClr>
            </a:outerShdw>
          </a:effectLst>
        </p:spPr>
      </p:pic>
      <p:sp>
        <p:nvSpPr>
          <p:cNvPr id="6" name="TextBox 5"/>
          <p:cNvSpPr txBox="1"/>
          <p:nvPr/>
        </p:nvSpPr>
        <p:spPr>
          <a:xfrm>
            <a:off x="3279164" y="2126512"/>
            <a:ext cx="2130962" cy="461665"/>
          </a:xfrm>
          <a:prstGeom prst="rect">
            <a:avLst/>
          </a:prstGeom>
          <a:noFill/>
        </p:spPr>
        <p:txBody>
          <a:bodyPr wrap="square" rtlCol="0">
            <a:spAutoFit/>
          </a:bodyPr>
          <a:lstStyle/>
          <a:p>
            <a:r>
              <a:rPr lang="en-US" sz="2400"/>
              <a:t>[SIGCOMM 02]</a:t>
            </a:r>
          </a:p>
        </p:txBody>
      </p:sp>
      <p:sp>
        <p:nvSpPr>
          <p:cNvPr id="3" name="TextBox 2"/>
          <p:cNvSpPr txBox="1"/>
          <p:nvPr/>
        </p:nvSpPr>
        <p:spPr>
          <a:xfrm>
            <a:off x="8962687" y="2039036"/>
            <a:ext cx="2771554" cy="1384995"/>
          </a:xfrm>
          <a:prstGeom prst="rect">
            <a:avLst/>
          </a:prstGeom>
          <a:noFill/>
        </p:spPr>
        <p:txBody>
          <a:bodyPr wrap="square" rtlCol="0">
            <a:spAutoFit/>
          </a:bodyPr>
          <a:lstStyle/>
          <a:p>
            <a:r>
              <a:rPr lang="en-US" sz="2800" dirty="0">
                <a:solidFill>
                  <a:schemeClr val="accent5"/>
                </a:solidFill>
              </a:rPr>
              <a:t>I. Monitoring and diagnosis</a:t>
            </a:r>
          </a:p>
          <a:p>
            <a:r>
              <a:rPr lang="en-US" sz="2800" dirty="0">
                <a:solidFill>
                  <a:srgbClr val="FF0000"/>
                </a:solidFill>
              </a:rPr>
              <a:t>Not proactive</a:t>
            </a:r>
          </a:p>
        </p:txBody>
      </p:sp>
      <p:sp>
        <p:nvSpPr>
          <p:cNvPr id="7" name="TextBox 6"/>
          <p:cNvSpPr txBox="1"/>
          <p:nvPr/>
        </p:nvSpPr>
        <p:spPr>
          <a:xfrm>
            <a:off x="8962687" y="3605541"/>
            <a:ext cx="2771554" cy="1815882"/>
          </a:xfrm>
          <a:prstGeom prst="rect">
            <a:avLst/>
          </a:prstGeom>
          <a:noFill/>
        </p:spPr>
        <p:txBody>
          <a:bodyPr wrap="square" rtlCol="0">
            <a:spAutoFit/>
          </a:bodyPr>
          <a:lstStyle/>
          <a:p>
            <a:r>
              <a:rPr lang="en-US" sz="2800" dirty="0">
                <a:solidFill>
                  <a:schemeClr val="accent5"/>
                </a:solidFill>
              </a:rPr>
              <a:t>II. Analysis and verification</a:t>
            </a:r>
          </a:p>
          <a:p>
            <a:r>
              <a:rPr lang="en-US" sz="2800" dirty="0">
                <a:solidFill>
                  <a:srgbClr val="FF0000"/>
                </a:solidFill>
              </a:rPr>
              <a:t>Correct design is still onerous</a:t>
            </a:r>
          </a:p>
        </p:txBody>
      </p:sp>
      <p:sp>
        <p:nvSpPr>
          <p:cNvPr id="8" name="TextBox 7"/>
          <p:cNvSpPr txBox="1"/>
          <p:nvPr/>
        </p:nvSpPr>
        <p:spPr>
          <a:xfrm>
            <a:off x="8962687" y="5524970"/>
            <a:ext cx="2771554" cy="954107"/>
          </a:xfrm>
          <a:prstGeom prst="rect">
            <a:avLst/>
          </a:prstGeom>
          <a:noFill/>
        </p:spPr>
        <p:txBody>
          <a:bodyPr wrap="square" rtlCol="0">
            <a:spAutoFit/>
          </a:bodyPr>
          <a:lstStyle/>
          <a:p>
            <a:r>
              <a:rPr lang="en-US" sz="2800" dirty="0">
                <a:solidFill>
                  <a:schemeClr val="accent5"/>
                </a:solidFill>
              </a:rPr>
              <a:t>III. Synthesis from high-level policy</a:t>
            </a:r>
          </a:p>
        </p:txBody>
      </p:sp>
    </p:spTree>
    <p:custDataLst>
      <p:tags r:id="rId1"/>
    </p:custDataLst>
    <p:extLst>
      <p:ext uri="{BB962C8B-B14F-4D97-AF65-F5344CB8AC3E}">
        <p14:creationId xmlns:p14="http://schemas.microsoft.com/office/powerpoint/2010/main" val="1425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05" y="365125"/>
            <a:ext cx="10700084" cy="1325563"/>
          </a:xfrm>
        </p:spPr>
        <p:txBody>
          <a:bodyPr>
            <a:normAutofit/>
          </a:bodyPr>
          <a:lstStyle/>
          <a:p>
            <a:r>
              <a:rPr lang="en-US" dirty="0"/>
              <a:t>Traditional workloads are also being </a:t>
            </a:r>
            <a:r>
              <a:rPr lang="en-US" dirty="0" err="1"/>
              <a:t>cloudified</a:t>
            </a:r>
            <a:endParaRPr lang="en-US" dirty="0"/>
          </a:p>
        </p:txBody>
      </p:sp>
      <p:pic>
        <p:nvPicPr>
          <p:cNvPr id="7" name="Picture 6"/>
          <p:cNvPicPr>
            <a:picLocks noChangeAspect="1"/>
          </p:cNvPicPr>
          <p:nvPr/>
        </p:nvPicPr>
        <p:blipFill>
          <a:blip r:embed="rId4"/>
          <a:stretch>
            <a:fillRect/>
          </a:stretch>
        </p:blipFill>
        <p:spPr>
          <a:xfrm>
            <a:off x="461671" y="1751682"/>
            <a:ext cx="2012013" cy="1653875"/>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80031" y="1717357"/>
            <a:ext cx="2306499" cy="1527188"/>
          </a:xfrm>
          <a:prstGeom prst="rect">
            <a:avLst/>
          </a:prstGeom>
        </p:spPr>
      </p:pic>
      <p:pic>
        <p:nvPicPr>
          <p:cNvPr id="13" name="Picture 12"/>
          <p:cNvPicPr>
            <a:picLocks noChangeAspect="1"/>
          </p:cNvPicPr>
          <p:nvPr/>
        </p:nvPicPr>
        <p:blipFill>
          <a:blip r:embed="rId6"/>
          <a:stretch>
            <a:fillRect/>
          </a:stretch>
        </p:blipFill>
        <p:spPr>
          <a:xfrm>
            <a:off x="9314984" y="1909098"/>
            <a:ext cx="2914051" cy="1542733"/>
          </a:xfrm>
          <a:prstGeom prst="rect">
            <a:avLst/>
          </a:prstGeom>
        </p:spPr>
      </p:pic>
      <p:pic>
        <p:nvPicPr>
          <p:cNvPr id="17" name="Picture 16"/>
          <p:cNvPicPr>
            <a:picLocks noChangeAspect="1"/>
          </p:cNvPicPr>
          <p:nvPr/>
        </p:nvPicPr>
        <p:blipFill>
          <a:blip r:embed="rId7"/>
          <a:stretch>
            <a:fillRect/>
          </a:stretch>
        </p:blipFill>
        <p:spPr>
          <a:xfrm>
            <a:off x="10053291" y="3794909"/>
            <a:ext cx="1539113" cy="1210769"/>
          </a:xfrm>
          <a:prstGeom prst="rect">
            <a:avLst/>
          </a:prstGeom>
        </p:spPr>
      </p:pic>
      <p:pic>
        <p:nvPicPr>
          <p:cNvPr id="19" name="Picture 18"/>
          <p:cNvPicPr>
            <a:picLocks noChangeAspect="1"/>
          </p:cNvPicPr>
          <p:nvPr/>
        </p:nvPicPr>
        <p:blipFill>
          <a:blip r:embed="rId8"/>
          <a:stretch>
            <a:fillRect/>
          </a:stretch>
        </p:blipFill>
        <p:spPr>
          <a:xfrm>
            <a:off x="6697407" y="3441257"/>
            <a:ext cx="3284354" cy="1452300"/>
          </a:xfrm>
          <a:prstGeom prst="rect">
            <a:avLst/>
          </a:prstGeom>
        </p:spPr>
      </p:pic>
      <p:pic>
        <p:nvPicPr>
          <p:cNvPr id="23" name="Picture 22"/>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766810" y="1785234"/>
            <a:ext cx="1808082" cy="1482121"/>
          </a:xfrm>
          <a:prstGeom prst="rect">
            <a:avLst/>
          </a:prstGeom>
        </p:spPr>
      </p:pic>
      <p:pic>
        <p:nvPicPr>
          <p:cNvPr id="25" name="Picture 24"/>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984854" y="5292574"/>
            <a:ext cx="1685997" cy="1509848"/>
          </a:xfrm>
          <a:prstGeom prst="rect">
            <a:avLst/>
          </a:prstGeom>
        </p:spPr>
      </p:pic>
      <p:pic>
        <p:nvPicPr>
          <p:cNvPr id="16" name="Picture 15"/>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309225" y="3543686"/>
            <a:ext cx="2147091" cy="1433797"/>
          </a:xfrm>
          <a:prstGeom prst="rect">
            <a:avLst/>
          </a:prstGeom>
        </p:spPr>
      </p:pic>
      <p:grpSp>
        <p:nvGrpSpPr>
          <p:cNvPr id="28" name="Group 27"/>
          <p:cNvGrpSpPr/>
          <p:nvPr/>
        </p:nvGrpSpPr>
        <p:grpSpPr>
          <a:xfrm>
            <a:off x="8115926" y="5169568"/>
            <a:ext cx="2384612" cy="1688432"/>
            <a:chOff x="7567666" y="4999239"/>
            <a:chExt cx="2384612" cy="1688432"/>
          </a:xfrm>
        </p:grpSpPr>
        <p:pic>
          <p:nvPicPr>
            <p:cNvPr id="22" name="Picture 21"/>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567666" y="6185647"/>
              <a:ext cx="2384612" cy="502024"/>
            </a:xfrm>
            <a:prstGeom prst="rect">
              <a:avLst/>
            </a:prstGeom>
          </p:spPr>
        </p:pic>
        <p:pic>
          <p:nvPicPr>
            <p:cNvPr id="27" name="Picture 26"/>
            <p:cNvPicPr>
              <a:picLocks noChangeAspect="1"/>
            </p:cNvPicPr>
            <p:nvPr/>
          </p:nvPicPr>
          <p:blipFill>
            <a:blip r:embed="rId13"/>
            <a:stretch>
              <a:fillRect/>
            </a:stretch>
          </p:blipFill>
          <p:spPr>
            <a:xfrm>
              <a:off x="7815429" y="4999239"/>
              <a:ext cx="1883226" cy="1412420"/>
            </a:xfrm>
            <a:prstGeom prst="rect">
              <a:avLst/>
            </a:prstGeom>
          </p:spPr>
        </p:pic>
      </p:grpSp>
      <p:pic>
        <p:nvPicPr>
          <p:cNvPr id="24" name="Picture 23"/>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22126" y="3312881"/>
            <a:ext cx="3187099" cy="2461006"/>
          </a:xfrm>
          <a:prstGeom prst="rect">
            <a:avLst/>
          </a:prstGeom>
        </p:spPr>
      </p:pic>
      <p:sp>
        <p:nvSpPr>
          <p:cNvPr id="18" name="Right Arrow 17"/>
          <p:cNvSpPr/>
          <p:nvPr/>
        </p:nvSpPr>
        <p:spPr>
          <a:xfrm>
            <a:off x="5796515" y="2122032"/>
            <a:ext cx="663490" cy="3872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820402" y="3935809"/>
            <a:ext cx="663490" cy="3872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799144" y="5682152"/>
            <a:ext cx="663490" cy="38725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93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644" y="5292133"/>
            <a:ext cx="4666214" cy="523220"/>
          </a:xfrm>
          <a:prstGeom prst="rect">
            <a:avLst/>
          </a:prstGeom>
        </p:spPr>
        <p:txBody>
          <a:bodyPr wrap="none">
            <a:spAutoFit/>
          </a:bodyPr>
          <a:lstStyle/>
          <a:p>
            <a:r>
              <a:rPr lang="en-US" sz="2800" dirty="0">
                <a:hlinkClick r:id="rId3"/>
              </a:rPr>
              <a:t>https://www.propane-lang.org</a:t>
            </a:r>
            <a:endParaRPr lang="en-US" sz="2800" dirty="0"/>
          </a:p>
        </p:txBody>
      </p:sp>
      <p:sp>
        <p:nvSpPr>
          <p:cNvPr id="6" name="TextBox 5"/>
          <p:cNvSpPr txBox="1"/>
          <p:nvPr/>
        </p:nvSpPr>
        <p:spPr>
          <a:xfrm>
            <a:off x="6436240" y="2122936"/>
            <a:ext cx="6096000" cy="2062103"/>
          </a:xfrm>
          <a:prstGeom prst="rect">
            <a:avLst/>
          </a:prstGeom>
          <a:noFill/>
        </p:spPr>
        <p:txBody>
          <a:bodyPr wrap="square" rtlCol="0">
            <a:spAutoFit/>
          </a:bodyPr>
          <a:lstStyle/>
          <a:p>
            <a:r>
              <a:rPr lang="en-US" sz="2800" dirty="0"/>
              <a:t>Evolving based on feedback from operators and researchers</a:t>
            </a:r>
            <a:endParaRPr lang="en-US" sz="2800" dirty="0">
              <a:solidFill>
                <a:schemeClr val="bg2">
                  <a:lumMod val="75000"/>
                </a:schemeClr>
              </a:solidFill>
            </a:endParaRPr>
          </a:p>
          <a:p>
            <a:pPr marL="342900" indent="-342900">
              <a:buFont typeface="Wingdings" charset="2"/>
              <a:buChar char="§"/>
            </a:pPr>
            <a:r>
              <a:rPr lang="en-US" sz="2400" dirty="0"/>
              <a:t>Templates, evolution friendliness </a:t>
            </a:r>
            <a:r>
              <a:rPr lang="en-US" sz="2000" dirty="0">
                <a:solidFill>
                  <a:schemeClr val="bg2">
                    <a:lumMod val="75000"/>
                  </a:schemeClr>
                </a:solidFill>
              </a:rPr>
              <a:t>[PLDI 17]</a:t>
            </a:r>
            <a:endParaRPr lang="en-US" sz="2800" dirty="0"/>
          </a:p>
          <a:p>
            <a:pPr marL="342900" indent="-342900">
              <a:buFont typeface="Wingdings" charset="2"/>
              <a:buChar char="§"/>
            </a:pPr>
            <a:r>
              <a:rPr lang="en-US" sz="2400" dirty="0"/>
              <a:t>Fault tolerance</a:t>
            </a:r>
          </a:p>
          <a:p>
            <a:pPr marL="342900" indent="-342900">
              <a:buFont typeface="Wingdings" charset="2"/>
              <a:buChar char="§"/>
            </a:pPr>
            <a:r>
              <a:rPr lang="en-US" sz="2400" dirty="0"/>
              <a:t>Aggregation safety</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7213" y="1233146"/>
            <a:ext cx="5673727" cy="4058987"/>
          </a:xfrm>
          <a:prstGeom prst="rect">
            <a:avLst/>
          </a:prstGeom>
        </p:spPr>
      </p:pic>
    </p:spTree>
    <p:extLst>
      <p:ext uri="{BB962C8B-B14F-4D97-AF65-F5344CB8AC3E}">
        <p14:creationId xmlns:p14="http://schemas.microsoft.com/office/powerpoint/2010/main" val="298097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Networking programming systems</a:t>
            </a:r>
          </a:p>
        </p:txBody>
      </p:sp>
      <p:sp>
        <p:nvSpPr>
          <p:cNvPr id="3" name="TextBox 2"/>
          <p:cNvSpPr txBox="1"/>
          <p:nvPr/>
        </p:nvSpPr>
        <p:spPr>
          <a:xfrm>
            <a:off x="5334559" y="4435328"/>
            <a:ext cx="6525345" cy="830997"/>
          </a:xfrm>
          <a:prstGeom prst="rect">
            <a:avLst/>
          </a:prstGeom>
          <a:noFill/>
        </p:spPr>
        <p:txBody>
          <a:bodyPr wrap="square" rtlCol="0">
            <a:spAutoFit/>
          </a:bodyPr>
          <a:lstStyle/>
          <a:p>
            <a:r>
              <a:rPr lang="en-US" sz="2400" dirty="0"/>
              <a:t>Statesman </a:t>
            </a:r>
            <a:r>
              <a:rPr lang="en-US" sz="2000" dirty="0">
                <a:solidFill>
                  <a:schemeClr val="tx1">
                    <a:lumMod val="50000"/>
                    <a:lumOff val="50000"/>
                  </a:schemeClr>
                </a:solidFill>
              </a:rPr>
              <a:t>[SIGCOMM 14c]</a:t>
            </a:r>
          </a:p>
          <a:p>
            <a:r>
              <a:rPr lang="en-US" sz="2400" dirty="0"/>
              <a:t>Declarative, safe composition of multiple concerns</a:t>
            </a:r>
            <a:endParaRPr lang="en-US" sz="2400" dirty="0">
              <a:solidFill>
                <a:schemeClr val="tx1">
                  <a:lumMod val="50000"/>
                  <a:lumOff val="50000"/>
                </a:schemeClr>
              </a:solidFill>
            </a:endParaRPr>
          </a:p>
        </p:txBody>
      </p:sp>
      <p:sp>
        <p:nvSpPr>
          <p:cNvPr id="14" name="TextBox 13"/>
          <p:cNvSpPr txBox="1"/>
          <p:nvPr/>
        </p:nvSpPr>
        <p:spPr>
          <a:xfrm>
            <a:off x="4503481" y="3318840"/>
            <a:ext cx="7678057" cy="830997"/>
          </a:xfrm>
          <a:prstGeom prst="rect">
            <a:avLst/>
          </a:prstGeom>
          <a:noFill/>
        </p:spPr>
        <p:txBody>
          <a:bodyPr wrap="square" rtlCol="0">
            <a:spAutoFit/>
          </a:bodyPr>
          <a:lstStyle/>
          <a:p>
            <a:r>
              <a:rPr lang="en-US" sz="2400" dirty="0"/>
              <a:t>Propane </a:t>
            </a:r>
            <a:r>
              <a:rPr lang="en-US" sz="2000" dirty="0">
                <a:solidFill>
                  <a:schemeClr val="tx1">
                    <a:lumMod val="50000"/>
                    <a:lumOff val="50000"/>
                  </a:schemeClr>
                </a:solidFill>
              </a:rPr>
              <a:t>[SIGCOMM 16, PLDI 17]</a:t>
            </a:r>
          </a:p>
          <a:p>
            <a:r>
              <a:rPr lang="en-US" sz="2400" dirty="0"/>
              <a:t>High-level programming for distributed control planes </a:t>
            </a:r>
          </a:p>
        </p:txBody>
      </p:sp>
      <p:sp>
        <p:nvSpPr>
          <p:cNvPr id="16" name="TextBox 15"/>
          <p:cNvSpPr txBox="1"/>
          <p:nvPr/>
        </p:nvSpPr>
        <p:spPr>
          <a:xfrm>
            <a:off x="3777806" y="2269276"/>
            <a:ext cx="7947208" cy="830997"/>
          </a:xfrm>
          <a:prstGeom prst="rect">
            <a:avLst/>
          </a:prstGeom>
          <a:noFill/>
        </p:spPr>
        <p:txBody>
          <a:bodyPr wrap="square" rtlCol="0">
            <a:spAutoFit/>
          </a:bodyPr>
          <a:lstStyle/>
          <a:p>
            <a:r>
              <a:rPr lang="en-US" sz="2400" dirty="0"/>
              <a:t>SWAN </a:t>
            </a:r>
            <a:r>
              <a:rPr lang="en-US" sz="2000" dirty="0">
                <a:solidFill>
                  <a:schemeClr val="tx1">
                    <a:lumMod val="50000"/>
                    <a:lumOff val="50000"/>
                  </a:schemeClr>
                </a:solidFill>
              </a:rPr>
              <a:t>[SIGCOMM 13, 14a, 14b]</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400" dirty="0"/>
              <a:t>Enable the network to carry 50-80% more load</a:t>
            </a:r>
            <a:endParaRPr lang="en-US" sz="2000" dirty="0">
              <a:solidFill>
                <a:schemeClr val="tx1">
                  <a:lumMod val="50000"/>
                  <a:lumOff val="50000"/>
                </a:schemeClr>
              </a:solidFill>
            </a:endParaRPr>
          </a:p>
        </p:txBody>
      </p:sp>
      <p:graphicFrame>
        <p:nvGraphicFramePr>
          <p:cNvPr id="18" name="Diagram 17"/>
          <p:cNvGraphicFramePr/>
          <p:nvPr>
            <p:extLst/>
          </p:nvPr>
        </p:nvGraphicFramePr>
        <p:xfrm>
          <a:off x="272701" y="1916014"/>
          <a:ext cx="5096448" cy="3484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47899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559" y="4435328"/>
            <a:ext cx="6525345" cy="830997"/>
          </a:xfrm>
          <a:prstGeom prst="rect">
            <a:avLst/>
          </a:prstGeom>
          <a:noFill/>
        </p:spPr>
        <p:txBody>
          <a:bodyPr wrap="square" rtlCol="0">
            <a:spAutoFit/>
          </a:bodyPr>
          <a:lstStyle/>
          <a:p>
            <a:r>
              <a:rPr lang="en-US" sz="2400" dirty="0"/>
              <a:t>Statesman </a:t>
            </a:r>
            <a:r>
              <a:rPr lang="en-US" sz="2000" dirty="0">
                <a:solidFill>
                  <a:schemeClr val="tx1">
                    <a:lumMod val="50000"/>
                    <a:lumOff val="50000"/>
                  </a:schemeClr>
                </a:solidFill>
              </a:rPr>
              <a:t>[SIGCOMM 14c]</a:t>
            </a:r>
          </a:p>
          <a:p>
            <a:r>
              <a:rPr lang="en-US" sz="2400" dirty="0"/>
              <a:t>Declarative, safe composition of multiple concerns</a:t>
            </a:r>
            <a:endParaRPr lang="en-US" sz="2400" dirty="0">
              <a:solidFill>
                <a:schemeClr val="tx1">
                  <a:lumMod val="50000"/>
                  <a:lumOff val="50000"/>
                </a:schemeClr>
              </a:solidFill>
            </a:endParaRPr>
          </a:p>
        </p:txBody>
      </p:sp>
      <p:grpSp>
        <p:nvGrpSpPr>
          <p:cNvPr id="9" name="Group 8"/>
          <p:cNvGrpSpPr/>
          <p:nvPr/>
        </p:nvGrpSpPr>
        <p:grpSpPr>
          <a:xfrm>
            <a:off x="280701" y="4387703"/>
            <a:ext cx="5096448" cy="1013694"/>
            <a:chOff x="0" y="2470456"/>
            <a:chExt cx="5096448" cy="1013694"/>
          </a:xfrm>
        </p:grpSpPr>
        <p:sp>
          <p:nvSpPr>
            <p:cNvPr id="10" name="Trapezoid 9"/>
            <p:cNvSpPr/>
            <p:nvPr/>
          </p:nvSpPr>
          <p:spPr>
            <a:xfrm>
              <a:off x="0" y="2470456"/>
              <a:ext cx="5096448" cy="1013694"/>
            </a:xfrm>
            <a:prstGeom prst="trapezoid">
              <a:avLst>
                <a:gd name="adj" fmla="val 73138"/>
              </a:avLst>
            </a:prstGeom>
            <a:solidFill>
              <a:srgbClr val="FF0000"/>
            </a:solidFill>
            <a:ln w="12700">
              <a:solidFill>
                <a:schemeClr val="tx1"/>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1" name="Trapezoid 4"/>
            <p:cNvSpPr txBox="1"/>
            <p:nvPr/>
          </p:nvSpPr>
          <p:spPr>
            <a:xfrm>
              <a:off x="891878" y="2470456"/>
              <a:ext cx="3312691" cy="1013694"/>
            </a:xfrm>
            <a:prstGeom prst="rect">
              <a:avLst/>
            </a:prstGeom>
            <a:ln w="12700">
              <a:noFill/>
            </a:ln>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Bootstrapped devices and links</a:t>
              </a:r>
            </a:p>
          </p:txBody>
        </p:sp>
      </p:grpSp>
      <p:sp>
        <p:nvSpPr>
          <p:cNvPr id="12" name="Title 1"/>
          <p:cNvSpPr txBox="1">
            <a:spLocks/>
          </p:cNvSpPr>
          <p:nvPr/>
        </p:nvSpPr>
        <p:spPr>
          <a:xfrm>
            <a:off x="732864" y="5169807"/>
            <a:ext cx="10726271" cy="1787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sz="2400" b="0" dirty="0">
                <a:solidFill>
                  <a:schemeClr val="tx1"/>
                </a:solidFill>
              </a:rPr>
              <a:t>with</a:t>
            </a:r>
            <a:r>
              <a:rPr lang="en-US" sz="2400" dirty="0">
                <a:solidFill>
                  <a:schemeClr val="tx1"/>
                </a:solidFill>
              </a:rPr>
              <a:t> </a:t>
            </a:r>
            <a:br>
              <a:rPr lang="en-US" sz="2400" dirty="0">
                <a:solidFill>
                  <a:schemeClr val="tx1"/>
                </a:solidFill>
              </a:rPr>
            </a:br>
            <a:r>
              <a:rPr lang="en-US" sz="2400" dirty="0">
                <a:solidFill>
                  <a:schemeClr val="tx1"/>
                </a:solidFill>
              </a:rPr>
              <a:t>Peng Sun, </a:t>
            </a:r>
            <a:br>
              <a:rPr lang="en-US" sz="2400" dirty="0">
                <a:solidFill>
                  <a:schemeClr val="tx1"/>
                </a:solidFill>
              </a:rPr>
            </a:br>
            <a:r>
              <a:rPr lang="en-US" sz="2400" b="0" dirty="0">
                <a:solidFill>
                  <a:schemeClr val="tx1"/>
                </a:solidFill>
              </a:rPr>
              <a:t>Jennifer Rexford, Lihua Yuan, Ming Zhang, Ahsan </a:t>
            </a:r>
            <a:r>
              <a:rPr lang="en-US" sz="2400" b="0" dirty="0" err="1">
                <a:solidFill>
                  <a:schemeClr val="tx1"/>
                </a:solidFill>
              </a:rPr>
              <a:t>Arefin</a:t>
            </a:r>
            <a:endParaRPr lang="en-US" sz="2400" b="0" dirty="0">
              <a:solidFill>
                <a:schemeClr val="tx1"/>
              </a:solidFill>
            </a:endParaRPr>
          </a:p>
        </p:txBody>
      </p:sp>
    </p:spTree>
    <p:custDataLst>
      <p:tags r:id="rId1"/>
    </p:custDataLst>
    <p:extLst>
      <p:ext uri="{BB962C8B-B14F-4D97-AF65-F5344CB8AC3E}">
        <p14:creationId xmlns:p14="http://schemas.microsoft.com/office/powerpoint/2010/main" val="3617054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275213"/>
          </a:xfrm>
        </p:spPr>
        <p:txBody>
          <a:bodyPr>
            <a:normAutofit fontScale="90000"/>
          </a:bodyPr>
          <a:lstStyle/>
          <a:p>
            <a:r>
              <a:rPr lang="en-US" dirty="0"/>
              <a:t>Past: Management “apps” interacted with devices</a:t>
            </a:r>
          </a:p>
        </p:txBody>
      </p:sp>
      <p:grpSp>
        <p:nvGrpSpPr>
          <p:cNvPr id="18" name="Group 2"/>
          <p:cNvGrpSpPr/>
          <p:nvPr/>
        </p:nvGrpSpPr>
        <p:grpSpPr>
          <a:xfrm>
            <a:off x="1304365" y="4584778"/>
            <a:ext cx="4677939" cy="1535161"/>
            <a:chOff x="2440616" y="4570671"/>
            <a:chExt cx="4109899" cy="1185299"/>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616" y="4853537"/>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528" y="5243352"/>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094" y="4698055"/>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374" y="4570671"/>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688" y="5015760"/>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32"/>
            <p:cNvCxnSpPr/>
            <p:nvPr/>
          </p:nvCxnSpPr>
          <p:spPr>
            <a:xfrm flipH="1">
              <a:off x="2840329" y="4929471"/>
              <a:ext cx="645420" cy="66560"/>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2" name="Straight Connector 33"/>
            <p:cNvCxnSpPr/>
            <p:nvPr/>
          </p:nvCxnSpPr>
          <p:spPr>
            <a:xfrm flipH="1" flipV="1">
              <a:off x="3055350" y="5296833"/>
              <a:ext cx="1251686" cy="197122"/>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3" name="Straight Connector 35"/>
            <p:cNvCxnSpPr/>
            <p:nvPr/>
          </p:nvCxnSpPr>
          <p:spPr>
            <a:xfrm flipH="1">
              <a:off x="3909819" y="4859158"/>
              <a:ext cx="991792" cy="1655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4" name="Straight Connector 36"/>
            <p:cNvCxnSpPr/>
            <p:nvPr/>
          </p:nvCxnSpPr>
          <p:spPr>
            <a:xfrm flipH="1">
              <a:off x="4712594" y="4946287"/>
              <a:ext cx="312419" cy="449107"/>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5" name="Straight Connector 37"/>
            <p:cNvCxnSpPr/>
            <p:nvPr/>
          </p:nvCxnSpPr>
          <p:spPr>
            <a:xfrm flipH="1">
              <a:off x="4848238" y="5395394"/>
              <a:ext cx="1347418" cy="122568"/>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6" name="Straight Connector 38"/>
            <p:cNvCxnSpPr/>
            <p:nvPr/>
          </p:nvCxnSpPr>
          <p:spPr>
            <a:xfrm flipH="1" flipV="1">
              <a:off x="5408201" y="4946287"/>
              <a:ext cx="506856" cy="113056"/>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698008" y="2732554"/>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1" name="TextBox 20"/>
          <p:cNvSpPr txBox="1"/>
          <p:nvPr/>
        </p:nvSpPr>
        <p:spPr>
          <a:xfrm>
            <a:off x="730810" y="1879598"/>
            <a:ext cx="1220217" cy="830997"/>
          </a:xfrm>
          <a:prstGeom prst="rect">
            <a:avLst/>
          </a:prstGeom>
          <a:noFill/>
        </p:spPr>
        <p:txBody>
          <a:bodyPr wrap="square" rtlCol="0">
            <a:spAutoFit/>
          </a:bodyPr>
          <a:lstStyle/>
          <a:p>
            <a:pPr algn="ctr"/>
            <a:r>
              <a:rPr lang="en-US" sz="2400" dirty="0"/>
              <a:t>Switch</a:t>
            </a:r>
            <a:br>
              <a:rPr lang="en-US" sz="2400" dirty="0"/>
            </a:br>
            <a:r>
              <a:rPr lang="en-US" sz="2400" dirty="0"/>
              <a:t>upgrade</a:t>
            </a:r>
          </a:p>
        </p:txBody>
      </p:sp>
      <p:sp>
        <p:nvSpPr>
          <p:cNvPr id="22" name="Rectangle 21"/>
          <p:cNvSpPr/>
          <p:nvPr/>
        </p:nvSpPr>
        <p:spPr>
          <a:xfrm>
            <a:off x="2926807" y="2737474"/>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3" name="TextBox 22"/>
          <p:cNvSpPr txBox="1"/>
          <p:nvPr/>
        </p:nvSpPr>
        <p:spPr>
          <a:xfrm>
            <a:off x="2713722" y="1563181"/>
            <a:ext cx="1640424" cy="1200329"/>
          </a:xfrm>
          <a:prstGeom prst="rect">
            <a:avLst/>
          </a:prstGeom>
          <a:noFill/>
        </p:spPr>
        <p:txBody>
          <a:bodyPr wrap="square" rtlCol="0">
            <a:spAutoFit/>
          </a:bodyPr>
          <a:lstStyle/>
          <a:p>
            <a:pPr algn="ctr"/>
            <a:r>
              <a:rPr lang="en-US" sz="2400" dirty="0"/>
              <a:t>Link corruption mitigation</a:t>
            </a:r>
          </a:p>
        </p:txBody>
      </p:sp>
      <p:sp>
        <p:nvSpPr>
          <p:cNvPr id="24" name="Rectangle 23"/>
          <p:cNvSpPr/>
          <p:nvPr/>
        </p:nvSpPr>
        <p:spPr>
          <a:xfrm>
            <a:off x="5215309" y="2722728"/>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5" name="TextBox 24"/>
          <p:cNvSpPr txBox="1"/>
          <p:nvPr/>
        </p:nvSpPr>
        <p:spPr>
          <a:xfrm>
            <a:off x="5234978" y="1899532"/>
            <a:ext cx="1220217" cy="830997"/>
          </a:xfrm>
          <a:prstGeom prst="rect">
            <a:avLst/>
          </a:prstGeom>
          <a:noFill/>
        </p:spPr>
        <p:txBody>
          <a:bodyPr wrap="square" rtlCol="0">
            <a:spAutoFit/>
          </a:bodyPr>
          <a:lstStyle/>
          <a:p>
            <a:pPr algn="ctr"/>
            <a:r>
              <a:rPr lang="en-US" sz="2400" dirty="0"/>
              <a:t>Elastic scaling</a:t>
            </a:r>
          </a:p>
        </p:txBody>
      </p:sp>
      <p:cxnSp>
        <p:nvCxnSpPr>
          <p:cNvPr id="29" name="Straight Arrow Connector 28"/>
          <p:cNvCxnSpPr>
            <a:stCxn id="20" idx="2"/>
          </p:cNvCxnSpPr>
          <p:nvPr/>
        </p:nvCxnSpPr>
        <p:spPr>
          <a:xfrm>
            <a:off x="1332674" y="4359968"/>
            <a:ext cx="271612" cy="516934"/>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2" idx="2"/>
          </p:cNvCxnSpPr>
          <p:nvPr/>
        </p:nvCxnSpPr>
        <p:spPr>
          <a:xfrm flipH="1">
            <a:off x="3303241" y="4364888"/>
            <a:ext cx="258232" cy="49169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4" idx="2"/>
          </p:cNvCxnSpPr>
          <p:nvPr/>
        </p:nvCxnSpPr>
        <p:spPr>
          <a:xfrm flipH="1">
            <a:off x="5568535" y="4350142"/>
            <a:ext cx="281440" cy="52676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55745" y="2763510"/>
            <a:ext cx="4502905" cy="1815882"/>
          </a:xfrm>
          <a:prstGeom prst="rect">
            <a:avLst/>
          </a:prstGeom>
          <a:noFill/>
        </p:spPr>
        <p:txBody>
          <a:bodyPr wrap="square" rtlCol="0">
            <a:spAutoFit/>
          </a:bodyPr>
          <a:lstStyle/>
          <a:p>
            <a:r>
              <a:rPr lang="en-US" sz="2800" dirty="0">
                <a:solidFill>
                  <a:srgbClr val="FF0000"/>
                </a:solidFill>
              </a:rPr>
              <a:t>Poor ERA</a:t>
            </a:r>
          </a:p>
          <a:p>
            <a:pPr marL="457200" indent="-457200">
              <a:buFont typeface="Wingdings" panose="05000000000000000000" pitchFamily="2" charset="2"/>
              <a:buChar char="§"/>
            </a:pPr>
            <a:r>
              <a:rPr lang="en-US" sz="2800" dirty="0">
                <a:solidFill>
                  <a:srgbClr val="FF0000"/>
                </a:solidFill>
              </a:rPr>
              <a:t>Conflicts among apps</a:t>
            </a:r>
          </a:p>
          <a:p>
            <a:pPr marL="457200" indent="-457200">
              <a:buFont typeface="Wingdings" panose="05000000000000000000" pitchFamily="2" charset="2"/>
              <a:buChar char="§"/>
            </a:pPr>
            <a:r>
              <a:rPr lang="en-US" sz="2800" dirty="0">
                <a:solidFill>
                  <a:srgbClr val="FF0000"/>
                </a:solidFill>
              </a:rPr>
              <a:t>Hard to guarantee SLAs</a:t>
            </a:r>
          </a:p>
          <a:p>
            <a:pPr marL="457200" indent="-457200">
              <a:buFont typeface="Wingdings" panose="05000000000000000000" pitchFamily="2" charset="2"/>
              <a:buChar char="§"/>
            </a:pPr>
            <a:r>
              <a:rPr lang="en-US" sz="2800" dirty="0">
                <a:solidFill>
                  <a:srgbClr val="FF0000"/>
                </a:solidFill>
              </a:rPr>
              <a:t>Hard to develop apps</a:t>
            </a:r>
          </a:p>
        </p:txBody>
      </p:sp>
    </p:spTree>
    <p:extLst>
      <p:ext uri="{BB962C8B-B14F-4D97-AF65-F5344CB8AC3E}">
        <p14:creationId xmlns:p14="http://schemas.microsoft.com/office/powerpoint/2010/main" val="1447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Anatomy of a management app</a:t>
            </a:r>
          </a:p>
        </p:txBody>
      </p:sp>
      <p:grpSp>
        <p:nvGrpSpPr>
          <p:cNvPr id="38" name="Group 2"/>
          <p:cNvGrpSpPr/>
          <p:nvPr/>
        </p:nvGrpSpPr>
        <p:grpSpPr>
          <a:xfrm>
            <a:off x="3864686" y="4584778"/>
            <a:ext cx="4677939" cy="1535161"/>
            <a:chOff x="2440616" y="4570671"/>
            <a:chExt cx="4109899" cy="1185299"/>
          </a:xfrm>
        </p:grpSpPr>
        <p:pic>
          <p:nvPicPr>
            <p:cNvPr id="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616" y="4853537"/>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528" y="5243352"/>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094" y="4698055"/>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374" y="4570671"/>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688" y="5015760"/>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32"/>
            <p:cNvCxnSpPr/>
            <p:nvPr/>
          </p:nvCxnSpPr>
          <p:spPr>
            <a:xfrm flipH="1">
              <a:off x="2840329" y="4929471"/>
              <a:ext cx="645420" cy="66560"/>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45" name="Straight Connector 33"/>
            <p:cNvCxnSpPr/>
            <p:nvPr/>
          </p:nvCxnSpPr>
          <p:spPr>
            <a:xfrm flipH="1" flipV="1">
              <a:off x="3055350" y="5296833"/>
              <a:ext cx="1251686" cy="197122"/>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46" name="Straight Connector 35"/>
            <p:cNvCxnSpPr/>
            <p:nvPr/>
          </p:nvCxnSpPr>
          <p:spPr>
            <a:xfrm flipH="1">
              <a:off x="3909819" y="4859158"/>
              <a:ext cx="991792" cy="1655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47" name="Straight Connector 36"/>
            <p:cNvCxnSpPr/>
            <p:nvPr/>
          </p:nvCxnSpPr>
          <p:spPr>
            <a:xfrm flipH="1">
              <a:off x="4712594" y="4946287"/>
              <a:ext cx="312419" cy="449107"/>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48" name="Straight Connector 37"/>
            <p:cNvCxnSpPr/>
            <p:nvPr/>
          </p:nvCxnSpPr>
          <p:spPr>
            <a:xfrm flipH="1">
              <a:off x="4848238" y="5395394"/>
              <a:ext cx="1347418" cy="122568"/>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49" name="Straight Connector 38"/>
            <p:cNvCxnSpPr/>
            <p:nvPr/>
          </p:nvCxnSpPr>
          <p:spPr>
            <a:xfrm flipH="1" flipV="1">
              <a:off x="5408201" y="4946287"/>
              <a:ext cx="506856" cy="113056"/>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grpSp>
      <p:sp>
        <p:nvSpPr>
          <p:cNvPr id="50" name="Rectangle 49"/>
          <p:cNvSpPr/>
          <p:nvPr/>
        </p:nvSpPr>
        <p:spPr>
          <a:xfrm>
            <a:off x="3258329" y="2732554"/>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1" name="TextBox 50"/>
          <p:cNvSpPr txBox="1"/>
          <p:nvPr/>
        </p:nvSpPr>
        <p:spPr>
          <a:xfrm>
            <a:off x="3291131" y="1879598"/>
            <a:ext cx="1220217" cy="830997"/>
          </a:xfrm>
          <a:prstGeom prst="rect">
            <a:avLst/>
          </a:prstGeom>
          <a:noFill/>
        </p:spPr>
        <p:txBody>
          <a:bodyPr wrap="square" rtlCol="0">
            <a:spAutoFit/>
          </a:bodyPr>
          <a:lstStyle/>
          <a:p>
            <a:pPr algn="ctr"/>
            <a:r>
              <a:rPr lang="en-US" sz="2400" dirty="0"/>
              <a:t>Switch</a:t>
            </a:r>
            <a:br>
              <a:rPr lang="en-US" sz="2400" dirty="0"/>
            </a:br>
            <a:r>
              <a:rPr lang="en-US" sz="2400" dirty="0"/>
              <a:t>upgrade</a:t>
            </a:r>
          </a:p>
        </p:txBody>
      </p:sp>
      <p:sp>
        <p:nvSpPr>
          <p:cNvPr id="52" name="Rectangle 51"/>
          <p:cNvSpPr/>
          <p:nvPr/>
        </p:nvSpPr>
        <p:spPr>
          <a:xfrm>
            <a:off x="5487128" y="2737474"/>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3" name="TextBox 52"/>
          <p:cNvSpPr txBox="1"/>
          <p:nvPr/>
        </p:nvSpPr>
        <p:spPr>
          <a:xfrm>
            <a:off x="5274043" y="1563181"/>
            <a:ext cx="1640424" cy="1200329"/>
          </a:xfrm>
          <a:prstGeom prst="rect">
            <a:avLst/>
          </a:prstGeom>
          <a:noFill/>
        </p:spPr>
        <p:txBody>
          <a:bodyPr wrap="square" rtlCol="0">
            <a:spAutoFit/>
          </a:bodyPr>
          <a:lstStyle/>
          <a:p>
            <a:pPr algn="ctr"/>
            <a:r>
              <a:rPr lang="en-US" sz="2400" dirty="0"/>
              <a:t>Link corruption mitigation</a:t>
            </a:r>
          </a:p>
        </p:txBody>
      </p:sp>
      <p:sp>
        <p:nvSpPr>
          <p:cNvPr id="54" name="Rectangle 53"/>
          <p:cNvSpPr/>
          <p:nvPr/>
        </p:nvSpPr>
        <p:spPr>
          <a:xfrm>
            <a:off x="7759005" y="2722728"/>
            <a:ext cx="1269333" cy="16274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5" name="TextBox 54"/>
          <p:cNvSpPr txBox="1"/>
          <p:nvPr/>
        </p:nvSpPr>
        <p:spPr>
          <a:xfrm>
            <a:off x="7795299" y="1899532"/>
            <a:ext cx="1220217" cy="830997"/>
          </a:xfrm>
          <a:prstGeom prst="rect">
            <a:avLst/>
          </a:prstGeom>
          <a:noFill/>
        </p:spPr>
        <p:txBody>
          <a:bodyPr wrap="square" rtlCol="0">
            <a:spAutoFit/>
          </a:bodyPr>
          <a:lstStyle/>
          <a:p>
            <a:pPr algn="ctr"/>
            <a:r>
              <a:rPr lang="en-US" sz="2400" dirty="0"/>
              <a:t>Elastic scaling</a:t>
            </a:r>
          </a:p>
        </p:txBody>
      </p:sp>
      <p:cxnSp>
        <p:nvCxnSpPr>
          <p:cNvPr id="57" name="Straight Arrow Connector 56"/>
          <p:cNvCxnSpPr>
            <a:stCxn id="52" idx="2"/>
          </p:cNvCxnSpPr>
          <p:nvPr/>
        </p:nvCxnSpPr>
        <p:spPr>
          <a:xfrm flipH="1">
            <a:off x="5863562" y="4364888"/>
            <a:ext cx="258232" cy="49169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4" idx="2"/>
          </p:cNvCxnSpPr>
          <p:nvPr/>
        </p:nvCxnSpPr>
        <p:spPr>
          <a:xfrm flipH="1">
            <a:off x="8112231" y="4350142"/>
            <a:ext cx="281440" cy="52676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256872" y="2736442"/>
            <a:ext cx="1269333" cy="2242545"/>
            <a:chOff x="3077495" y="2271512"/>
            <a:chExt cx="1269333" cy="2242545"/>
          </a:xfrm>
        </p:grpSpPr>
        <p:sp>
          <p:nvSpPr>
            <p:cNvPr id="60" name="Rectangle 59"/>
            <p:cNvSpPr/>
            <p:nvPr/>
          </p:nvSpPr>
          <p:spPr>
            <a:xfrm>
              <a:off x="3077495" y="2271512"/>
              <a:ext cx="1269333" cy="68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a:t>
              </a:r>
              <a:r>
                <a:rPr lang="en-US" sz="2000" dirty="0"/>
                <a:t>logic</a:t>
              </a:r>
              <a:endParaRPr lang="en-US" sz="2400" dirty="0"/>
            </a:p>
          </p:txBody>
        </p:sp>
        <p:sp>
          <p:nvSpPr>
            <p:cNvPr id="61" name="Rectangle 60"/>
            <p:cNvSpPr/>
            <p:nvPr/>
          </p:nvSpPr>
          <p:spPr>
            <a:xfrm>
              <a:off x="3088072" y="2957653"/>
              <a:ext cx="624090" cy="92669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a:t>
              </a:r>
            </a:p>
          </p:txBody>
        </p:sp>
        <p:sp>
          <p:nvSpPr>
            <p:cNvPr id="62" name="Rectangle 61"/>
            <p:cNvSpPr/>
            <p:nvPr/>
          </p:nvSpPr>
          <p:spPr>
            <a:xfrm>
              <a:off x="3722737" y="2964035"/>
              <a:ext cx="624090" cy="92669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a:t>
              </a:r>
            </a:p>
          </p:txBody>
        </p:sp>
        <p:cxnSp>
          <p:nvCxnSpPr>
            <p:cNvPr id="63" name="Straight Arrow Connector 62"/>
            <p:cNvCxnSpPr/>
            <p:nvPr/>
          </p:nvCxnSpPr>
          <p:spPr>
            <a:xfrm>
              <a:off x="3502989" y="3927804"/>
              <a:ext cx="181412" cy="586253"/>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999274" y="3906365"/>
              <a:ext cx="181412" cy="58625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3392130" y="2733779"/>
              <a:ext cx="639097" cy="373808"/>
            </a:xfrm>
            <a:custGeom>
              <a:avLst/>
              <a:gdLst>
                <a:gd name="connsiteX0" fmla="*/ 0 w 639097"/>
                <a:gd name="connsiteY0" fmla="*/ 334479 h 373808"/>
                <a:gd name="connsiteX1" fmla="*/ 314632 w 639097"/>
                <a:gd name="connsiteY1" fmla="*/ 183 h 373808"/>
                <a:gd name="connsiteX2" fmla="*/ 639097 w 639097"/>
                <a:gd name="connsiteY2" fmla="*/ 373808 h 373808"/>
              </a:gdLst>
              <a:ahLst/>
              <a:cxnLst>
                <a:cxn ang="0">
                  <a:pos x="connsiteX0" y="connsiteY0"/>
                </a:cxn>
                <a:cxn ang="0">
                  <a:pos x="connsiteX1" y="connsiteY1"/>
                </a:cxn>
                <a:cxn ang="0">
                  <a:pos x="connsiteX2" y="connsiteY2"/>
                </a:cxn>
              </a:cxnLst>
              <a:rect l="l" t="t" r="r" b="b"/>
              <a:pathLst>
                <a:path w="639097" h="373808">
                  <a:moveTo>
                    <a:pt x="0" y="334479"/>
                  </a:moveTo>
                  <a:cubicBezTo>
                    <a:pt x="104058" y="164053"/>
                    <a:pt x="208116" y="-6372"/>
                    <a:pt x="314632" y="183"/>
                  </a:cubicBezTo>
                  <a:cubicBezTo>
                    <a:pt x="421148" y="6738"/>
                    <a:pt x="530122" y="190273"/>
                    <a:pt x="639097" y="373808"/>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5491790" y="2736429"/>
            <a:ext cx="1269333" cy="2104616"/>
            <a:chOff x="3067970" y="2271512"/>
            <a:chExt cx="1269333" cy="2104616"/>
          </a:xfrm>
        </p:grpSpPr>
        <p:sp>
          <p:nvSpPr>
            <p:cNvPr id="67" name="Rectangle 66"/>
            <p:cNvSpPr/>
            <p:nvPr/>
          </p:nvSpPr>
          <p:spPr>
            <a:xfrm>
              <a:off x="3067970" y="2271512"/>
              <a:ext cx="1269333" cy="68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a:t>
              </a:r>
              <a:r>
                <a:rPr lang="en-US" sz="2000" dirty="0"/>
                <a:t>logic</a:t>
              </a:r>
              <a:endParaRPr lang="en-US" sz="2400" dirty="0"/>
            </a:p>
          </p:txBody>
        </p:sp>
        <p:sp>
          <p:nvSpPr>
            <p:cNvPr id="68" name="Rectangle 67"/>
            <p:cNvSpPr/>
            <p:nvPr/>
          </p:nvSpPr>
          <p:spPr>
            <a:xfrm>
              <a:off x="3078547" y="2957653"/>
              <a:ext cx="624090" cy="92669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a:t>
              </a:r>
            </a:p>
          </p:txBody>
        </p:sp>
        <p:sp>
          <p:nvSpPr>
            <p:cNvPr id="69" name="Rectangle 68"/>
            <p:cNvSpPr/>
            <p:nvPr/>
          </p:nvSpPr>
          <p:spPr>
            <a:xfrm>
              <a:off x="3713212" y="2964035"/>
              <a:ext cx="624090" cy="92669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a:t>
              </a:r>
            </a:p>
          </p:txBody>
        </p:sp>
        <p:cxnSp>
          <p:nvCxnSpPr>
            <p:cNvPr id="70" name="Straight Arrow Connector 69"/>
            <p:cNvCxnSpPr/>
            <p:nvPr/>
          </p:nvCxnSpPr>
          <p:spPr>
            <a:xfrm flipH="1">
              <a:off x="3328370" y="3927804"/>
              <a:ext cx="174619" cy="448324"/>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3877227" y="3906365"/>
              <a:ext cx="122047" cy="46976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3392130" y="2733779"/>
              <a:ext cx="639097" cy="373808"/>
            </a:xfrm>
            <a:custGeom>
              <a:avLst/>
              <a:gdLst>
                <a:gd name="connsiteX0" fmla="*/ 0 w 639097"/>
                <a:gd name="connsiteY0" fmla="*/ 334479 h 373808"/>
                <a:gd name="connsiteX1" fmla="*/ 314632 w 639097"/>
                <a:gd name="connsiteY1" fmla="*/ 183 h 373808"/>
                <a:gd name="connsiteX2" fmla="*/ 639097 w 639097"/>
                <a:gd name="connsiteY2" fmla="*/ 373808 h 373808"/>
              </a:gdLst>
              <a:ahLst/>
              <a:cxnLst>
                <a:cxn ang="0">
                  <a:pos x="connsiteX0" y="connsiteY0"/>
                </a:cxn>
                <a:cxn ang="0">
                  <a:pos x="connsiteX1" y="connsiteY1"/>
                </a:cxn>
                <a:cxn ang="0">
                  <a:pos x="connsiteX2" y="connsiteY2"/>
                </a:cxn>
              </a:cxnLst>
              <a:rect l="l" t="t" r="r" b="b"/>
              <a:pathLst>
                <a:path w="639097" h="373808">
                  <a:moveTo>
                    <a:pt x="0" y="334479"/>
                  </a:moveTo>
                  <a:cubicBezTo>
                    <a:pt x="104058" y="164053"/>
                    <a:pt x="208116" y="-6372"/>
                    <a:pt x="314632" y="183"/>
                  </a:cubicBezTo>
                  <a:cubicBezTo>
                    <a:pt x="421148" y="6738"/>
                    <a:pt x="530122" y="190273"/>
                    <a:pt x="639097" y="373808"/>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759613" y="2733665"/>
            <a:ext cx="1269333" cy="2207258"/>
            <a:chOff x="3077495" y="2271512"/>
            <a:chExt cx="1269333" cy="2207258"/>
          </a:xfrm>
        </p:grpSpPr>
        <p:sp>
          <p:nvSpPr>
            <p:cNvPr id="3" name="Rectangle 2"/>
            <p:cNvSpPr/>
            <p:nvPr/>
          </p:nvSpPr>
          <p:spPr>
            <a:xfrm>
              <a:off x="3077495" y="2271512"/>
              <a:ext cx="1269333" cy="68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a:t>
              </a:r>
              <a:r>
                <a:rPr lang="en-US" sz="2000" dirty="0"/>
                <a:t>logic</a:t>
              </a:r>
              <a:endParaRPr lang="en-US" sz="2400" dirty="0"/>
            </a:p>
          </p:txBody>
        </p:sp>
        <p:sp>
          <p:nvSpPr>
            <p:cNvPr id="4" name="Rectangle 3"/>
            <p:cNvSpPr/>
            <p:nvPr/>
          </p:nvSpPr>
          <p:spPr>
            <a:xfrm>
              <a:off x="3088072" y="2957653"/>
              <a:ext cx="624090" cy="92669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a:t>
              </a:r>
            </a:p>
          </p:txBody>
        </p:sp>
        <p:sp>
          <p:nvSpPr>
            <p:cNvPr id="30" name="Rectangle 29"/>
            <p:cNvSpPr/>
            <p:nvPr/>
          </p:nvSpPr>
          <p:spPr>
            <a:xfrm>
              <a:off x="3722737" y="2964035"/>
              <a:ext cx="624090" cy="92669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a:t>
              </a:r>
            </a:p>
          </p:txBody>
        </p:sp>
        <p:cxnSp>
          <p:nvCxnSpPr>
            <p:cNvPr id="34" name="Straight Arrow Connector 33"/>
            <p:cNvCxnSpPr/>
            <p:nvPr/>
          </p:nvCxnSpPr>
          <p:spPr>
            <a:xfrm flipH="1">
              <a:off x="3231605" y="3927804"/>
              <a:ext cx="271384" cy="466621"/>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712162" y="3906365"/>
              <a:ext cx="287112" cy="57240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392130" y="2733779"/>
              <a:ext cx="639097" cy="373808"/>
            </a:xfrm>
            <a:custGeom>
              <a:avLst/>
              <a:gdLst>
                <a:gd name="connsiteX0" fmla="*/ 0 w 639097"/>
                <a:gd name="connsiteY0" fmla="*/ 334479 h 373808"/>
                <a:gd name="connsiteX1" fmla="*/ 314632 w 639097"/>
                <a:gd name="connsiteY1" fmla="*/ 183 h 373808"/>
                <a:gd name="connsiteX2" fmla="*/ 639097 w 639097"/>
                <a:gd name="connsiteY2" fmla="*/ 373808 h 373808"/>
              </a:gdLst>
              <a:ahLst/>
              <a:cxnLst>
                <a:cxn ang="0">
                  <a:pos x="connsiteX0" y="connsiteY0"/>
                </a:cxn>
                <a:cxn ang="0">
                  <a:pos x="connsiteX1" y="connsiteY1"/>
                </a:cxn>
                <a:cxn ang="0">
                  <a:pos x="connsiteX2" y="connsiteY2"/>
                </a:cxn>
              </a:cxnLst>
              <a:rect l="l" t="t" r="r" b="b"/>
              <a:pathLst>
                <a:path w="639097" h="373808">
                  <a:moveTo>
                    <a:pt x="0" y="334479"/>
                  </a:moveTo>
                  <a:cubicBezTo>
                    <a:pt x="104058" y="164053"/>
                    <a:pt x="208116" y="-6372"/>
                    <a:pt x="314632" y="183"/>
                  </a:cubicBezTo>
                  <a:cubicBezTo>
                    <a:pt x="421148" y="6738"/>
                    <a:pt x="530122" y="190273"/>
                    <a:pt x="639097" y="373808"/>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 name="Straight Arrow Connector 72"/>
          <p:cNvCxnSpPr/>
          <p:nvPr/>
        </p:nvCxnSpPr>
        <p:spPr>
          <a:xfrm>
            <a:off x="3859748" y="4359968"/>
            <a:ext cx="271612" cy="516934"/>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Statesman</a:t>
            </a:r>
          </a:p>
        </p:txBody>
      </p:sp>
      <p:grpSp>
        <p:nvGrpSpPr>
          <p:cNvPr id="18" name="Group 17"/>
          <p:cNvGrpSpPr/>
          <p:nvPr/>
        </p:nvGrpSpPr>
        <p:grpSpPr>
          <a:xfrm>
            <a:off x="4118781" y="5245694"/>
            <a:ext cx="4677939" cy="1535161"/>
            <a:chOff x="2440616" y="4570671"/>
            <a:chExt cx="4109899" cy="1185299"/>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616" y="4853537"/>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528" y="5243352"/>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094" y="4698055"/>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374" y="4570671"/>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688" y="5015760"/>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flipH="1">
              <a:off x="2840329" y="4929471"/>
              <a:ext cx="645420" cy="66560"/>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flipV="1">
              <a:off x="3055350" y="5296833"/>
              <a:ext cx="1251686" cy="197122"/>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3909819" y="4859158"/>
              <a:ext cx="991792" cy="1655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4712594" y="4946287"/>
              <a:ext cx="312419" cy="449107"/>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4848238" y="5395394"/>
              <a:ext cx="1347418" cy="122568"/>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flipV="1">
              <a:off x="5408201" y="4946287"/>
              <a:ext cx="506856" cy="113056"/>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3346177" y="1931921"/>
            <a:ext cx="1472302" cy="705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38" name="Rectangle 37"/>
          <p:cNvSpPr/>
          <p:nvPr/>
        </p:nvSpPr>
        <p:spPr>
          <a:xfrm>
            <a:off x="4299909" y="4363401"/>
            <a:ext cx="1409971" cy="51399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Monitor</a:t>
            </a:r>
          </a:p>
        </p:txBody>
      </p:sp>
      <p:sp>
        <p:nvSpPr>
          <p:cNvPr id="39" name="Rectangle 38"/>
          <p:cNvSpPr/>
          <p:nvPr/>
        </p:nvSpPr>
        <p:spPr>
          <a:xfrm>
            <a:off x="6465807" y="4363231"/>
            <a:ext cx="1339918" cy="51416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Update</a:t>
            </a:r>
          </a:p>
        </p:txBody>
      </p:sp>
      <p:cxnSp>
        <p:nvCxnSpPr>
          <p:cNvPr id="40" name="Straight Arrow Connector 39"/>
          <p:cNvCxnSpPr>
            <a:endCxn id="38" idx="1"/>
          </p:cNvCxnSpPr>
          <p:nvPr/>
        </p:nvCxnSpPr>
        <p:spPr>
          <a:xfrm>
            <a:off x="3574473" y="4070341"/>
            <a:ext cx="725436" cy="550060"/>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9" idx="3"/>
          </p:cNvCxnSpPr>
          <p:nvPr/>
        </p:nvCxnSpPr>
        <p:spPr>
          <a:xfrm flipH="1">
            <a:off x="7805725" y="4070341"/>
            <a:ext cx="723133" cy="54997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938882" y="2079671"/>
            <a:ext cx="1374120" cy="70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49" name="Rectangle 48"/>
          <p:cNvSpPr/>
          <p:nvPr/>
        </p:nvSpPr>
        <p:spPr>
          <a:xfrm>
            <a:off x="4237934" y="2264427"/>
            <a:ext cx="1353647" cy="70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5" name="Rectangle 4"/>
          <p:cNvSpPr/>
          <p:nvPr/>
        </p:nvSpPr>
        <p:spPr>
          <a:xfrm>
            <a:off x="3310202" y="3427723"/>
            <a:ext cx="5589667" cy="53127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Network state</a:t>
            </a:r>
          </a:p>
        </p:txBody>
      </p:sp>
      <p:cxnSp>
        <p:nvCxnSpPr>
          <p:cNvPr id="55" name="Straight Arrow Connector 54"/>
          <p:cNvCxnSpPr>
            <a:stCxn id="38" idx="2"/>
          </p:cNvCxnSpPr>
          <p:nvPr/>
        </p:nvCxnSpPr>
        <p:spPr>
          <a:xfrm>
            <a:off x="5004895" y="4877400"/>
            <a:ext cx="303468" cy="493647"/>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9" idx="2"/>
          </p:cNvCxnSpPr>
          <p:nvPr/>
        </p:nvCxnSpPr>
        <p:spPr>
          <a:xfrm flipH="1">
            <a:off x="6964349" y="4877400"/>
            <a:ext cx="171417" cy="36829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2395808" y="3372073"/>
            <a:ext cx="7836866" cy="69826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Network state database</a:t>
            </a:r>
          </a:p>
        </p:txBody>
      </p:sp>
      <p:cxnSp>
        <p:nvCxnSpPr>
          <p:cNvPr id="53" name="Straight Arrow Connector 52"/>
          <p:cNvCxnSpPr/>
          <p:nvPr/>
        </p:nvCxnSpPr>
        <p:spPr>
          <a:xfrm flipH="1">
            <a:off x="3281272" y="2970427"/>
            <a:ext cx="956662" cy="407421"/>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591581" y="2970427"/>
            <a:ext cx="2724590" cy="415136"/>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00548" y="6470545"/>
            <a:ext cx="6369864" cy="369332"/>
          </a:xfrm>
          <a:prstGeom prst="rect">
            <a:avLst/>
          </a:prstGeom>
          <a:noFill/>
        </p:spPr>
        <p:txBody>
          <a:bodyPr wrap="square" rtlCol="0">
            <a:spAutoFit/>
          </a:bodyPr>
          <a:lstStyle/>
          <a:p>
            <a:r>
              <a:rPr lang="en-US" dirty="0"/>
              <a:t>[A network-state management service, SIGCOMM 14]</a:t>
            </a:r>
          </a:p>
        </p:txBody>
      </p:sp>
      <p:graphicFrame>
        <p:nvGraphicFramePr>
          <p:cNvPr id="4" name="Table 3"/>
          <p:cNvGraphicFramePr>
            <a:graphicFrameLocks noGrp="1"/>
          </p:cNvGraphicFramePr>
          <p:nvPr>
            <p:extLst/>
          </p:nvPr>
        </p:nvGraphicFramePr>
        <p:xfrm>
          <a:off x="9432854" y="2533018"/>
          <a:ext cx="2439846" cy="2286000"/>
        </p:xfrm>
        <a:graphic>
          <a:graphicData uri="http://schemas.openxmlformats.org/drawingml/2006/table">
            <a:tbl>
              <a:tblPr>
                <a:tableStyleId>{5C22544A-7EE6-4342-B048-85BDC9FD1C3A}</a:tableStyleId>
              </a:tblPr>
              <a:tblGrid>
                <a:gridCol w="2439846">
                  <a:extLst>
                    <a:ext uri="{9D8B030D-6E8A-4147-A177-3AD203B41FA5}">
                      <a16:colId xmlns:a16="http://schemas.microsoft.com/office/drawing/2014/main" val="20000"/>
                    </a:ext>
                  </a:extLst>
                </a:gridCol>
              </a:tblGrid>
              <a:tr h="370840">
                <a:tc>
                  <a:txBody>
                    <a:bodyPr/>
                    <a:lstStyle/>
                    <a:p>
                      <a:r>
                        <a:rPr lang="en-US" sz="2400" dirty="0"/>
                        <a:t>Power on/off</a:t>
                      </a:r>
                    </a:p>
                  </a:txBody>
                  <a:tcPr/>
                </a:tc>
                <a:extLst>
                  <a:ext uri="{0D108BD9-81ED-4DB2-BD59-A6C34878D82A}">
                    <a16:rowId xmlns:a16="http://schemas.microsoft.com/office/drawing/2014/main" val="10000"/>
                  </a:ext>
                </a:extLst>
              </a:tr>
              <a:tr h="370840">
                <a:tc>
                  <a:txBody>
                    <a:bodyPr/>
                    <a:lstStyle/>
                    <a:p>
                      <a:r>
                        <a:rPr lang="en-US" sz="2400" dirty="0"/>
                        <a:t>Firmware version</a:t>
                      </a:r>
                    </a:p>
                  </a:txBody>
                  <a:tcPr/>
                </a:tc>
                <a:extLst>
                  <a:ext uri="{0D108BD9-81ED-4DB2-BD59-A6C34878D82A}">
                    <a16:rowId xmlns:a16="http://schemas.microsoft.com/office/drawing/2014/main" val="10001"/>
                  </a:ext>
                </a:extLst>
              </a:tr>
              <a:tr h="370840">
                <a:tc>
                  <a:txBody>
                    <a:bodyPr/>
                    <a:lstStyle/>
                    <a:p>
                      <a:r>
                        <a:rPr lang="en-US" sz="2400" dirty="0"/>
                        <a:t>Link</a:t>
                      </a:r>
                      <a:r>
                        <a:rPr lang="en-US" sz="2400" baseline="0" dirty="0"/>
                        <a:t>  state</a:t>
                      </a:r>
                      <a:endParaRPr lang="en-US" sz="2400" dirty="0"/>
                    </a:p>
                  </a:txBody>
                  <a:tcPr/>
                </a:tc>
                <a:extLst>
                  <a:ext uri="{0D108BD9-81ED-4DB2-BD59-A6C34878D82A}">
                    <a16:rowId xmlns:a16="http://schemas.microsoft.com/office/drawing/2014/main" val="10002"/>
                  </a:ext>
                </a:extLst>
              </a:tr>
              <a:tr h="370840">
                <a:tc>
                  <a:txBody>
                    <a:bodyPr/>
                    <a:lstStyle/>
                    <a:p>
                      <a:r>
                        <a:rPr lang="en-US" sz="2400" dirty="0"/>
                        <a:t>Tunnels </a:t>
                      </a:r>
                    </a:p>
                  </a:txBody>
                  <a:tcPr/>
                </a:tc>
                <a:extLst>
                  <a:ext uri="{0D108BD9-81ED-4DB2-BD59-A6C34878D82A}">
                    <a16:rowId xmlns:a16="http://schemas.microsoft.com/office/drawing/2014/main" val="10003"/>
                  </a:ext>
                </a:extLst>
              </a:tr>
              <a:tr h="370840">
                <a:tc>
                  <a:txBody>
                    <a:bodyPr/>
                    <a:lstStyle/>
                    <a:p>
                      <a:r>
                        <a:rPr lang="en-US" sz="2400"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695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Statesman</a:t>
            </a:r>
          </a:p>
        </p:txBody>
      </p:sp>
      <p:grpSp>
        <p:nvGrpSpPr>
          <p:cNvPr id="18" name="Group 17"/>
          <p:cNvGrpSpPr/>
          <p:nvPr/>
        </p:nvGrpSpPr>
        <p:grpSpPr>
          <a:xfrm>
            <a:off x="4118781" y="5245694"/>
            <a:ext cx="4677939" cy="1535161"/>
            <a:chOff x="2440616" y="4570671"/>
            <a:chExt cx="4109899" cy="1185299"/>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616" y="4853537"/>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528" y="5243352"/>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094" y="4698055"/>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374" y="4570671"/>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688" y="5015760"/>
              <a:ext cx="646827" cy="5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flipH="1">
              <a:off x="2840329" y="4929471"/>
              <a:ext cx="645420" cy="66560"/>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flipV="1">
              <a:off x="3055350" y="5296833"/>
              <a:ext cx="1251686" cy="197122"/>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H="1">
              <a:off x="3909819" y="4859158"/>
              <a:ext cx="991792" cy="16553"/>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a:off x="4712594" y="4946287"/>
              <a:ext cx="312419" cy="449107"/>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4848238" y="5395394"/>
              <a:ext cx="1347418" cy="122568"/>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flipV="1">
              <a:off x="5408201" y="4946287"/>
              <a:ext cx="506856" cy="113056"/>
            </a:xfrm>
            <a:prstGeom prst="line">
              <a:avLst/>
            </a:prstGeom>
            <a:ln w="12700">
              <a:solidFill>
                <a:schemeClr val="tx1"/>
              </a:solidFill>
              <a:headEnd type="none" w="lg" len="lg"/>
              <a:tailEnd type="none" w="lg" len="lg"/>
            </a:ln>
          </p:spPr>
          <p:style>
            <a:lnRef idx="3">
              <a:schemeClr val="dk1"/>
            </a:lnRef>
            <a:fillRef idx="0">
              <a:schemeClr val="dk1"/>
            </a:fillRef>
            <a:effectRef idx="2">
              <a:schemeClr val="dk1"/>
            </a:effectRef>
            <a:fontRef idx="minor">
              <a:schemeClr val="tx1"/>
            </a:fontRef>
          </p:style>
        </p:cxnSp>
      </p:grpSp>
      <p:sp>
        <p:nvSpPr>
          <p:cNvPr id="37" name="Rectangle 36"/>
          <p:cNvSpPr/>
          <p:nvPr/>
        </p:nvSpPr>
        <p:spPr>
          <a:xfrm>
            <a:off x="3346177" y="1931921"/>
            <a:ext cx="1472302" cy="705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38" name="Rectangle 37"/>
          <p:cNvSpPr/>
          <p:nvPr/>
        </p:nvSpPr>
        <p:spPr>
          <a:xfrm>
            <a:off x="4299909" y="4363401"/>
            <a:ext cx="1409971" cy="51399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Monitor</a:t>
            </a:r>
          </a:p>
        </p:txBody>
      </p:sp>
      <p:sp>
        <p:nvSpPr>
          <p:cNvPr id="39" name="Rectangle 38"/>
          <p:cNvSpPr/>
          <p:nvPr/>
        </p:nvSpPr>
        <p:spPr>
          <a:xfrm>
            <a:off x="6465807" y="4363231"/>
            <a:ext cx="1339918" cy="51416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Update</a:t>
            </a:r>
          </a:p>
        </p:txBody>
      </p:sp>
      <p:sp>
        <p:nvSpPr>
          <p:cNvPr id="43" name="Rectangle 42"/>
          <p:cNvSpPr/>
          <p:nvPr/>
        </p:nvSpPr>
        <p:spPr>
          <a:xfrm>
            <a:off x="3938882" y="2079671"/>
            <a:ext cx="1374120" cy="70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49" name="Rectangle 48"/>
          <p:cNvSpPr/>
          <p:nvPr/>
        </p:nvSpPr>
        <p:spPr>
          <a:xfrm>
            <a:off x="4237934" y="2264427"/>
            <a:ext cx="1353647" cy="70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App logic</a:t>
            </a:r>
          </a:p>
        </p:txBody>
      </p:sp>
      <p:sp>
        <p:nvSpPr>
          <p:cNvPr id="5" name="Rectangle 4"/>
          <p:cNvSpPr/>
          <p:nvPr/>
        </p:nvSpPr>
        <p:spPr>
          <a:xfrm>
            <a:off x="2395807" y="3377848"/>
            <a:ext cx="1770929" cy="69249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Observed</a:t>
            </a:r>
            <a:br>
              <a:rPr lang="en-US" sz="2400" dirty="0"/>
            </a:br>
            <a:r>
              <a:rPr lang="en-US" sz="2400" dirty="0"/>
              <a:t>state</a:t>
            </a:r>
          </a:p>
        </p:txBody>
      </p:sp>
      <p:cxnSp>
        <p:nvCxnSpPr>
          <p:cNvPr id="55" name="Straight Arrow Connector 54"/>
          <p:cNvCxnSpPr>
            <a:stCxn id="38" idx="2"/>
          </p:cNvCxnSpPr>
          <p:nvPr/>
        </p:nvCxnSpPr>
        <p:spPr>
          <a:xfrm>
            <a:off x="5004895" y="4877400"/>
            <a:ext cx="303468" cy="493647"/>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9" idx="2"/>
          </p:cNvCxnSpPr>
          <p:nvPr/>
        </p:nvCxnSpPr>
        <p:spPr>
          <a:xfrm flipH="1">
            <a:off x="6964349" y="4877400"/>
            <a:ext cx="171417" cy="36829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5" idx="0"/>
          </p:cNvCxnSpPr>
          <p:nvPr/>
        </p:nvCxnSpPr>
        <p:spPr>
          <a:xfrm flipH="1">
            <a:off x="3281272" y="2970427"/>
            <a:ext cx="956662" cy="407421"/>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591581" y="2970427"/>
            <a:ext cx="2724590" cy="415136"/>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316171" y="3385563"/>
            <a:ext cx="1916503" cy="68477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Target </a:t>
            </a:r>
            <a:br>
              <a:rPr lang="en-US" sz="2400" dirty="0"/>
            </a:br>
            <a:r>
              <a:rPr lang="en-US" sz="2400" dirty="0"/>
              <a:t>state</a:t>
            </a:r>
          </a:p>
        </p:txBody>
      </p:sp>
      <p:cxnSp>
        <p:nvCxnSpPr>
          <p:cNvPr id="33" name="Straight Arrow Connector 32"/>
          <p:cNvCxnSpPr/>
          <p:nvPr/>
        </p:nvCxnSpPr>
        <p:spPr>
          <a:xfrm>
            <a:off x="3574473" y="4070341"/>
            <a:ext cx="725436" cy="550060"/>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805725" y="4070341"/>
            <a:ext cx="723133" cy="54997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810387" y="3265915"/>
            <a:ext cx="1770929" cy="69249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Proposed</a:t>
            </a:r>
            <a:br>
              <a:rPr lang="en-US" sz="2400" dirty="0"/>
            </a:br>
            <a:r>
              <a:rPr lang="en-US" sz="2400" dirty="0"/>
              <a:t>state</a:t>
            </a:r>
          </a:p>
        </p:txBody>
      </p:sp>
      <p:sp>
        <p:nvSpPr>
          <p:cNvPr id="44" name="Rectangle 43"/>
          <p:cNvSpPr/>
          <p:nvPr/>
        </p:nvSpPr>
        <p:spPr>
          <a:xfrm>
            <a:off x="5045917" y="3368444"/>
            <a:ext cx="1770929" cy="69249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Proposed</a:t>
            </a:r>
            <a:br>
              <a:rPr lang="en-US" sz="2400" dirty="0"/>
            </a:br>
            <a:r>
              <a:rPr lang="en-US" sz="2400" dirty="0"/>
              <a:t>state</a:t>
            </a:r>
          </a:p>
        </p:txBody>
      </p:sp>
      <p:sp>
        <p:nvSpPr>
          <p:cNvPr id="45" name="Rectangle 44"/>
          <p:cNvSpPr/>
          <p:nvPr/>
        </p:nvSpPr>
        <p:spPr>
          <a:xfrm>
            <a:off x="5414446" y="3470969"/>
            <a:ext cx="1770929" cy="69249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Proposed</a:t>
            </a:r>
            <a:br>
              <a:rPr lang="en-US" sz="2400" dirty="0"/>
            </a:br>
            <a:r>
              <a:rPr lang="en-US" sz="2400" dirty="0"/>
              <a:t>state</a:t>
            </a:r>
          </a:p>
        </p:txBody>
      </p:sp>
      <p:cxnSp>
        <p:nvCxnSpPr>
          <p:cNvPr id="48" name="Straight Arrow Connector 47"/>
          <p:cNvCxnSpPr>
            <a:endCxn id="27" idx="1"/>
          </p:cNvCxnSpPr>
          <p:nvPr/>
        </p:nvCxnSpPr>
        <p:spPr>
          <a:xfrm>
            <a:off x="7185375" y="3690851"/>
            <a:ext cx="1130796" cy="3710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42" idx="0"/>
          </p:cNvCxnSpPr>
          <p:nvPr/>
        </p:nvCxnSpPr>
        <p:spPr>
          <a:xfrm>
            <a:off x="5591581" y="2970427"/>
            <a:ext cx="104271" cy="29548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89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42" grpId="0" animBg="1"/>
      <p:bldP spid="44"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Networking programming systems</a:t>
            </a:r>
          </a:p>
        </p:txBody>
      </p:sp>
      <p:sp>
        <p:nvSpPr>
          <p:cNvPr id="3" name="TextBox 2"/>
          <p:cNvSpPr txBox="1"/>
          <p:nvPr/>
        </p:nvSpPr>
        <p:spPr>
          <a:xfrm>
            <a:off x="5334559" y="4435328"/>
            <a:ext cx="6525345" cy="830997"/>
          </a:xfrm>
          <a:prstGeom prst="rect">
            <a:avLst/>
          </a:prstGeom>
          <a:noFill/>
        </p:spPr>
        <p:txBody>
          <a:bodyPr wrap="square" rtlCol="0">
            <a:spAutoFit/>
          </a:bodyPr>
          <a:lstStyle/>
          <a:p>
            <a:r>
              <a:rPr lang="en-US" sz="2400" dirty="0"/>
              <a:t>Statesman </a:t>
            </a:r>
            <a:r>
              <a:rPr lang="en-US" sz="2000" dirty="0">
                <a:solidFill>
                  <a:schemeClr val="tx1">
                    <a:lumMod val="50000"/>
                    <a:lumOff val="50000"/>
                  </a:schemeClr>
                </a:solidFill>
              </a:rPr>
              <a:t>[SIGCOMM 14c]</a:t>
            </a:r>
          </a:p>
          <a:p>
            <a:r>
              <a:rPr lang="en-US" sz="2400" dirty="0"/>
              <a:t>Declarative, safe composition of multiple concerns</a:t>
            </a:r>
            <a:endParaRPr lang="en-US" sz="2400" dirty="0">
              <a:solidFill>
                <a:schemeClr val="tx1">
                  <a:lumMod val="50000"/>
                  <a:lumOff val="50000"/>
                </a:schemeClr>
              </a:solidFill>
            </a:endParaRPr>
          </a:p>
        </p:txBody>
      </p:sp>
      <p:sp>
        <p:nvSpPr>
          <p:cNvPr id="14" name="TextBox 13"/>
          <p:cNvSpPr txBox="1"/>
          <p:nvPr/>
        </p:nvSpPr>
        <p:spPr>
          <a:xfrm>
            <a:off x="4503481" y="3318840"/>
            <a:ext cx="7678057" cy="830997"/>
          </a:xfrm>
          <a:prstGeom prst="rect">
            <a:avLst/>
          </a:prstGeom>
          <a:noFill/>
        </p:spPr>
        <p:txBody>
          <a:bodyPr wrap="square" rtlCol="0">
            <a:spAutoFit/>
          </a:bodyPr>
          <a:lstStyle/>
          <a:p>
            <a:r>
              <a:rPr lang="en-US" sz="2400" dirty="0"/>
              <a:t>Propane </a:t>
            </a:r>
            <a:r>
              <a:rPr lang="en-US" sz="2000" dirty="0">
                <a:solidFill>
                  <a:schemeClr val="tx1">
                    <a:lumMod val="50000"/>
                    <a:lumOff val="50000"/>
                  </a:schemeClr>
                </a:solidFill>
              </a:rPr>
              <a:t>[SIGCOMM 16, PLDI 17]</a:t>
            </a:r>
          </a:p>
          <a:p>
            <a:r>
              <a:rPr lang="en-US" sz="2400" dirty="0"/>
              <a:t>High-level programming for distributed control planes </a:t>
            </a:r>
          </a:p>
        </p:txBody>
      </p:sp>
      <p:sp>
        <p:nvSpPr>
          <p:cNvPr id="16" name="TextBox 15"/>
          <p:cNvSpPr txBox="1"/>
          <p:nvPr/>
        </p:nvSpPr>
        <p:spPr>
          <a:xfrm>
            <a:off x="3777806" y="2269276"/>
            <a:ext cx="7947208" cy="830997"/>
          </a:xfrm>
          <a:prstGeom prst="rect">
            <a:avLst/>
          </a:prstGeom>
          <a:noFill/>
        </p:spPr>
        <p:txBody>
          <a:bodyPr wrap="square" rtlCol="0">
            <a:spAutoFit/>
          </a:bodyPr>
          <a:lstStyle/>
          <a:p>
            <a:r>
              <a:rPr lang="en-US" sz="2400" dirty="0"/>
              <a:t>SWAN </a:t>
            </a:r>
            <a:r>
              <a:rPr lang="en-US" sz="2000" dirty="0">
                <a:solidFill>
                  <a:schemeClr val="tx1">
                    <a:lumMod val="50000"/>
                    <a:lumOff val="50000"/>
                  </a:schemeClr>
                </a:solidFill>
              </a:rPr>
              <a:t>[SIGCOMM 13, 14a, 14b]</a:t>
            </a:r>
            <a:r>
              <a:rPr lang="en-US" sz="2400" dirty="0">
                <a:solidFill>
                  <a:schemeClr val="tx1">
                    <a:lumMod val="50000"/>
                    <a:lumOff val="50000"/>
                  </a:schemeClr>
                </a:solidFill>
              </a:rPr>
              <a:t> </a:t>
            </a:r>
            <a:br>
              <a:rPr lang="en-US" sz="2400" dirty="0">
                <a:solidFill>
                  <a:schemeClr val="tx1">
                    <a:lumMod val="50000"/>
                    <a:lumOff val="50000"/>
                  </a:schemeClr>
                </a:solidFill>
              </a:rPr>
            </a:br>
            <a:r>
              <a:rPr lang="en-US" sz="2400" dirty="0"/>
              <a:t>Enable the network to carry 50-80% more load</a:t>
            </a:r>
            <a:endParaRPr lang="en-US" sz="2000" dirty="0">
              <a:solidFill>
                <a:schemeClr val="tx1">
                  <a:lumMod val="50000"/>
                  <a:lumOff val="50000"/>
                </a:schemeClr>
              </a:solidFill>
            </a:endParaRPr>
          </a:p>
        </p:txBody>
      </p:sp>
      <p:graphicFrame>
        <p:nvGraphicFramePr>
          <p:cNvPr id="18" name="Diagram 17"/>
          <p:cNvGraphicFramePr/>
          <p:nvPr>
            <p:extLst/>
          </p:nvPr>
        </p:nvGraphicFramePr>
        <p:xfrm>
          <a:off x="272701" y="1916014"/>
          <a:ext cx="5096448" cy="3484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60976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Unlocking the next level of ERA</a:t>
            </a:r>
          </a:p>
        </p:txBody>
      </p:sp>
      <p:sp>
        <p:nvSpPr>
          <p:cNvPr id="8" name="TextBox 7"/>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Tree>
    <p:custDataLst>
      <p:tags r:id="rId1"/>
    </p:custDataLst>
    <p:extLst>
      <p:ext uri="{BB962C8B-B14F-4D97-AF65-F5344CB8AC3E}">
        <p14:creationId xmlns:p14="http://schemas.microsoft.com/office/powerpoint/2010/main" val="195639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Unlocking the next level of ERA</a:t>
            </a:r>
          </a:p>
        </p:txBody>
      </p:sp>
      <p:sp>
        <p:nvSpPr>
          <p:cNvPr id="5" name="Rounded Rectangle 4"/>
          <p:cNvSpPr/>
          <p:nvPr/>
        </p:nvSpPr>
        <p:spPr>
          <a:xfrm>
            <a:off x="701040" y="2635363"/>
            <a:ext cx="10744199" cy="711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5"/>
                </a:solidFill>
              </a:rPr>
              <a:t>Example 1. Wireless-inspired physical layer</a:t>
            </a:r>
          </a:p>
          <a:p>
            <a:endParaRPr lang="en-US" sz="1000" dirty="0">
              <a:solidFill>
                <a:schemeClr val="tx1"/>
              </a:solidFill>
            </a:endParaRPr>
          </a:p>
        </p:txBody>
      </p:sp>
      <p:sp>
        <p:nvSpPr>
          <p:cNvPr id="6" name="Rounded Rectangle 5"/>
          <p:cNvSpPr/>
          <p:nvPr/>
        </p:nvSpPr>
        <p:spPr>
          <a:xfrm>
            <a:off x="701040" y="4778903"/>
            <a:ext cx="10744199" cy="18983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Techniques from the RF world can boost the flexibility and efficiency of the optical links</a:t>
            </a:r>
          </a:p>
          <a:p>
            <a:pPr marL="457200" indent="-457200">
              <a:buFont typeface="Wingdings" panose="05000000000000000000" pitchFamily="2" charset="2"/>
              <a:buChar char="§"/>
            </a:pPr>
            <a:r>
              <a:rPr lang="en-US" sz="3200" dirty="0">
                <a:solidFill>
                  <a:schemeClr val="tx1"/>
                </a:solidFill>
              </a:rPr>
              <a:t>Dynamic rate adaptation, full duplex, multicast, </a:t>
            </a:r>
            <a:r>
              <a:rPr lang="mr-IN" sz="3200" dirty="0">
                <a:solidFill>
                  <a:schemeClr val="tx1"/>
                </a:solidFill>
              </a:rPr>
              <a:t>…</a:t>
            </a:r>
            <a:endParaRPr lang="en-US" sz="3200" dirty="0">
              <a:solidFill>
                <a:schemeClr val="tx1"/>
              </a:solidFill>
            </a:endParaRPr>
          </a:p>
        </p:txBody>
      </p:sp>
      <p:sp>
        <p:nvSpPr>
          <p:cNvPr id="7" name="Rounded Rectangle 6"/>
          <p:cNvSpPr/>
          <p:nvPr/>
        </p:nvSpPr>
        <p:spPr>
          <a:xfrm>
            <a:off x="719328" y="3469084"/>
            <a:ext cx="10744199" cy="1187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Little qualitative change in the optics-based physical layer</a:t>
            </a:r>
          </a:p>
          <a:p>
            <a:pPr marL="457200" indent="-457200">
              <a:buFont typeface="Wingdings" charset="2"/>
              <a:buChar char="§"/>
            </a:pPr>
            <a:r>
              <a:rPr lang="en-US" sz="3200" dirty="0">
                <a:solidFill>
                  <a:schemeClr val="tx1"/>
                </a:solidFill>
              </a:rPr>
              <a:t>Rigid and over-engineered </a:t>
            </a:r>
            <a:r>
              <a:rPr lang="en-US" sz="2800" dirty="0">
                <a:solidFill>
                  <a:schemeClr val="bg2">
                    <a:lumMod val="50000"/>
                  </a:schemeClr>
                </a:solidFill>
              </a:rPr>
              <a:t>[OFC 16, NSDI 17]</a:t>
            </a:r>
            <a:endParaRPr lang="en-US" sz="3200" dirty="0">
              <a:solidFill>
                <a:schemeClr val="bg2">
                  <a:lumMod val="50000"/>
                </a:schemeClr>
              </a:solidFill>
            </a:endParaRPr>
          </a:p>
        </p:txBody>
      </p:sp>
      <p:sp>
        <p:nvSpPr>
          <p:cNvPr id="8" name="TextBox 7"/>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Tree>
    <p:custDataLst>
      <p:tags r:id="rId1"/>
    </p:custDataLst>
    <p:extLst>
      <p:ext uri="{BB962C8B-B14F-4D97-AF65-F5344CB8AC3E}">
        <p14:creationId xmlns:p14="http://schemas.microsoft.com/office/powerpoint/2010/main" val="8873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volution"/>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970867" y="3693438"/>
            <a:ext cx="2897761" cy="1291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How are cloud networks different?</a:t>
            </a:r>
          </a:p>
        </p:txBody>
      </p:sp>
      <p:sp>
        <p:nvSpPr>
          <p:cNvPr id="5" name="TextBox 4"/>
          <p:cNvSpPr txBox="1"/>
          <p:nvPr/>
        </p:nvSpPr>
        <p:spPr>
          <a:xfrm>
            <a:off x="313761" y="2318963"/>
            <a:ext cx="2940423" cy="584775"/>
          </a:xfrm>
          <a:prstGeom prst="rect">
            <a:avLst/>
          </a:prstGeom>
          <a:noFill/>
        </p:spPr>
        <p:txBody>
          <a:bodyPr wrap="square" rtlCol="0">
            <a:spAutoFit/>
          </a:bodyPr>
          <a:lstStyle/>
          <a:p>
            <a:pPr algn="ctr"/>
            <a:r>
              <a:rPr lang="en-US" sz="3200" dirty="0">
                <a:solidFill>
                  <a:schemeClr val="accent5"/>
                </a:solidFill>
              </a:rPr>
              <a:t>Efficiency</a:t>
            </a:r>
          </a:p>
        </p:txBody>
      </p:sp>
      <p:sp>
        <p:nvSpPr>
          <p:cNvPr id="6" name="TextBox 5"/>
          <p:cNvSpPr txBox="1"/>
          <p:nvPr/>
        </p:nvSpPr>
        <p:spPr>
          <a:xfrm>
            <a:off x="4625788" y="2330068"/>
            <a:ext cx="2940423" cy="584775"/>
          </a:xfrm>
          <a:prstGeom prst="rect">
            <a:avLst/>
          </a:prstGeom>
          <a:noFill/>
        </p:spPr>
        <p:txBody>
          <a:bodyPr wrap="square" rtlCol="0">
            <a:spAutoFit/>
          </a:bodyPr>
          <a:lstStyle/>
          <a:p>
            <a:pPr algn="ctr"/>
            <a:r>
              <a:rPr lang="en-US" sz="3200" dirty="0">
                <a:solidFill>
                  <a:schemeClr val="accent5"/>
                </a:solidFill>
              </a:rPr>
              <a:t>Reliability</a:t>
            </a:r>
          </a:p>
        </p:txBody>
      </p:sp>
      <p:sp>
        <p:nvSpPr>
          <p:cNvPr id="7" name="TextBox 6"/>
          <p:cNvSpPr txBox="1"/>
          <p:nvPr/>
        </p:nvSpPr>
        <p:spPr>
          <a:xfrm>
            <a:off x="8918297" y="2318962"/>
            <a:ext cx="2940423" cy="584775"/>
          </a:xfrm>
          <a:prstGeom prst="rect">
            <a:avLst/>
          </a:prstGeom>
          <a:noFill/>
        </p:spPr>
        <p:txBody>
          <a:bodyPr wrap="square" rtlCol="0">
            <a:spAutoFit/>
          </a:bodyPr>
          <a:lstStyle/>
          <a:p>
            <a:pPr algn="ctr"/>
            <a:r>
              <a:rPr lang="en-US" sz="3200" dirty="0">
                <a:solidFill>
                  <a:schemeClr val="accent5"/>
                </a:solidFill>
              </a:rPr>
              <a:t>Agility</a:t>
            </a:r>
          </a:p>
        </p:txBody>
      </p:sp>
      <p:sp>
        <p:nvSpPr>
          <p:cNvPr id="18" name="TextBox 17"/>
          <p:cNvSpPr txBox="1"/>
          <p:nvPr/>
        </p:nvSpPr>
        <p:spPr>
          <a:xfrm>
            <a:off x="2574604" y="1469737"/>
            <a:ext cx="7054968" cy="584775"/>
          </a:xfrm>
          <a:prstGeom prst="rect">
            <a:avLst/>
          </a:prstGeom>
          <a:noFill/>
        </p:spPr>
        <p:txBody>
          <a:bodyPr wrap="square" rtlCol="0">
            <a:spAutoFit/>
          </a:bodyPr>
          <a:lstStyle/>
          <a:p>
            <a:pPr algn="ctr"/>
            <a:r>
              <a:rPr lang="en-US" sz="3200" dirty="0">
                <a:solidFill>
                  <a:schemeClr val="accent5"/>
                </a:solidFill>
              </a:rPr>
              <a:t>An extreme focus on ERA</a:t>
            </a:r>
          </a:p>
        </p:txBody>
      </p:sp>
      <mc:AlternateContent xmlns:mc="http://schemas.openxmlformats.org/markup-compatibility/2006">
        <mc:Choice xmlns:a14="http://schemas.microsoft.com/office/drawing/2010/main" Requires="a14">
          <p:sp>
            <p:nvSpPr>
              <p:cNvPr id="21" name="Rounded Rectangle 20"/>
              <p:cNvSpPr/>
              <p:nvPr/>
            </p:nvSpPr>
            <p:spPr>
              <a:xfrm>
                <a:off x="313761" y="4125489"/>
                <a:ext cx="2939143" cy="75131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14:m>
                  <m:oMathPara xmlns:m="http://schemas.openxmlformats.org/officeDocument/2006/math">
                    <m:oMathParaPr>
                      <m:jc m:val="centerGroup"/>
                    </m:oMathParaPr>
                    <m:oMath xmlns:m="http://schemas.openxmlformats.org/officeDocument/2006/math">
                      <m:r>
                        <a:rPr lang="en-US" sz="3200" b="0" i="0" smtClean="0">
                          <a:solidFill>
                            <a:prstClr val="black"/>
                          </a:solidFill>
                          <a:latin typeface="Cambria Math" charset="0"/>
                        </a:rPr>
                        <m:t>1% </m:t>
                      </m:r>
                      <m:r>
                        <m:rPr>
                          <m:sty m:val="p"/>
                        </m:rPr>
                        <a:rPr lang="en-US" sz="3200" b="0" i="0" smtClean="0">
                          <a:solidFill>
                            <a:prstClr val="black"/>
                          </a:solidFill>
                          <a:latin typeface="Cambria Math" charset="0"/>
                        </a:rPr>
                        <m:t>of</m:t>
                      </m:r>
                      <m:r>
                        <a:rPr lang="en-US" sz="3200" b="0" i="0" smtClean="0">
                          <a:solidFill>
                            <a:prstClr val="black"/>
                          </a:solidFill>
                          <a:latin typeface="Cambria Math" charset="0"/>
                        </a:rPr>
                        <m:t> </m:t>
                      </m:r>
                      <m:r>
                        <a:rPr lang="mr-IN" sz="3200" i="1">
                          <a:solidFill>
                            <a:prstClr val="black"/>
                          </a:solidFill>
                          <a:latin typeface="Cambria Math" charset="0"/>
                        </a:rPr>
                        <m:t>∞</m:t>
                      </m:r>
                      <m:r>
                        <a:rPr lang="en-US" sz="3200" i="1">
                          <a:solidFill>
                            <a:prstClr val="black"/>
                          </a:solidFill>
                          <a:latin typeface="Cambria Math" charset="0"/>
                        </a:rPr>
                        <m:t>=</m:t>
                      </m:r>
                      <m:r>
                        <a:rPr lang="mr-IN" sz="3200" i="1">
                          <a:solidFill>
                            <a:prstClr val="black"/>
                          </a:solidFill>
                          <a:latin typeface="Cambria Math" charset="0"/>
                        </a:rPr>
                        <m:t>∞</m:t>
                      </m:r>
                    </m:oMath>
                  </m:oMathPara>
                </a14:m>
                <a:endParaRPr lang="en-US" sz="3200" dirty="0">
                  <a:solidFill>
                    <a:prstClr val="black"/>
                  </a:solidFill>
                </a:endParaRPr>
              </a:p>
            </p:txBody>
          </p:sp>
        </mc:Choice>
        <mc:Fallback>
          <p:sp>
            <p:nvSpPr>
              <p:cNvPr id="21" name="Rounded Rectangle 20"/>
              <p:cNvSpPr>
                <a:spLocks noRot="1" noChangeAspect="1" noMove="1" noResize="1" noEditPoints="1" noAdjustHandles="1" noChangeArrowheads="1" noChangeShapeType="1" noTextEdit="1"/>
              </p:cNvSpPr>
              <p:nvPr/>
            </p:nvSpPr>
            <p:spPr>
              <a:xfrm>
                <a:off x="313761" y="4125489"/>
                <a:ext cx="2939143" cy="751311"/>
              </a:xfrm>
              <a:prstGeom prst="roundRect">
                <a:avLst/>
              </a:prstGeom>
              <a:blipFill>
                <a:blip r:embed="rId5"/>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77689" y="2932909"/>
            <a:ext cx="733006" cy="733006"/>
          </a:xfrm>
          <a:prstGeom prst="rect">
            <a:avLst/>
          </a:prstGeom>
        </p:spPr>
      </p:pic>
      <p:cxnSp>
        <p:nvCxnSpPr>
          <p:cNvPr id="14" name="Straight Arrow Connector 13"/>
          <p:cNvCxnSpPr>
            <a:cxnSpLocks/>
          </p:cNvCxnSpPr>
          <p:nvPr/>
        </p:nvCxnSpPr>
        <p:spPr>
          <a:xfrm>
            <a:off x="9205471" y="3714940"/>
            <a:ext cx="2289842"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352426" y="4501144"/>
            <a:ext cx="3518919" cy="1777075"/>
          </a:xfrm>
          <a:prstGeom prst="rect">
            <a:avLst/>
          </a:prstGeom>
          <a:ln w="12700">
            <a:solidFill>
              <a:schemeClr val="tx1"/>
            </a:solidFill>
          </a:ln>
          <a:effectLst>
            <a:outerShdw blurRad="50800" dist="38100" dir="2700000" algn="tl" rotWithShape="0">
              <a:prstClr val="black">
                <a:alpha val="40000"/>
              </a:prstClr>
            </a:outerShdw>
          </a:effectLst>
        </p:spPr>
      </p:pic>
      <p:sp>
        <p:nvSpPr>
          <p:cNvPr id="24" name="Rounded Rectangle 20"/>
          <p:cNvSpPr/>
          <p:nvPr/>
        </p:nvSpPr>
        <p:spPr>
          <a:xfrm>
            <a:off x="329001" y="3317769"/>
            <a:ext cx="2939143" cy="75131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black"/>
                </a:solidFill>
              </a:rPr>
              <a:t>Gbps</a:t>
            </a:r>
            <a:r>
              <a:rPr lang="en-US" sz="3200" dirty="0">
                <a:solidFill>
                  <a:prstClr val="black"/>
                </a:solidFill>
              </a:rPr>
              <a:t> / $</a:t>
            </a:r>
          </a:p>
        </p:txBody>
      </p:sp>
      <p:pic>
        <p:nvPicPr>
          <p:cNvPr id="8" name="Picture 7"/>
          <p:cNvPicPr>
            <a:picLocks noChangeAspect="1"/>
          </p:cNvPicPr>
          <p:nvPr/>
        </p:nvPicPr>
        <p:blipFill>
          <a:blip r:embed="rId8"/>
          <a:stretch>
            <a:fillRect/>
          </a:stretch>
        </p:blipFill>
        <p:spPr>
          <a:xfrm>
            <a:off x="4799105" y="3096497"/>
            <a:ext cx="2593788" cy="1138835"/>
          </a:xfrm>
          <a:prstGeom prst="rect">
            <a:avLst/>
          </a:prstGeom>
        </p:spPr>
      </p:pic>
    </p:spTree>
    <p:custDataLst>
      <p:tags r:id="rId1"/>
    </p:custDataLst>
    <p:extLst>
      <p:ext uri="{BB962C8B-B14F-4D97-AF65-F5344CB8AC3E}">
        <p14:creationId xmlns:p14="http://schemas.microsoft.com/office/powerpoint/2010/main" val="4783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8" grpId="0"/>
      <p:bldP spid="21"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Unlocking the next level of ERA</a:t>
            </a:r>
          </a:p>
        </p:txBody>
      </p:sp>
      <p:sp>
        <p:nvSpPr>
          <p:cNvPr id="4" name="TextBox 3"/>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
        <p:nvSpPr>
          <p:cNvPr id="5" name="Rounded Rectangle 4"/>
          <p:cNvSpPr/>
          <p:nvPr/>
        </p:nvSpPr>
        <p:spPr>
          <a:xfrm>
            <a:off x="701040" y="2635363"/>
            <a:ext cx="10744199" cy="711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5"/>
                </a:solidFill>
              </a:rPr>
              <a:t>Example 2: Reconfigurable hardware</a:t>
            </a:r>
          </a:p>
          <a:p>
            <a:endParaRPr lang="en-US" sz="1000" dirty="0">
              <a:solidFill>
                <a:schemeClr val="tx1"/>
              </a:solidFill>
            </a:endParaRPr>
          </a:p>
        </p:txBody>
      </p:sp>
      <p:sp>
        <p:nvSpPr>
          <p:cNvPr id="6" name="Rounded Rectangle 5"/>
          <p:cNvSpPr/>
          <p:nvPr/>
        </p:nvSpPr>
        <p:spPr>
          <a:xfrm>
            <a:off x="701039" y="4992091"/>
            <a:ext cx="10744199" cy="15836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Need new abstractions and even new theories</a:t>
            </a:r>
          </a:p>
          <a:p>
            <a:endParaRPr lang="en-US" sz="3200" dirty="0">
              <a:solidFill>
                <a:schemeClr val="tx1"/>
              </a:solidFill>
            </a:endParaRPr>
          </a:p>
          <a:p>
            <a:endParaRPr lang="en-US" sz="3200" dirty="0">
              <a:solidFill>
                <a:schemeClr val="tx1"/>
              </a:solidFill>
            </a:endParaRPr>
          </a:p>
        </p:txBody>
      </p:sp>
      <p:sp>
        <p:nvSpPr>
          <p:cNvPr id="7" name="Rounded Rectangle 6"/>
          <p:cNvSpPr/>
          <p:nvPr/>
        </p:nvSpPr>
        <p:spPr>
          <a:xfrm>
            <a:off x="723900" y="3471530"/>
            <a:ext cx="10744199" cy="13368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rPr>
              <a:t>On the horizon: ROADMs in the WAN, FPGA NICs in servers, disaggregated servers, programmable switches, </a:t>
            </a:r>
            <a:r>
              <a:rPr lang="mr-IN" sz="3200" dirty="0">
                <a:solidFill>
                  <a:prstClr val="black"/>
                </a:solidFill>
              </a:rPr>
              <a:t>…</a:t>
            </a:r>
            <a:r>
              <a:rPr lang="en-US" sz="3200" dirty="0">
                <a:solidFill>
                  <a:prstClr val="black"/>
                </a:solidFill>
              </a:rPr>
              <a:t>.</a:t>
            </a:r>
            <a:endParaRPr lang="en-US" sz="3600" dirty="0">
              <a:solidFill>
                <a:prstClr val="black"/>
              </a:solidFill>
            </a:endParaRPr>
          </a:p>
        </p:txBody>
      </p:sp>
    </p:spTree>
    <p:custDataLst>
      <p:tags r:id="rId1"/>
    </p:custDataLst>
    <p:extLst>
      <p:ext uri="{BB962C8B-B14F-4D97-AF65-F5344CB8AC3E}">
        <p14:creationId xmlns:p14="http://schemas.microsoft.com/office/powerpoint/2010/main" val="82587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701039" y="4992090"/>
            <a:ext cx="10744199" cy="16142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Need new abstractions and even new theories</a:t>
            </a:r>
          </a:p>
          <a:p>
            <a:endParaRPr lang="en-US" sz="3200" dirty="0">
              <a:solidFill>
                <a:schemeClr val="tx1"/>
              </a:solidFill>
            </a:endParaRPr>
          </a:p>
          <a:p>
            <a:endParaRPr lang="en-US" sz="3200" dirty="0">
              <a:solidFill>
                <a:schemeClr val="tx1"/>
              </a:solidFill>
            </a:endParaRPr>
          </a:p>
        </p:txBody>
      </p:sp>
      <p:sp>
        <p:nvSpPr>
          <p:cNvPr id="7" name="Rounded Rectangle 6"/>
          <p:cNvSpPr/>
          <p:nvPr/>
        </p:nvSpPr>
        <p:spPr>
          <a:xfrm>
            <a:off x="723900" y="3476466"/>
            <a:ext cx="10744199" cy="13368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rPr>
              <a:t>On the horizon: ROADMs in the WAN, FPGA NICs in servers, disaggregated servers, programmable switch chips, </a:t>
            </a:r>
            <a:r>
              <a:rPr lang="mr-IN" sz="3200" dirty="0">
                <a:solidFill>
                  <a:prstClr val="black"/>
                </a:solidFill>
              </a:rPr>
              <a:t>…</a:t>
            </a:r>
            <a:r>
              <a:rPr lang="en-US" sz="3200" dirty="0">
                <a:solidFill>
                  <a:prstClr val="black"/>
                </a:solidFill>
              </a:rPr>
              <a:t>.</a:t>
            </a:r>
            <a:endParaRPr lang="en-US" sz="3600" dirty="0">
              <a:solidFill>
                <a:prstClr val="black"/>
              </a:solidFill>
            </a:endParaRPr>
          </a:p>
        </p:txBody>
      </p:sp>
      <p:sp>
        <p:nvSpPr>
          <p:cNvPr id="5" name="Rounded Rectangle 4"/>
          <p:cNvSpPr/>
          <p:nvPr/>
        </p:nvSpPr>
        <p:spPr>
          <a:xfrm>
            <a:off x="701040" y="2635363"/>
            <a:ext cx="10744199" cy="711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5"/>
                </a:solidFill>
              </a:rPr>
              <a:t>Example 2. Reconfigurable hardware</a:t>
            </a:r>
          </a:p>
          <a:p>
            <a:endParaRPr lang="en-US" sz="1000" dirty="0">
              <a:solidFill>
                <a:schemeClr val="tx1"/>
              </a:solidFill>
            </a:endParaRPr>
          </a:p>
        </p:txBody>
      </p:sp>
      <p:sp>
        <p:nvSpPr>
          <p:cNvPr id="4" name="TextBox 3"/>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
        <p:nvSpPr>
          <p:cNvPr id="242" name="Rectangle 241"/>
          <p:cNvSpPr/>
          <p:nvPr/>
        </p:nvSpPr>
        <p:spPr>
          <a:xfrm>
            <a:off x="1475414" y="1359488"/>
            <a:ext cx="9296644" cy="5185071"/>
          </a:xfrm>
          <a:prstGeom prst="rect">
            <a:avLst/>
          </a:prstGeom>
          <a:solidFill>
            <a:schemeClr val="bg1"/>
          </a:solid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Unlocking the next level of ERA</a:t>
            </a:r>
          </a:p>
        </p:txBody>
      </p:sp>
      <p:sp>
        <p:nvSpPr>
          <p:cNvPr id="243" name="Title 1"/>
          <p:cNvSpPr txBox="1">
            <a:spLocks/>
          </p:cNvSpPr>
          <p:nvPr/>
        </p:nvSpPr>
        <p:spPr>
          <a:xfrm>
            <a:off x="1475414" y="1407114"/>
            <a:ext cx="9296644" cy="8935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sz="3200" dirty="0">
                <a:solidFill>
                  <a:schemeClr val="tx1"/>
                </a:solidFill>
              </a:rPr>
              <a:t>Azure </a:t>
            </a:r>
            <a:r>
              <a:rPr lang="en-US" sz="3200" dirty="0" err="1">
                <a:solidFill>
                  <a:schemeClr val="tx1"/>
                </a:solidFill>
              </a:rPr>
              <a:t>SmartNIC</a:t>
            </a:r>
            <a:endParaRPr lang="en-US" sz="3200" dirty="0">
              <a:solidFill>
                <a:schemeClr val="tx1"/>
              </a:solidFill>
            </a:endParaRPr>
          </a:p>
        </p:txBody>
      </p:sp>
      <p:sp>
        <p:nvSpPr>
          <p:cNvPr id="131" name="Rounded Rectangle 3"/>
          <p:cNvSpPr/>
          <p:nvPr/>
        </p:nvSpPr>
        <p:spPr>
          <a:xfrm>
            <a:off x="7383946" y="1984720"/>
            <a:ext cx="3280969" cy="3304468"/>
          </a:xfrm>
          <a:prstGeom prst="round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effectLst>
                  <a:outerShdw blurRad="38100" dist="38100" dir="2700000" algn="tl">
                    <a:srgbClr val="000000">
                      <a:alpha val="43137"/>
                    </a:srgbClr>
                  </a:outerShdw>
                </a:effectLst>
              </a:rPr>
              <a:t>Blade</a:t>
            </a:r>
          </a:p>
          <a:p>
            <a:pPr algn="ctr"/>
            <a:endParaRPr lang="en-US" sz="4400" dirty="0"/>
          </a:p>
          <a:p>
            <a:pPr algn="ctr"/>
            <a:endParaRPr lang="en-US" sz="4400" dirty="0"/>
          </a:p>
          <a:p>
            <a:pPr algn="ctr"/>
            <a:endParaRPr lang="en-US" sz="4400" dirty="0"/>
          </a:p>
          <a:p>
            <a:pPr algn="ctr"/>
            <a:endParaRPr lang="en-US" dirty="0"/>
          </a:p>
        </p:txBody>
      </p:sp>
      <p:sp>
        <p:nvSpPr>
          <p:cNvPr id="132" name="Rounded Rectangle 4"/>
          <p:cNvSpPr/>
          <p:nvPr/>
        </p:nvSpPr>
        <p:spPr>
          <a:xfrm>
            <a:off x="7569477" y="4033205"/>
            <a:ext cx="2927878" cy="1644039"/>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SmartNIC</a:t>
            </a:r>
            <a:endParaRPr lang="en-US" sz="2400" dirty="0"/>
          </a:p>
          <a:p>
            <a:pPr algn="ctr"/>
            <a:endParaRPr lang="en-US" sz="2400" dirty="0"/>
          </a:p>
          <a:p>
            <a:pPr algn="ctr"/>
            <a:endParaRPr lang="en-US" sz="2400" dirty="0"/>
          </a:p>
          <a:p>
            <a:pPr algn="ctr"/>
            <a:endParaRPr lang="en-US" sz="2400" dirty="0"/>
          </a:p>
        </p:txBody>
      </p:sp>
      <p:sp>
        <p:nvSpPr>
          <p:cNvPr id="133" name="Rounded Rectangle 5"/>
          <p:cNvSpPr/>
          <p:nvPr/>
        </p:nvSpPr>
        <p:spPr>
          <a:xfrm>
            <a:off x="7632434" y="4485286"/>
            <a:ext cx="911099" cy="109470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NIC</a:t>
            </a:r>
          </a:p>
          <a:p>
            <a:pPr algn="ctr"/>
            <a:r>
              <a:rPr lang="en-US" sz="2400" dirty="0">
                <a:effectLst>
                  <a:outerShdw blurRad="38100" dist="38100" dir="2700000" algn="tl">
                    <a:srgbClr val="000000">
                      <a:alpha val="43137"/>
                    </a:srgbClr>
                  </a:outerShdw>
                </a:effectLst>
              </a:rPr>
              <a:t>ASIC</a:t>
            </a:r>
          </a:p>
          <a:p>
            <a:pPr algn="ctr"/>
            <a:endParaRPr lang="en-US" dirty="0"/>
          </a:p>
        </p:txBody>
      </p:sp>
      <p:sp>
        <p:nvSpPr>
          <p:cNvPr id="134" name="Rounded Rectangle 6"/>
          <p:cNvSpPr/>
          <p:nvPr/>
        </p:nvSpPr>
        <p:spPr>
          <a:xfrm>
            <a:off x="9061989" y="4485286"/>
            <a:ext cx="1320086" cy="1094704"/>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FPGA</a:t>
            </a:r>
          </a:p>
          <a:p>
            <a:pPr algn="ctr"/>
            <a:endParaRPr lang="en-US" dirty="0"/>
          </a:p>
        </p:txBody>
      </p:sp>
      <p:sp>
        <p:nvSpPr>
          <p:cNvPr id="135" name="Rectangle 134"/>
          <p:cNvSpPr/>
          <p:nvPr/>
        </p:nvSpPr>
        <p:spPr>
          <a:xfrm>
            <a:off x="10020891" y="5200067"/>
            <a:ext cx="264017" cy="592428"/>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567500" y="2956031"/>
            <a:ext cx="920839" cy="753414"/>
          </a:xfrm>
          <a:prstGeom prst="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CPU</a:t>
            </a:r>
          </a:p>
        </p:txBody>
      </p:sp>
      <p:sp>
        <p:nvSpPr>
          <p:cNvPr id="137" name="Left-Right Arrow 9"/>
          <p:cNvSpPr/>
          <p:nvPr/>
        </p:nvSpPr>
        <p:spPr>
          <a:xfrm rot="18069858">
            <a:off x="7837325" y="3912552"/>
            <a:ext cx="954334" cy="34451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Up-Down Arrow 10"/>
          <p:cNvSpPr/>
          <p:nvPr/>
        </p:nvSpPr>
        <p:spPr>
          <a:xfrm>
            <a:off x="10089206" y="5798410"/>
            <a:ext cx="195702" cy="660273"/>
          </a:xfrm>
          <a:prstGeom prst="upDownArrow">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p:cNvSpPr txBox="1"/>
          <p:nvPr/>
        </p:nvSpPr>
        <p:spPr>
          <a:xfrm>
            <a:off x="9337977" y="6075434"/>
            <a:ext cx="636585" cy="461665"/>
          </a:xfrm>
          <a:prstGeom prst="rect">
            <a:avLst/>
          </a:prstGeom>
          <a:noFill/>
        </p:spPr>
        <p:txBody>
          <a:bodyPr wrap="none" rtlCol="0">
            <a:spAutoFit/>
          </a:bodyPr>
          <a:lstStyle/>
          <a:p>
            <a:r>
              <a:rPr lang="en-US" sz="2400" dirty="0" err="1"/>
              <a:t>ToR</a:t>
            </a:r>
            <a:endParaRPr lang="en-US" sz="2400" dirty="0"/>
          </a:p>
        </p:txBody>
      </p:sp>
      <p:cxnSp>
        <p:nvCxnSpPr>
          <p:cNvPr id="140" name="Straight Arrow Connector 139"/>
          <p:cNvCxnSpPr/>
          <p:nvPr/>
        </p:nvCxnSpPr>
        <p:spPr>
          <a:xfrm>
            <a:off x="9418155" y="3709445"/>
            <a:ext cx="406210" cy="77773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1" name="Left-Right Arrow 13"/>
          <p:cNvSpPr/>
          <p:nvPr/>
        </p:nvSpPr>
        <p:spPr>
          <a:xfrm>
            <a:off x="8543533" y="4825338"/>
            <a:ext cx="518456" cy="34451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2078642" y="2430471"/>
            <a:ext cx="4972050" cy="523220"/>
          </a:xfrm>
          <a:prstGeom prst="rect">
            <a:avLst/>
          </a:prstGeom>
          <a:noFill/>
        </p:spPr>
        <p:txBody>
          <a:bodyPr wrap="square" rtlCol="0">
            <a:spAutoFit/>
          </a:bodyPr>
          <a:lstStyle/>
          <a:p>
            <a:endParaRPr lang="en-US" sz="2800" dirty="0"/>
          </a:p>
        </p:txBody>
      </p:sp>
      <p:sp>
        <p:nvSpPr>
          <p:cNvPr id="144" name="TextBox 143"/>
          <p:cNvSpPr txBox="1"/>
          <p:nvPr/>
        </p:nvSpPr>
        <p:spPr>
          <a:xfrm>
            <a:off x="2059592" y="2375345"/>
            <a:ext cx="4972050" cy="3970318"/>
          </a:xfrm>
          <a:prstGeom prst="rect">
            <a:avLst/>
          </a:prstGeom>
          <a:noFill/>
        </p:spPr>
        <p:txBody>
          <a:bodyPr wrap="square" rtlCol="0">
            <a:spAutoFit/>
          </a:bodyPr>
          <a:lstStyle/>
          <a:p>
            <a:r>
              <a:rPr lang="en-US" sz="2800" dirty="0"/>
              <a:t>FPGA can enable many functions</a:t>
            </a:r>
          </a:p>
          <a:p>
            <a:pPr marL="457200" indent="-457200">
              <a:buFont typeface="Wingdings" panose="05000000000000000000" pitchFamily="2" charset="2"/>
              <a:buChar char="§"/>
            </a:pPr>
            <a:r>
              <a:rPr lang="en-US" sz="2800" dirty="0"/>
              <a:t>BYO IP, topology, appliance</a:t>
            </a:r>
          </a:p>
          <a:p>
            <a:pPr marL="457200" indent="-457200">
              <a:buFont typeface="Wingdings" panose="05000000000000000000" pitchFamily="2" charset="2"/>
              <a:buChar char="§"/>
            </a:pPr>
            <a:r>
              <a:rPr lang="en-US" sz="2800" dirty="0"/>
              <a:t>Crypto</a:t>
            </a:r>
          </a:p>
          <a:p>
            <a:pPr marL="457200" indent="-457200">
              <a:buFont typeface="Wingdings" panose="05000000000000000000" pitchFamily="2" charset="2"/>
              <a:buChar char="§"/>
            </a:pPr>
            <a:r>
              <a:rPr lang="en-US" sz="2800" dirty="0" err="1"/>
              <a:t>QoS</a:t>
            </a:r>
            <a:endParaRPr lang="en-US" sz="2800" dirty="0"/>
          </a:p>
          <a:p>
            <a:pPr marL="457200" indent="-457200">
              <a:buFont typeface="Wingdings" panose="05000000000000000000" pitchFamily="2" charset="2"/>
              <a:buChar char="§"/>
            </a:pPr>
            <a:r>
              <a:rPr lang="en-US" sz="2800" dirty="0"/>
              <a:t>Storage acceleration</a:t>
            </a:r>
          </a:p>
          <a:p>
            <a:pPr marL="457200" indent="-457200">
              <a:buFont typeface="Wingdings" panose="05000000000000000000" pitchFamily="2" charset="2"/>
              <a:buChar char="§"/>
            </a:pPr>
            <a:r>
              <a:rPr lang="en-US" sz="2800" dirty="0"/>
              <a:t>…..</a:t>
            </a:r>
          </a:p>
          <a:p>
            <a:pPr marL="457200" indent="-457200">
              <a:buFont typeface="Wingdings" panose="05000000000000000000" pitchFamily="2" charset="2"/>
              <a:buChar char="§"/>
            </a:pPr>
            <a:endParaRPr lang="en-US" sz="2800" dirty="0"/>
          </a:p>
          <a:p>
            <a:r>
              <a:rPr lang="en-US" sz="2800" dirty="0"/>
              <a:t>Combines the agility of software and efficiency of hardware</a:t>
            </a:r>
          </a:p>
        </p:txBody>
      </p:sp>
    </p:spTree>
    <p:custDataLst>
      <p:tags r:id="rId1"/>
    </p:custDataLst>
    <p:extLst>
      <p:ext uri="{BB962C8B-B14F-4D97-AF65-F5344CB8AC3E}">
        <p14:creationId xmlns:p14="http://schemas.microsoft.com/office/powerpoint/2010/main" val="1017051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701039" y="4992090"/>
            <a:ext cx="10744199" cy="16142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Need new abstractions and even new theories</a:t>
            </a:r>
          </a:p>
          <a:p>
            <a:endParaRPr lang="en-US" sz="3200" dirty="0">
              <a:solidFill>
                <a:schemeClr val="tx1"/>
              </a:solidFill>
            </a:endParaRPr>
          </a:p>
          <a:p>
            <a:endParaRPr lang="en-US" sz="3200" dirty="0">
              <a:solidFill>
                <a:schemeClr val="tx1"/>
              </a:solidFill>
            </a:endParaRPr>
          </a:p>
        </p:txBody>
      </p:sp>
      <p:sp>
        <p:nvSpPr>
          <p:cNvPr id="7" name="Rounded Rectangle 6"/>
          <p:cNvSpPr/>
          <p:nvPr/>
        </p:nvSpPr>
        <p:spPr>
          <a:xfrm>
            <a:off x="723900" y="3476466"/>
            <a:ext cx="10744199" cy="13368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rPr>
              <a:t>On the horizon: ROADMs in the WAN, FPGA NICs in servers, disaggregated servers, programmable switch chips, </a:t>
            </a:r>
            <a:r>
              <a:rPr lang="mr-IN" sz="3200" dirty="0">
                <a:solidFill>
                  <a:prstClr val="black"/>
                </a:solidFill>
              </a:rPr>
              <a:t>…</a:t>
            </a:r>
            <a:r>
              <a:rPr lang="en-US" sz="3200" dirty="0">
                <a:solidFill>
                  <a:prstClr val="black"/>
                </a:solidFill>
              </a:rPr>
              <a:t>.</a:t>
            </a:r>
            <a:endParaRPr lang="en-US" sz="3600" dirty="0">
              <a:solidFill>
                <a:prstClr val="black"/>
              </a:solidFill>
            </a:endParaRPr>
          </a:p>
        </p:txBody>
      </p:sp>
      <p:sp>
        <p:nvSpPr>
          <p:cNvPr id="5" name="Rounded Rectangle 4"/>
          <p:cNvSpPr/>
          <p:nvPr/>
        </p:nvSpPr>
        <p:spPr>
          <a:xfrm>
            <a:off x="701040" y="2635363"/>
            <a:ext cx="10744199" cy="711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5"/>
                </a:solidFill>
              </a:rPr>
              <a:t>Example 2. Reconfigurable hardware</a:t>
            </a:r>
          </a:p>
          <a:p>
            <a:endParaRPr lang="en-US" sz="1000" dirty="0">
              <a:solidFill>
                <a:schemeClr val="tx1"/>
              </a:solidFill>
            </a:endParaRPr>
          </a:p>
        </p:txBody>
      </p:sp>
      <p:sp>
        <p:nvSpPr>
          <p:cNvPr id="4" name="TextBox 3"/>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
        <p:nvSpPr>
          <p:cNvPr id="242" name="Rectangle 241"/>
          <p:cNvSpPr/>
          <p:nvPr/>
        </p:nvSpPr>
        <p:spPr>
          <a:xfrm>
            <a:off x="1475414" y="1407113"/>
            <a:ext cx="9296644" cy="5185071"/>
          </a:xfrm>
          <a:prstGeom prst="rect">
            <a:avLst/>
          </a:prstGeom>
          <a:solidFill>
            <a:schemeClr val="bg1"/>
          </a:solidFill>
          <a:ln w="38100">
            <a:solidFill>
              <a:schemeClr val="tx1"/>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Unlocking the next level of ERA</a:t>
            </a:r>
          </a:p>
        </p:txBody>
      </p:sp>
      <p:sp>
        <p:nvSpPr>
          <p:cNvPr id="243" name="Title 1"/>
          <p:cNvSpPr txBox="1">
            <a:spLocks/>
          </p:cNvSpPr>
          <p:nvPr/>
        </p:nvSpPr>
        <p:spPr>
          <a:xfrm>
            <a:off x="1475414" y="1407114"/>
            <a:ext cx="9296644" cy="8935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sz="3200" dirty="0">
                <a:solidFill>
                  <a:schemeClr val="tx1"/>
                </a:solidFill>
              </a:rPr>
              <a:t>ROADMs and “shapeshifting” graphs</a:t>
            </a:r>
          </a:p>
        </p:txBody>
      </p:sp>
      <p:grpSp>
        <p:nvGrpSpPr>
          <p:cNvPr id="328" name="Group 327"/>
          <p:cNvGrpSpPr/>
          <p:nvPr/>
        </p:nvGrpSpPr>
        <p:grpSpPr>
          <a:xfrm>
            <a:off x="1839565" y="2083114"/>
            <a:ext cx="4030980" cy="2405957"/>
            <a:chOff x="1912717" y="1742874"/>
            <a:chExt cx="4030980" cy="2405957"/>
          </a:xfrm>
        </p:grpSpPr>
        <p:grpSp>
          <p:nvGrpSpPr>
            <p:cNvPr id="329" name="Group 328"/>
            <p:cNvGrpSpPr/>
            <p:nvPr/>
          </p:nvGrpSpPr>
          <p:grpSpPr>
            <a:xfrm>
              <a:off x="1912717" y="1742874"/>
              <a:ext cx="4030980" cy="2405957"/>
              <a:chOff x="480727" y="1586926"/>
              <a:chExt cx="4030980" cy="2405957"/>
            </a:xfrm>
          </p:grpSpPr>
          <p:sp>
            <p:nvSpPr>
              <p:cNvPr id="334" name="TextBox 333"/>
              <p:cNvSpPr txBox="1"/>
              <p:nvPr/>
            </p:nvSpPr>
            <p:spPr>
              <a:xfrm>
                <a:off x="1171480" y="3531218"/>
                <a:ext cx="805434" cy="461665"/>
              </a:xfrm>
              <a:prstGeom prst="rect">
                <a:avLst/>
              </a:prstGeom>
              <a:noFill/>
            </p:spPr>
            <p:txBody>
              <a:bodyPr wrap="square" rtlCol="0">
                <a:spAutoFit/>
              </a:bodyPr>
              <a:lstStyle/>
              <a:p>
                <a:pPr algn="ctr"/>
                <a:r>
                  <a:rPr lang="en-US" sz="2400">
                    <a:solidFill>
                      <a:schemeClr val="accent5"/>
                    </a:solidFill>
                  </a:rPr>
                  <a:t>SFO</a:t>
                </a:r>
              </a:p>
            </p:txBody>
          </p:sp>
          <p:sp>
            <p:nvSpPr>
              <p:cNvPr id="335" name="TextBox 334"/>
              <p:cNvSpPr txBox="1"/>
              <p:nvPr/>
            </p:nvSpPr>
            <p:spPr>
              <a:xfrm>
                <a:off x="3003328" y="3531218"/>
                <a:ext cx="805434" cy="461665"/>
              </a:xfrm>
              <a:prstGeom prst="rect">
                <a:avLst/>
              </a:prstGeom>
              <a:noFill/>
            </p:spPr>
            <p:txBody>
              <a:bodyPr wrap="square" rtlCol="0">
                <a:spAutoFit/>
              </a:bodyPr>
              <a:lstStyle/>
              <a:p>
                <a:pPr algn="ctr"/>
                <a:r>
                  <a:rPr lang="en-US" sz="2400" dirty="0">
                    <a:solidFill>
                      <a:schemeClr val="accent5"/>
                    </a:solidFill>
                  </a:rPr>
                  <a:t>MIA</a:t>
                </a:r>
              </a:p>
            </p:txBody>
          </p:sp>
          <p:sp>
            <p:nvSpPr>
              <p:cNvPr id="336" name="Rounded Rectangle 335"/>
              <p:cNvSpPr/>
              <p:nvPr/>
            </p:nvSpPr>
            <p:spPr>
              <a:xfrm>
                <a:off x="481489" y="1990273"/>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7" name="Rounded Rectangle 336"/>
              <p:cNvSpPr/>
              <p:nvPr/>
            </p:nvSpPr>
            <p:spPr>
              <a:xfrm>
                <a:off x="480727" y="2258146"/>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8" name="Rounded Rectangle 337"/>
              <p:cNvSpPr/>
              <p:nvPr/>
            </p:nvSpPr>
            <p:spPr>
              <a:xfrm>
                <a:off x="500539" y="3150160"/>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9" name="Rounded Rectangle 338"/>
              <p:cNvSpPr/>
              <p:nvPr/>
            </p:nvSpPr>
            <p:spPr>
              <a:xfrm>
                <a:off x="499777" y="3418033"/>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0" name="Rounded Rectangle 339"/>
              <p:cNvSpPr/>
              <p:nvPr/>
            </p:nvSpPr>
            <p:spPr>
              <a:xfrm>
                <a:off x="4109371" y="1984301"/>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1" name="Rounded Rectangle 340"/>
              <p:cNvSpPr/>
              <p:nvPr/>
            </p:nvSpPr>
            <p:spPr>
              <a:xfrm>
                <a:off x="4108609" y="2252174"/>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2" name="Rounded Rectangle 341"/>
              <p:cNvSpPr/>
              <p:nvPr/>
            </p:nvSpPr>
            <p:spPr>
              <a:xfrm>
                <a:off x="4072795" y="3153912"/>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3" name="Rounded Rectangle 342"/>
              <p:cNvSpPr/>
              <p:nvPr/>
            </p:nvSpPr>
            <p:spPr>
              <a:xfrm>
                <a:off x="4072033" y="3421785"/>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4" name="TextBox 343"/>
              <p:cNvSpPr txBox="1"/>
              <p:nvPr/>
            </p:nvSpPr>
            <p:spPr>
              <a:xfrm>
                <a:off x="1232821" y="1610993"/>
                <a:ext cx="805434" cy="461665"/>
              </a:xfrm>
              <a:prstGeom prst="rect">
                <a:avLst/>
              </a:prstGeom>
              <a:noFill/>
            </p:spPr>
            <p:txBody>
              <a:bodyPr wrap="square" rtlCol="0">
                <a:spAutoFit/>
              </a:bodyPr>
              <a:lstStyle/>
              <a:p>
                <a:pPr algn="ctr"/>
                <a:r>
                  <a:rPr lang="en-US" sz="2400" dirty="0">
                    <a:solidFill>
                      <a:schemeClr val="accent5"/>
                    </a:solidFill>
                  </a:rPr>
                  <a:t>SEA</a:t>
                </a:r>
              </a:p>
            </p:txBody>
          </p:sp>
          <p:sp>
            <p:nvSpPr>
              <p:cNvPr id="345" name="TextBox 344"/>
              <p:cNvSpPr txBox="1"/>
              <p:nvPr/>
            </p:nvSpPr>
            <p:spPr>
              <a:xfrm>
                <a:off x="3009424" y="1586926"/>
                <a:ext cx="805434" cy="461665"/>
              </a:xfrm>
              <a:prstGeom prst="rect">
                <a:avLst/>
              </a:prstGeom>
              <a:noFill/>
            </p:spPr>
            <p:txBody>
              <a:bodyPr wrap="square" rtlCol="0">
                <a:spAutoFit/>
              </a:bodyPr>
              <a:lstStyle/>
              <a:p>
                <a:pPr algn="ctr"/>
                <a:r>
                  <a:rPr lang="en-US" sz="2400" dirty="0">
                    <a:solidFill>
                      <a:schemeClr val="accent5"/>
                    </a:solidFill>
                  </a:rPr>
                  <a:t>NYC</a:t>
                </a:r>
              </a:p>
            </p:txBody>
          </p:sp>
          <p:cxnSp>
            <p:nvCxnSpPr>
              <p:cNvPr id="346" name="Straight Connector 345"/>
              <p:cNvCxnSpPr/>
              <p:nvPr/>
            </p:nvCxnSpPr>
            <p:spPr>
              <a:xfrm>
                <a:off x="798765" y="2081713"/>
                <a:ext cx="696468" cy="186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690225" y="3199070"/>
                <a:ext cx="602742" cy="147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557567" y="2033211"/>
                <a:ext cx="700659" cy="191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H="1">
                <a:off x="3472507" y="3224087"/>
                <a:ext cx="664083" cy="1419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H="1" flipV="1">
                <a:off x="3457648" y="3398526"/>
                <a:ext cx="678180" cy="1146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798003" y="2279888"/>
                <a:ext cx="622554" cy="696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H="1">
                <a:off x="689463" y="3424462"/>
                <a:ext cx="603504" cy="1275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H="1" flipV="1">
                <a:off x="3557568" y="2222426"/>
                <a:ext cx="699896" cy="1211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354"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05" y="2020877"/>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82" y="3131873"/>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818" y="2026849"/>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3131872"/>
                <a:ext cx="1027176" cy="46904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30" name="Straight Connector 329"/>
            <p:cNvCxnSpPr/>
            <p:nvPr/>
          </p:nvCxnSpPr>
          <p:spPr>
            <a:xfrm>
              <a:off x="3525871" y="2411346"/>
              <a:ext cx="804672" cy="5972"/>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3012283" y="2645866"/>
              <a:ext cx="2977" cy="641955"/>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4844131" y="2651838"/>
              <a:ext cx="0" cy="635982"/>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528848" y="3522341"/>
              <a:ext cx="801695" cy="1"/>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235103" y="2843901"/>
            <a:ext cx="1282434" cy="830997"/>
          </a:xfrm>
          <a:prstGeom prst="rect">
            <a:avLst/>
          </a:prstGeom>
          <a:noFill/>
        </p:spPr>
        <p:txBody>
          <a:bodyPr wrap="square" rtlCol="0">
            <a:spAutoFit/>
          </a:bodyPr>
          <a:lstStyle/>
          <a:p>
            <a:pPr algn="ctr"/>
            <a:r>
              <a:rPr lang="en-US" sz="2400" dirty="0">
                <a:solidFill>
                  <a:schemeClr val="accent5"/>
                </a:solidFill>
              </a:rPr>
              <a:t>Physical topology</a:t>
            </a:r>
          </a:p>
        </p:txBody>
      </p:sp>
      <p:grpSp>
        <p:nvGrpSpPr>
          <p:cNvPr id="362" name="Group 361"/>
          <p:cNvGrpSpPr/>
          <p:nvPr/>
        </p:nvGrpSpPr>
        <p:grpSpPr>
          <a:xfrm>
            <a:off x="1606693" y="4562963"/>
            <a:ext cx="4305741" cy="1842127"/>
            <a:chOff x="1679845" y="4562963"/>
            <a:chExt cx="4305741" cy="1842127"/>
          </a:xfrm>
        </p:grpSpPr>
        <p:grpSp>
          <p:nvGrpSpPr>
            <p:cNvPr id="244" name="Group 243"/>
            <p:cNvGrpSpPr/>
            <p:nvPr/>
          </p:nvGrpSpPr>
          <p:grpSpPr>
            <a:xfrm>
              <a:off x="1679845" y="4562963"/>
              <a:ext cx="4305741" cy="1842127"/>
              <a:chOff x="7744480" y="351306"/>
              <a:chExt cx="4305741" cy="1842127"/>
            </a:xfrm>
          </p:grpSpPr>
          <p:sp>
            <p:nvSpPr>
              <p:cNvPr id="245" name="Rectangle 244"/>
              <p:cNvSpPr/>
              <p:nvPr/>
            </p:nvSpPr>
            <p:spPr>
              <a:xfrm>
                <a:off x="7744480" y="351306"/>
                <a:ext cx="4305741" cy="1842127"/>
              </a:xfrm>
              <a:prstGeom prst="rect">
                <a:avLst/>
              </a:prstGeom>
              <a:solidFill>
                <a:schemeClr val="accent3">
                  <a:lumMod val="20000"/>
                  <a:lumOff val="8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245"/>
              <p:cNvGrpSpPr/>
              <p:nvPr/>
            </p:nvGrpSpPr>
            <p:grpSpPr>
              <a:xfrm>
                <a:off x="7897375" y="457471"/>
                <a:ext cx="4030980" cy="1620364"/>
                <a:chOff x="2961799" y="4710646"/>
                <a:chExt cx="4030980" cy="1620364"/>
              </a:xfrm>
            </p:grpSpPr>
            <p:cxnSp>
              <p:nvCxnSpPr>
                <p:cNvPr id="247" name="Straight Connector 246"/>
                <p:cNvCxnSpPr/>
                <p:nvPr/>
              </p:nvCxnSpPr>
              <p:spPr>
                <a:xfrm>
                  <a:off x="4159854" y="4914418"/>
                  <a:ext cx="1736217" cy="19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992560" y="5174007"/>
                  <a:ext cx="10858" cy="9478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3951828" y="5142620"/>
                  <a:ext cx="10858" cy="9478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4085177" y="6195610"/>
                  <a:ext cx="1736217" cy="19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p:nvPr/>
              </p:nvGrpSpPr>
              <p:grpSpPr>
                <a:xfrm>
                  <a:off x="2961799" y="4710646"/>
                  <a:ext cx="4030980" cy="1620364"/>
                  <a:chOff x="480727" y="1984301"/>
                  <a:chExt cx="4030980" cy="1620364"/>
                </a:xfrm>
              </p:grpSpPr>
              <p:sp>
                <p:nvSpPr>
                  <p:cNvPr id="252" name="Rounded Rectangle 251"/>
                  <p:cNvSpPr/>
                  <p:nvPr/>
                </p:nvSpPr>
                <p:spPr>
                  <a:xfrm>
                    <a:off x="481489" y="1990273"/>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3" name="Rounded Rectangle 252"/>
                  <p:cNvSpPr/>
                  <p:nvPr/>
                </p:nvSpPr>
                <p:spPr>
                  <a:xfrm>
                    <a:off x="480727" y="2258146"/>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4" name="Rounded Rectangle 253"/>
                  <p:cNvSpPr/>
                  <p:nvPr/>
                </p:nvSpPr>
                <p:spPr>
                  <a:xfrm>
                    <a:off x="500539" y="3150160"/>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5" name="Rounded Rectangle 254"/>
                  <p:cNvSpPr/>
                  <p:nvPr/>
                </p:nvSpPr>
                <p:spPr>
                  <a:xfrm>
                    <a:off x="499777" y="3418033"/>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6" name="Rounded Rectangle 255"/>
                  <p:cNvSpPr/>
                  <p:nvPr/>
                </p:nvSpPr>
                <p:spPr>
                  <a:xfrm>
                    <a:off x="4109371" y="1984301"/>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7" name="Rounded Rectangle 256"/>
                  <p:cNvSpPr/>
                  <p:nvPr/>
                </p:nvSpPr>
                <p:spPr>
                  <a:xfrm>
                    <a:off x="4108609" y="2252174"/>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8" name="Rounded Rectangle 257"/>
                  <p:cNvSpPr/>
                  <p:nvPr/>
                </p:nvSpPr>
                <p:spPr>
                  <a:xfrm>
                    <a:off x="4072795" y="3153912"/>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9" name="Rounded Rectangle 258"/>
                  <p:cNvSpPr/>
                  <p:nvPr/>
                </p:nvSpPr>
                <p:spPr>
                  <a:xfrm>
                    <a:off x="4072033" y="3421785"/>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0" name="Straight Connector 259"/>
                  <p:cNvCxnSpPr/>
                  <p:nvPr/>
                </p:nvCxnSpPr>
                <p:spPr>
                  <a:xfrm>
                    <a:off x="883825" y="2081713"/>
                    <a:ext cx="696468" cy="186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902875" y="3241600"/>
                    <a:ext cx="602742" cy="147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3408712" y="2075741"/>
                    <a:ext cx="700659" cy="191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3408712" y="3245352"/>
                    <a:ext cx="664083" cy="1419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flipV="1">
                    <a:off x="3393853" y="3398526"/>
                    <a:ext cx="678180" cy="1146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883063" y="2279888"/>
                    <a:ext cx="622554" cy="696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902113" y="3381932"/>
                    <a:ext cx="603504" cy="1275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flipV="1">
                    <a:off x="3408713" y="2222426"/>
                    <a:ext cx="699896" cy="1211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268"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05" y="2020877"/>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268"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82" y="3131873"/>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2026849"/>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3131872"/>
                    <a:ext cx="1027176" cy="469041"/>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59" name="TextBox 358"/>
            <p:cNvSpPr txBox="1"/>
            <p:nvPr/>
          </p:nvSpPr>
          <p:spPr>
            <a:xfrm>
              <a:off x="3225884" y="5265775"/>
              <a:ext cx="1282434" cy="461665"/>
            </a:xfrm>
            <a:prstGeom prst="rect">
              <a:avLst/>
            </a:prstGeom>
            <a:noFill/>
          </p:spPr>
          <p:txBody>
            <a:bodyPr wrap="square" rtlCol="0">
              <a:spAutoFit/>
            </a:bodyPr>
            <a:lstStyle/>
            <a:p>
              <a:pPr algn="ctr"/>
              <a:r>
                <a:rPr lang="en-US" sz="2400">
                  <a:solidFill>
                    <a:schemeClr val="accent5"/>
                  </a:solidFill>
                </a:rPr>
                <a:t>Graph 1</a:t>
              </a:r>
              <a:endParaRPr lang="en-US" sz="2400" dirty="0">
                <a:solidFill>
                  <a:schemeClr val="accent5"/>
                </a:solidFill>
              </a:endParaRPr>
            </a:p>
          </p:txBody>
        </p:sp>
      </p:grpSp>
      <p:grpSp>
        <p:nvGrpSpPr>
          <p:cNvPr id="363" name="Group 362"/>
          <p:cNvGrpSpPr/>
          <p:nvPr/>
        </p:nvGrpSpPr>
        <p:grpSpPr>
          <a:xfrm>
            <a:off x="6228870" y="4567869"/>
            <a:ext cx="4305741" cy="1842127"/>
            <a:chOff x="6302022" y="4567869"/>
            <a:chExt cx="4305741" cy="1842127"/>
          </a:xfrm>
        </p:grpSpPr>
        <p:grpSp>
          <p:nvGrpSpPr>
            <p:cNvPr id="272" name="Group 271"/>
            <p:cNvGrpSpPr/>
            <p:nvPr/>
          </p:nvGrpSpPr>
          <p:grpSpPr>
            <a:xfrm>
              <a:off x="6302022" y="4567869"/>
              <a:ext cx="4305741" cy="1842127"/>
              <a:chOff x="7744481" y="4781068"/>
              <a:chExt cx="4305741" cy="1842127"/>
            </a:xfrm>
          </p:grpSpPr>
          <p:sp>
            <p:nvSpPr>
              <p:cNvPr id="273" name="Rectangle 272"/>
              <p:cNvSpPr/>
              <p:nvPr/>
            </p:nvSpPr>
            <p:spPr>
              <a:xfrm>
                <a:off x="7744481" y="4781068"/>
                <a:ext cx="4305741" cy="1842127"/>
              </a:xfrm>
              <a:prstGeom prst="rect">
                <a:avLst/>
              </a:prstGeom>
              <a:solidFill>
                <a:schemeClr val="accent3">
                  <a:lumMod val="20000"/>
                  <a:lumOff val="8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p:cNvGrpSpPr/>
              <p:nvPr/>
            </p:nvGrpSpPr>
            <p:grpSpPr>
              <a:xfrm>
                <a:off x="7823080" y="4896966"/>
                <a:ext cx="4030980" cy="1620364"/>
                <a:chOff x="7823080" y="4748111"/>
                <a:chExt cx="4030980" cy="1620364"/>
              </a:xfrm>
            </p:grpSpPr>
            <p:cxnSp>
              <p:nvCxnSpPr>
                <p:cNvPr id="275" name="Straight Connector 274"/>
                <p:cNvCxnSpPr/>
                <p:nvPr/>
              </p:nvCxnSpPr>
              <p:spPr>
                <a:xfrm>
                  <a:off x="9044757" y="4923284"/>
                  <a:ext cx="1736217" cy="19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9044757" y="6221732"/>
                  <a:ext cx="1736217" cy="191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9026469" y="5106164"/>
                  <a:ext cx="1736217" cy="1917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9008181" y="6038852"/>
                  <a:ext cx="1736217" cy="1917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a:off x="7823080" y="4748111"/>
                  <a:ext cx="4030980" cy="1620364"/>
                  <a:chOff x="480727" y="1984301"/>
                  <a:chExt cx="4030980" cy="1620364"/>
                </a:xfrm>
              </p:grpSpPr>
              <p:sp>
                <p:nvSpPr>
                  <p:cNvPr id="280" name="Rounded Rectangle 279"/>
                  <p:cNvSpPr/>
                  <p:nvPr/>
                </p:nvSpPr>
                <p:spPr>
                  <a:xfrm>
                    <a:off x="481489" y="1990273"/>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1" name="Rounded Rectangle 280"/>
                  <p:cNvSpPr/>
                  <p:nvPr/>
                </p:nvSpPr>
                <p:spPr>
                  <a:xfrm>
                    <a:off x="480727" y="2258146"/>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2" name="Rounded Rectangle 281"/>
                  <p:cNvSpPr/>
                  <p:nvPr/>
                </p:nvSpPr>
                <p:spPr>
                  <a:xfrm>
                    <a:off x="500539" y="3150160"/>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3" name="Rounded Rectangle 282"/>
                  <p:cNvSpPr/>
                  <p:nvPr/>
                </p:nvSpPr>
                <p:spPr>
                  <a:xfrm>
                    <a:off x="499777" y="3418033"/>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4" name="Rounded Rectangle 283"/>
                  <p:cNvSpPr/>
                  <p:nvPr/>
                </p:nvSpPr>
                <p:spPr>
                  <a:xfrm>
                    <a:off x="4109371" y="1984301"/>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5" name="Rounded Rectangle 284"/>
                  <p:cNvSpPr/>
                  <p:nvPr/>
                </p:nvSpPr>
                <p:spPr>
                  <a:xfrm>
                    <a:off x="4108609" y="2252174"/>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6" name="Rounded Rectangle 285"/>
                  <p:cNvSpPr/>
                  <p:nvPr/>
                </p:nvSpPr>
                <p:spPr>
                  <a:xfrm>
                    <a:off x="4072795" y="3153912"/>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7" name="Rounded Rectangle 286"/>
                  <p:cNvSpPr/>
                  <p:nvPr/>
                </p:nvSpPr>
                <p:spPr>
                  <a:xfrm>
                    <a:off x="4072033" y="3421785"/>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88" name="Straight Connector 287"/>
                  <p:cNvCxnSpPr/>
                  <p:nvPr/>
                </p:nvCxnSpPr>
                <p:spPr>
                  <a:xfrm>
                    <a:off x="883825" y="2081713"/>
                    <a:ext cx="696468" cy="186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902875" y="3241600"/>
                    <a:ext cx="602742" cy="147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3408712" y="2075741"/>
                    <a:ext cx="700659" cy="191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3408712" y="3245352"/>
                    <a:ext cx="664083" cy="1419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H="1" flipV="1">
                    <a:off x="3393853" y="3398526"/>
                    <a:ext cx="678180" cy="1146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H="1">
                    <a:off x="883063" y="2279888"/>
                    <a:ext cx="622554" cy="696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H="1">
                    <a:off x="902113" y="3381932"/>
                    <a:ext cx="603504" cy="1275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3408713" y="2222426"/>
                    <a:ext cx="699896" cy="1211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296"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05" y="2020877"/>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29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82" y="3131873"/>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98"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2026849"/>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3131872"/>
                    <a:ext cx="1027176" cy="469041"/>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60" name="TextBox 359"/>
            <p:cNvSpPr txBox="1"/>
            <p:nvPr/>
          </p:nvSpPr>
          <p:spPr>
            <a:xfrm>
              <a:off x="7829189" y="5288109"/>
              <a:ext cx="1282434" cy="461665"/>
            </a:xfrm>
            <a:prstGeom prst="rect">
              <a:avLst/>
            </a:prstGeom>
            <a:noFill/>
          </p:spPr>
          <p:txBody>
            <a:bodyPr wrap="square" rtlCol="0">
              <a:spAutoFit/>
            </a:bodyPr>
            <a:lstStyle/>
            <a:p>
              <a:pPr algn="ctr"/>
              <a:r>
                <a:rPr lang="en-US" sz="2400" dirty="0">
                  <a:solidFill>
                    <a:schemeClr val="accent5"/>
                  </a:solidFill>
                </a:rPr>
                <a:t>Graph 2</a:t>
              </a:r>
            </a:p>
          </p:txBody>
        </p:sp>
      </p:grpSp>
      <p:grpSp>
        <p:nvGrpSpPr>
          <p:cNvPr id="364" name="Group 363"/>
          <p:cNvGrpSpPr/>
          <p:nvPr/>
        </p:nvGrpSpPr>
        <p:grpSpPr>
          <a:xfrm>
            <a:off x="6248621" y="2428229"/>
            <a:ext cx="4305741" cy="1842127"/>
            <a:chOff x="6321773" y="2428229"/>
            <a:chExt cx="4305741" cy="1842127"/>
          </a:xfrm>
        </p:grpSpPr>
        <p:grpSp>
          <p:nvGrpSpPr>
            <p:cNvPr id="300" name="Group 299"/>
            <p:cNvGrpSpPr/>
            <p:nvPr/>
          </p:nvGrpSpPr>
          <p:grpSpPr>
            <a:xfrm>
              <a:off x="6321773" y="2428229"/>
              <a:ext cx="4305741" cy="1842127"/>
              <a:chOff x="7723418" y="2545035"/>
              <a:chExt cx="4305741" cy="1842127"/>
            </a:xfrm>
          </p:grpSpPr>
          <p:sp>
            <p:nvSpPr>
              <p:cNvPr id="301" name="Rectangle 300"/>
              <p:cNvSpPr/>
              <p:nvPr/>
            </p:nvSpPr>
            <p:spPr>
              <a:xfrm>
                <a:off x="7723418" y="2545035"/>
                <a:ext cx="4305741" cy="1842127"/>
              </a:xfrm>
              <a:prstGeom prst="rect">
                <a:avLst/>
              </a:prstGeom>
              <a:solidFill>
                <a:schemeClr val="accent3">
                  <a:lumMod val="20000"/>
                  <a:lumOff val="80000"/>
                </a:schemeClr>
              </a:solidFill>
              <a:ln w="38100">
                <a:no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301"/>
              <p:cNvGrpSpPr/>
              <p:nvPr/>
            </p:nvGrpSpPr>
            <p:grpSpPr>
              <a:xfrm>
                <a:off x="7836027" y="2631755"/>
                <a:ext cx="4030980" cy="1620364"/>
                <a:chOff x="7836027" y="2057599"/>
                <a:chExt cx="4030980" cy="1620364"/>
              </a:xfrm>
            </p:grpSpPr>
            <p:cxnSp>
              <p:nvCxnSpPr>
                <p:cNvPr id="303" name="Straight Connector 302"/>
                <p:cNvCxnSpPr/>
                <p:nvPr/>
              </p:nvCxnSpPr>
              <p:spPr>
                <a:xfrm>
                  <a:off x="10658401" y="2450588"/>
                  <a:ext cx="10858" cy="947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9042251" y="2450588"/>
                  <a:ext cx="10858" cy="947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0866788" y="2520960"/>
                  <a:ext cx="10858" cy="9478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8826056" y="2489573"/>
                  <a:ext cx="10858" cy="94786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7" name="Group 306"/>
                <p:cNvGrpSpPr/>
                <p:nvPr/>
              </p:nvGrpSpPr>
              <p:grpSpPr>
                <a:xfrm>
                  <a:off x="7836027" y="2057599"/>
                  <a:ext cx="4030980" cy="1620364"/>
                  <a:chOff x="480727" y="1984301"/>
                  <a:chExt cx="4030980" cy="1620364"/>
                </a:xfrm>
              </p:grpSpPr>
              <p:sp>
                <p:nvSpPr>
                  <p:cNvPr id="308" name="Rounded Rectangle 307"/>
                  <p:cNvSpPr/>
                  <p:nvPr/>
                </p:nvSpPr>
                <p:spPr>
                  <a:xfrm>
                    <a:off x="481489" y="1990273"/>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9" name="Rounded Rectangle 308"/>
                  <p:cNvSpPr/>
                  <p:nvPr/>
                </p:nvSpPr>
                <p:spPr>
                  <a:xfrm>
                    <a:off x="480727" y="2258146"/>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0" name="Rounded Rectangle 309"/>
                  <p:cNvSpPr/>
                  <p:nvPr/>
                </p:nvSpPr>
                <p:spPr>
                  <a:xfrm>
                    <a:off x="500539" y="3150160"/>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1" name="Rounded Rectangle 310"/>
                  <p:cNvSpPr/>
                  <p:nvPr/>
                </p:nvSpPr>
                <p:spPr>
                  <a:xfrm>
                    <a:off x="499777" y="3418033"/>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2" name="Rounded Rectangle 311"/>
                  <p:cNvSpPr/>
                  <p:nvPr/>
                </p:nvSpPr>
                <p:spPr>
                  <a:xfrm>
                    <a:off x="4109371" y="1984301"/>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3" name="Rounded Rectangle 312"/>
                  <p:cNvSpPr/>
                  <p:nvPr/>
                </p:nvSpPr>
                <p:spPr>
                  <a:xfrm>
                    <a:off x="4108609" y="2252174"/>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4" name="Rounded Rectangle 313"/>
                  <p:cNvSpPr/>
                  <p:nvPr/>
                </p:nvSpPr>
                <p:spPr>
                  <a:xfrm>
                    <a:off x="4072795" y="3153912"/>
                    <a:ext cx="402336" cy="182880"/>
                  </a:xfrm>
                  <a:prstGeom prst="roundRect">
                    <a:avLst/>
                  </a:prstGeom>
                  <a:solidFill>
                    <a:srgbClr val="FF000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5" name="Rounded Rectangle 314"/>
                  <p:cNvSpPr/>
                  <p:nvPr/>
                </p:nvSpPr>
                <p:spPr>
                  <a:xfrm>
                    <a:off x="4072033" y="3421785"/>
                    <a:ext cx="402336" cy="182880"/>
                  </a:xfrm>
                  <a:prstGeom prst="roundRect">
                    <a:avLst/>
                  </a:prstGeom>
                  <a:solidFill>
                    <a:srgbClr val="00B050"/>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16" name="Straight Connector 315"/>
                  <p:cNvCxnSpPr/>
                  <p:nvPr/>
                </p:nvCxnSpPr>
                <p:spPr>
                  <a:xfrm>
                    <a:off x="883825" y="2081713"/>
                    <a:ext cx="696468" cy="1860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902875" y="3241600"/>
                    <a:ext cx="602742" cy="147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H="1">
                    <a:off x="3408712" y="2075741"/>
                    <a:ext cx="700659" cy="191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3408712" y="3245352"/>
                    <a:ext cx="664083" cy="1419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H="1" flipV="1">
                    <a:off x="3393853" y="3398526"/>
                    <a:ext cx="678180" cy="1146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883063" y="2279888"/>
                    <a:ext cx="622554" cy="696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H="1">
                    <a:off x="902113" y="3381932"/>
                    <a:ext cx="603504" cy="1275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flipV="1">
                    <a:off x="3408713" y="2222426"/>
                    <a:ext cx="699896" cy="1211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324"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05" y="2020877"/>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324"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82" y="3131873"/>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2026849"/>
                    <a:ext cx="1027176" cy="469041"/>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26" descr="C:\Users\ecoffey\AppData\Local\Temp\Rar$DRa0.892\30057_Device_optical_transport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3131872"/>
                    <a:ext cx="1027176" cy="469041"/>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61" name="TextBox 360"/>
            <p:cNvSpPr txBox="1"/>
            <p:nvPr/>
          </p:nvSpPr>
          <p:spPr>
            <a:xfrm>
              <a:off x="7827168" y="3150761"/>
              <a:ext cx="1282434" cy="461665"/>
            </a:xfrm>
            <a:prstGeom prst="rect">
              <a:avLst/>
            </a:prstGeom>
            <a:noFill/>
          </p:spPr>
          <p:txBody>
            <a:bodyPr wrap="square" rtlCol="0">
              <a:spAutoFit/>
            </a:bodyPr>
            <a:lstStyle/>
            <a:p>
              <a:pPr algn="ctr"/>
              <a:r>
                <a:rPr lang="en-US" sz="2400" dirty="0">
                  <a:solidFill>
                    <a:schemeClr val="accent5"/>
                  </a:solidFill>
                </a:rPr>
                <a:t>Graph 3</a:t>
              </a:r>
            </a:p>
          </p:txBody>
        </p:sp>
      </p:grpSp>
    </p:spTree>
    <p:custDataLst>
      <p:tags r:id="rId1"/>
    </p:custDataLst>
    <p:extLst>
      <p:ext uri="{BB962C8B-B14F-4D97-AF65-F5344CB8AC3E}">
        <p14:creationId xmlns:p14="http://schemas.microsoft.com/office/powerpoint/2010/main" val="9769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701039" y="4992090"/>
            <a:ext cx="10744199" cy="16142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Need new abstractions and even new theories</a:t>
            </a:r>
          </a:p>
          <a:p>
            <a:r>
              <a:rPr lang="en-US" sz="3200" dirty="0">
                <a:solidFill>
                  <a:schemeClr val="tx1"/>
                </a:solidFill>
              </a:rPr>
              <a:t>Application-driven configuration for key workloads, e.g.,  ML, </a:t>
            </a:r>
            <a:r>
              <a:rPr lang="en-US" sz="3200" dirty="0" err="1">
                <a:solidFill>
                  <a:schemeClr val="tx1"/>
                </a:solidFill>
              </a:rPr>
              <a:t>IoT</a:t>
            </a:r>
            <a:r>
              <a:rPr lang="en-US" sz="3200" dirty="0">
                <a:solidFill>
                  <a:schemeClr val="tx1"/>
                </a:solidFill>
              </a:rPr>
              <a:t> messages, and load balancers</a:t>
            </a:r>
          </a:p>
        </p:txBody>
      </p:sp>
      <p:sp>
        <p:nvSpPr>
          <p:cNvPr id="7" name="Rounded Rectangle 6"/>
          <p:cNvSpPr/>
          <p:nvPr/>
        </p:nvSpPr>
        <p:spPr>
          <a:xfrm>
            <a:off x="723900" y="3476466"/>
            <a:ext cx="10744199" cy="13368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rPr>
              <a:t>On the horizon: ROADMs in the WAN, FPGA NICs in servers, disaggregated servers, programmable switch chips, </a:t>
            </a:r>
            <a:r>
              <a:rPr lang="mr-IN" sz="3200" dirty="0">
                <a:solidFill>
                  <a:prstClr val="black"/>
                </a:solidFill>
              </a:rPr>
              <a:t>…</a:t>
            </a:r>
            <a:r>
              <a:rPr lang="en-US" sz="3200" dirty="0">
                <a:solidFill>
                  <a:prstClr val="black"/>
                </a:solidFill>
              </a:rPr>
              <a:t>.</a:t>
            </a:r>
            <a:endParaRPr lang="en-US" sz="3600" dirty="0">
              <a:solidFill>
                <a:prstClr val="black"/>
              </a:solidFill>
            </a:endParaRPr>
          </a:p>
        </p:txBody>
      </p:sp>
      <p:sp>
        <p:nvSpPr>
          <p:cNvPr id="2" name="Title 1"/>
          <p:cNvSpPr>
            <a:spLocks noGrp="1"/>
          </p:cNvSpPr>
          <p:nvPr>
            <p:ph type="title"/>
          </p:nvPr>
        </p:nvSpPr>
        <p:spPr/>
        <p:txBody>
          <a:bodyPr/>
          <a:lstStyle/>
          <a:p>
            <a:r>
              <a:rPr lang="en-US" dirty="0"/>
              <a:t>Unlocking the next level of ERA</a:t>
            </a:r>
          </a:p>
        </p:txBody>
      </p:sp>
      <p:sp>
        <p:nvSpPr>
          <p:cNvPr id="4" name="TextBox 3"/>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
        <p:nvSpPr>
          <p:cNvPr id="5" name="Rounded Rectangle 4"/>
          <p:cNvSpPr/>
          <p:nvPr/>
        </p:nvSpPr>
        <p:spPr>
          <a:xfrm>
            <a:off x="701040" y="2635363"/>
            <a:ext cx="10744199" cy="711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5"/>
                </a:solidFill>
              </a:rPr>
              <a:t>Example 2. Reconfigurable hardware</a:t>
            </a:r>
          </a:p>
          <a:p>
            <a:endParaRPr lang="en-US" sz="1000" dirty="0">
              <a:solidFill>
                <a:schemeClr val="tx1"/>
              </a:solidFill>
            </a:endParaRPr>
          </a:p>
        </p:txBody>
      </p:sp>
    </p:spTree>
    <p:custDataLst>
      <p:tags r:id="rId1"/>
    </p:custDataLst>
    <p:extLst>
      <p:ext uri="{BB962C8B-B14F-4D97-AF65-F5344CB8AC3E}">
        <p14:creationId xmlns:p14="http://schemas.microsoft.com/office/powerpoint/2010/main" val="99812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Unlocking the next level of ERA</a:t>
            </a:r>
          </a:p>
        </p:txBody>
      </p:sp>
      <p:sp>
        <p:nvSpPr>
          <p:cNvPr id="4" name="TextBox 3"/>
          <p:cNvSpPr txBox="1"/>
          <p:nvPr/>
        </p:nvSpPr>
        <p:spPr>
          <a:xfrm>
            <a:off x="595423" y="1704883"/>
            <a:ext cx="10977405" cy="584775"/>
          </a:xfrm>
          <a:prstGeom prst="rect">
            <a:avLst/>
          </a:prstGeom>
          <a:noFill/>
        </p:spPr>
        <p:txBody>
          <a:bodyPr wrap="square" rtlCol="0">
            <a:spAutoFit/>
          </a:bodyPr>
          <a:lstStyle/>
          <a:p>
            <a:pPr algn="ctr"/>
            <a:r>
              <a:rPr lang="en-US" sz="3200" dirty="0">
                <a:solidFill>
                  <a:schemeClr val="accent5"/>
                </a:solidFill>
              </a:rPr>
              <a:t>Rethink hardware as well as layering boundaries</a:t>
            </a:r>
          </a:p>
        </p:txBody>
      </p:sp>
      <p:sp>
        <p:nvSpPr>
          <p:cNvPr id="8" name="TextBox 7"/>
          <p:cNvSpPr txBox="1"/>
          <p:nvPr/>
        </p:nvSpPr>
        <p:spPr>
          <a:xfrm>
            <a:off x="620233" y="2665354"/>
            <a:ext cx="10977405" cy="1077218"/>
          </a:xfrm>
          <a:prstGeom prst="rect">
            <a:avLst/>
          </a:prstGeom>
          <a:noFill/>
        </p:spPr>
        <p:txBody>
          <a:bodyPr wrap="square" rtlCol="0">
            <a:spAutoFit/>
          </a:bodyPr>
          <a:lstStyle/>
          <a:p>
            <a:pPr algn="ctr"/>
            <a:r>
              <a:rPr lang="en-US" sz="3200" dirty="0">
                <a:solidFill>
                  <a:schemeClr val="accent5"/>
                </a:solidFill>
              </a:rPr>
              <a:t>Requires collaboration that is inter-disciplinary and </a:t>
            </a:r>
            <a:br>
              <a:rPr lang="en-US" sz="3200" dirty="0">
                <a:solidFill>
                  <a:schemeClr val="accent5"/>
                </a:solidFill>
              </a:rPr>
            </a:br>
            <a:r>
              <a:rPr lang="en-US" sz="3200" dirty="0">
                <a:solidFill>
                  <a:schemeClr val="accent5"/>
                </a:solidFill>
              </a:rPr>
              <a:t>straddles academia and industry</a:t>
            </a:r>
          </a:p>
        </p:txBody>
      </p:sp>
    </p:spTree>
    <p:custDataLst>
      <p:tags r:id="rId1"/>
    </p:custDataLst>
    <p:extLst>
      <p:ext uri="{BB962C8B-B14F-4D97-AF65-F5344CB8AC3E}">
        <p14:creationId xmlns:p14="http://schemas.microsoft.com/office/powerpoint/2010/main" val="1273768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731874" y="1745415"/>
            <a:ext cx="10793819" cy="4351338"/>
          </a:xfr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dirty="0">
                <a:solidFill>
                  <a:schemeClr val="accent5"/>
                </a:solidFill>
              </a:rPr>
              <a:t>Cloud networks are characterized by an extreme focus on ERA</a:t>
            </a:r>
          </a:p>
          <a:p>
            <a:pPr marL="0" marR="0" lvl="0" indent="0" algn="ctr" defTabSz="914400" eaLnBrk="1" fontAlgn="auto" latinLnBrk="0" hangingPunct="1">
              <a:lnSpc>
                <a:spcPct val="100000"/>
              </a:lnSpc>
              <a:spcBef>
                <a:spcPts val="0"/>
              </a:spcBef>
              <a:spcAft>
                <a:spcPts val="0"/>
              </a:spcAft>
              <a:buClrTx/>
              <a:buSzTx/>
              <a:buFontTx/>
              <a:buNone/>
              <a:tabLst/>
              <a:defRPr/>
            </a:pPr>
            <a:r>
              <a:rPr lang="en-US" sz="3000" dirty="0"/>
              <a:t>Driven by scale and workload dynamics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000" dirty="0">
              <a:solidFill>
                <a:schemeClr val="accent5"/>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3000" dirty="0">
                <a:solidFill>
                  <a:schemeClr val="accent5"/>
                </a:solidFill>
              </a:rPr>
              <a:t>Network-wide programming can transform network ERA</a:t>
            </a:r>
          </a:p>
          <a:p>
            <a:pPr marL="0" marR="0" lvl="0" indent="0" algn="ctr" defTabSz="914400" eaLnBrk="1" fontAlgn="auto" latinLnBrk="0" hangingPunct="1">
              <a:lnSpc>
                <a:spcPct val="100000"/>
              </a:lnSpc>
              <a:spcBef>
                <a:spcPts val="0"/>
              </a:spcBef>
              <a:spcAft>
                <a:spcPts val="0"/>
              </a:spcAft>
              <a:buClrTx/>
              <a:buSzTx/>
              <a:buFontTx/>
              <a:buNone/>
              <a:tabLst/>
              <a:defRPr/>
            </a:pPr>
            <a:r>
              <a:rPr lang="en-US" sz="3000" dirty="0"/>
              <a:t>Should take a broad view of network programming</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000" dirty="0">
              <a:solidFill>
                <a:schemeClr val="accent5"/>
              </a:solidFill>
            </a:endParaRPr>
          </a:p>
          <a:p>
            <a:pPr marL="0" lvl="0" indent="0" algn="ctr">
              <a:lnSpc>
                <a:spcPct val="100000"/>
              </a:lnSpc>
              <a:spcBef>
                <a:spcPts val="0"/>
              </a:spcBef>
              <a:buNone/>
              <a:defRPr/>
            </a:pPr>
            <a:r>
              <a:rPr lang="en-US" sz="3000" dirty="0">
                <a:solidFill>
                  <a:schemeClr val="accent5"/>
                </a:solidFill>
              </a:rPr>
              <a:t>Next frontier: </a:t>
            </a:r>
            <a:r>
              <a:rPr lang="en-US" sz="3200" dirty="0">
                <a:solidFill>
                  <a:schemeClr val="accent5"/>
                </a:solidFill>
              </a:rPr>
              <a:t>Rethink hardware and layering boundaries</a:t>
            </a:r>
            <a:endParaRPr lang="en-US" sz="3000" dirty="0">
              <a:solidFill>
                <a:schemeClr val="accent5"/>
              </a:solidFill>
            </a:endParaRPr>
          </a:p>
          <a:p>
            <a:pPr marL="0" lvl="0" indent="0" algn="ctr">
              <a:lnSpc>
                <a:spcPct val="100000"/>
              </a:lnSpc>
              <a:spcBef>
                <a:spcPts val="0"/>
              </a:spcBef>
              <a:buNone/>
              <a:defRPr/>
            </a:pPr>
            <a:r>
              <a:rPr lang="en-US" sz="3000" dirty="0"/>
              <a:t>Need inter-disciplinary and academia-industry collaboration</a:t>
            </a:r>
          </a:p>
        </p:txBody>
      </p:sp>
    </p:spTree>
    <p:custDataLst>
      <p:tags r:id="rId1"/>
    </p:custDataLst>
    <p:extLst>
      <p:ext uri="{BB962C8B-B14F-4D97-AF65-F5344CB8AC3E}">
        <p14:creationId xmlns:p14="http://schemas.microsoft.com/office/powerpoint/2010/main" val="21107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network ERA today</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8519" y="2510294"/>
            <a:ext cx="11888242" cy="265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71599" y="5923233"/>
            <a:ext cx="9448802" cy="523220"/>
          </a:xfrm>
          <a:prstGeom prst="rect">
            <a:avLst/>
          </a:prstGeom>
          <a:noFill/>
        </p:spPr>
        <p:txBody>
          <a:bodyPr wrap="square" rtlCol="0">
            <a:spAutoFit/>
          </a:bodyPr>
          <a:lstStyle/>
          <a:p>
            <a:pPr algn="ctr"/>
            <a:r>
              <a:rPr lang="en-US" sz="2800" dirty="0"/>
              <a:t>Normalized traffic on a busy link between data centers</a:t>
            </a:r>
          </a:p>
        </p:txBody>
      </p:sp>
      <p:sp>
        <p:nvSpPr>
          <p:cNvPr id="7" name="Rectangle 6"/>
          <p:cNvSpPr/>
          <p:nvPr/>
        </p:nvSpPr>
        <p:spPr>
          <a:xfrm>
            <a:off x="831583" y="2491667"/>
            <a:ext cx="863405" cy="2988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tx1">
                    <a:lumMod val="50000"/>
                    <a:lumOff val="50000"/>
                  </a:schemeClr>
                </a:solidFill>
              </a:rPr>
              <a:t>1</a:t>
            </a:r>
          </a:p>
          <a:p>
            <a:pPr algn="r"/>
            <a:r>
              <a:rPr lang="en-US" sz="2400" dirty="0">
                <a:solidFill>
                  <a:schemeClr val="tx1">
                    <a:lumMod val="50000"/>
                    <a:lumOff val="50000"/>
                  </a:schemeClr>
                </a:solidFill>
              </a:rPr>
              <a:t>0.8</a:t>
            </a:r>
          </a:p>
          <a:p>
            <a:pPr algn="r"/>
            <a:r>
              <a:rPr lang="en-US" sz="2400" dirty="0">
                <a:solidFill>
                  <a:schemeClr val="tx1">
                    <a:lumMod val="50000"/>
                    <a:lumOff val="50000"/>
                  </a:schemeClr>
                </a:solidFill>
              </a:rPr>
              <a:t>0.6</a:t>
            </a:r>
          </a:p>
          <a:p>
            <a:pPr algn="r"/>
            <a:r>
              <a:rPr lang="en-US" sz="2400" dirty="0">
                <a:solidFill>
                  <a:schemeClr val="tx1">
                    <a:lumMod val="50000"/>
                    <a:lumOff val="50000"/>
                  </a:schemeClr>
                </a:solidFill>
              </a:rPr>
              <a:t>0.4</a:t>
            </a:r>
          </a:p>
          <a:p>
            <a:pPr algn="r"/>
            <a:r>
              <a:rPr lang="en-US" sz="2400" dirty="0">
                <a:solidFill>
                  <a:schemeClr val="tx1">
                    <a:lumMod val="50000"/>
                    <a:lumOff val="50000"/>
                  </a:schemeClr>
                </a:solidFill>
              </a:rPr>
              <a:t>0.2</a:t>
            </a:r>
          </a:p>
          <a:p>
            <a:pPr algn="r"/>
            <a:r>
              <a:rPr lang="en-US" sz="2400" dirty="0">
                <a:solidFill>
                  <a:schemeClr val="tx1">
                    <a:lumMod val="50000"/>
                    <a:lumOff val="50000"/>
                  </a:schemeClr>
                </a:solidFill>
              </a:rPr>
              <a:t>0</a:t>
            </a:r>
          </a:p>
        </p:txBody>
      </p:sp>
      <p:graphicFrame>
        <p:nvGraphicFramePr>
          <p:cNvPr id="3" name="Table 2"/>
          <p:cNvGraphicFramePr>
            <a:graphicFrameLocks noGrp="1"/>
          </p:cNvGraphicFramePr>
          <p:nvPr>
            <p:extLst>
              <p:ext uri="{D42A27DB-BD31-4B8C-83A1-F6EECF244321}">
                <p14:modId xmlns:p14="http://schemas.microsoft.com/office/powerpoint/2010/main" val="706908138"/>
              </p:ext>
            </p:extLst>
          </p:nvPr>
        </p:nvGraphicFramePr>
        <p:xfrm>
          <a:off x="973944" y="4972318"/>
          <a:ext cx="11707878" cy="975360"/>
        </p:xfrm>
        <a:graphic>
          <a:graphicData uri="http://schemas.openxmlformats.org/drawingml/2006/table">
            <a:tbl>
              <a:tblPr>
                <a:tableStyleId>{5C22544A-7EE6-4342-B048-85BDC9FD1C3A}</a:tableStyleId>
              </a:tblPr>
              <a:tblGrid>
                <a:gridCol w="1672554">
                  <a:extLst>
                    <a:ext uri="{9D8B030D-6E8A-4147-A177-3AD203B41FA5}">
                      <a16:colId xmlns:a16="http://schemas.microsoft.com/office/drawing/2014/main" val="20000"/>
                    </a:ext>
                  </a:extLst>
                </a:gridCol>
                <a:gridCol w="1672554">
                  <a:extLst>
                    <a:ext uri="{9D8B030D-6E8A-4147-A177-3AD203B41FA5}">
                      <a16:colId xmlns:a16="http://schemas.microsoft.com/office/drawing/2014/main" val="20001"/>
                    </a:ext>
                  </a:extLst>
                </a:gridCol>
                <a:gridCol w="1672554">
                  <a:extLst>
                    <a:ext uri="{9D8B030D-6E8A-4147-A177-3AD203B41FA5}">
                      <a16:colId xmlns:a16="http://schemas.microsoft.com/office/drawing/2014/main" val="20002"/>
                    </a:ext>
                  </a:extLst>
                </a:gridCol>
                <a:gridCol w="1672554">
                  <a:extLst>
                    <a:ext uri="{9D8B030D-6E8A-4147-A177-3AD203B41FA5}">
                      <a16:colId xmlns:a16="http://schemas.microsoft.com/office/drawing/2014/main" val="20003"/>
                    </a:ext>
                  </a:extLst>
                </a:gridCol>
                <a:gridCol w="1672554">
                  <a:extLst>
                    <a:ext uri="{9D8B030D-6E8A-4147-A177-3AD203B41FA5}">
                      <a16:colId xmlns:a16="http://schemas.microsoft.com/office/drawing/2014/main" val="20004"/>
                    </a:ext>
                  </a:extLst>
                </a:gridCol>
                <a:gridCol w="1672554">
                  <a:extLst>
                    <a:ext uri="{9D8B030D-6E8A-4147-A177-3AD203B41FA5}">
                      <a16:colId xmlns:a16="http://schemas.microsoft.com/office/drawing/2014/main" val="20005"/>
                    </a:ext>
                  </a:extLst>
                </a:gridCol>
                <a:gridCol w="1672554">
                  <a:extLst>
                    <a:ext uri="{9D8B030D-6E8A-4147-A177-3AD203B41FA5}">
                      <a16:colId xmlns:a16="http://schemas.microsoft.com/office/drawing/2014/main" val="20006"/>
                    </a:ext>
                  </a:extLst>
                </a:gridCol>
              </a:tblGrid>
              <a:tr h="370840">
                <a:tc>
                  <a:txBody>
                    <a:bodyPr/>
                    <a:lstStyle/>
                    <a:p>
                      <a:pPr algn="ctr"/>
                      <a:r>
                        <a:rPr lang="en-US" sz="2400" dirty="0">
                          <a:solidFill>
                            <a:schemeClr val="tx1">
                              <a:lumMod val="50000"/>
                              <a:lumOff val="50000"/>
                            </a:schemeClr>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4</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tx1">
                              <a:lumMod val="50000"/>
                              <a:lumOff val="50000"/>
                            </a:schemeClr>
                          </a:solidFill>
                        </a:rPr>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7">
                  <a:txBody>
                    <a:bodyPr/>
                    <a:lstStyle/>
                    <a:p>
                      <a:pPr algn="ctr"/>
                      <a:r>
                        <a:rPr lang="en-US" sz="2800" dirty="0">
                          <a:solidFill>
                            <a:schemeClr val="tx1">
                              <a:lumMod val="50000"/>
                              <a:lumOff val="50000"/>
                            </a:schemeClr>
                          </a:solidFill>
                        </a:rPr>
                        <a:t>Hours of the day</a:t>
                      </a:r>
                      <a:endParaRPr lang="en-US" sz="2400" dirty="0">
                        <a:solidFill>
                          <a:schemeClr val="tx1">
                            <a:lumMod val="50000"/>
                            <a:lumOff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2400" dirty="0">
                        <a:solidFill>
                          <a:schemeClr val="tx1">
                            <a:lumMod val="50000"/>
                            <a:lumOff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TextBox 9"/>
          <p:cNvSpPr txBox="1"/>
          <p:nvPr/>
        </p:nvSpPr>
        <p:spPr>
          <a:xfrm>
            <a:off x="6437375" y="3191342"/>
            <a:ext cx="5742433" cy="646331"/>
          </a:xfrm>
          <a:prstGeom prst="rect">
            <a:avLst/>
          </a:prstGeom>
          <a:solidFill>
            <a:schemeClr val="bg1"/>
          </a:solidFill>
        </p:spPr>
        <p:txBody>
          <a:bodyPr wrap="square" rtlCol="0">
            <a:spAutoFit/>
          </a:bodyPr>
          <a:lstStyle/>
          <a:p>
            <a:r>
              <a:rPr lang="en-US" sz="3600" dirty="0"/>
              <a:t>Average utilization = 46%</a:t>
            </a:r>
          </a:p>
        </p:txBody>
      </p:sp>
      <p:sp>
        <p:nvSpPr>
          <p:cNvPr id="9" name="TextBox 8"/>
          <p:cNvSpPr txBox="1"/>
          <p:nvPr/>
        </p:nvSpPr>
        <p:spPr>
          <a:xfrm rot="16200000">
            <a:off x="-1121518" y="3545091"/>
            <a:ext cx="3610836" cy="954107"/>
          </a:xfrm>
          <a:prstGeom prst="rect">
            <a:avLst/>
          </a:prstGeom>
          <a:solidFill>
            <a:schemeClr val="bg1"/>
          </a:solidFill>
        </p:spPr>
        <p:txBody>
          <a:bodyPr wrap="square" rtlCol="0">
            <a:spAutoFit/>
          </a:bodyPr>
          <a:lstStyle/>
          <a:p>
            <a:pPr algn="ctr"/>
            <a:r>
              <a:rPr lang="en-US" sz="2800" dirty="0">
                <a:solidFill>
                  <a:schemeClr val="tx1">
                    <a:lumMod val="50000"/>
                    <a:lumOff val="50000"/>
                  </a:schemeClr>
                </a:solidFill>
              </a:rPr>
              <a:t>Normalized </a:t>
            </a:r>
            <a:br>
              <a:rPr lang="en-US" sz="2800" dirty="0">
                <a:solidFill>
                  <a:schemeClr val="tx1">
                    <a:lumMod val="50000"/>
                    <a:lumOff val="50000"/>
                  </a:schemeClr>
                </a:solidFill>
              </a:rPr>
            </a:br>
            <a:r>
              <a:rPr lang="en-US" sz="2800" dirty="0">
                <a:solidFill>
                  <a:schemeClr val="tx1">
                    <a:lumMod val="50000"/>
                    <a:lumOff val="50000"/>
                  </a:schemeClr>
                </a:solidFill>
              </a:rPr>
              <a:t>throughput</a:t>
            </a:r>
          </a:p>
        </p:txBody>
      </p:sp>
      <p:sp>
        <p:nvSpPr>
          <p:cNvPr id="13" name="Content Placeholder 7"/>
          <p:cNvSpPr>
            <a:spLocks noGrp="1"/>
          </p:cNvSpPr>
          <p:nvPr>
            <p:ph idx="1"/>
          </p:nvPr>
        </p:nvSpPr>
        <p:spPr>
          <a:xfrm>
            <a:off x="838200" y="1825625"/>
            <a:ext cx="10515600" cy="4351338"/>
          </a:xfrm>
        </p:spPr>
        <p:txBody>
          <a:bodyPr>
            <a:normAutofit/>
          </a:bodyPr>
          <a:lstStyle/>
          <a:p>
            <a:pPr marL="0" lvl="0" indent="0">
              <a:lnSpc>
                <a:spcPct val="100000"/>
              </a:lnSpc>
              <a:spcBef>
                <a:spcPts val="0"/>
              </a:spcBef>
              <a:buNone/>
            </a:pPr>
            <a:r>
              <a:rPr lang="en-US" sz="3200" dirty="0">
                <a:solidFill>
                  <a:srgbClr val="FF0000"/>
                </a:solidFill>
              </a:rPr>
              <a:t>Poor efficiency: </a:t>
            </a:r>
            <a:r>
              <a:rPr lang="en-US" sz="3200" dirty="0"/>
              <a:t>Average network utilization is well below 50%</a:t>
            </a:r>
          </a:p>
        </p:txBody>
      </p:sp>
    </p:spTree>
    <p:custDataLst>
      <p:tags r:id="rId1"/>
    </p:custDataLst>
    <p:extLst>
      <p:ext uri="{BB962C8B-B14F-4D97-AF65-F5344CB8AC3E}">
        <p14:creationId xmlns:p14="http://schemas.microsoft.com/office/powerpoint/2010/main" val="15398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network ERA today</a:t>
            </a:r>
          </a:p>
        </p:txBody>
      </p:sp>
      <p:pic>
        <p:nvPicPr>
          <p:cNvPr id="11" name="Shape 11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77894" y="3156156"/>
            <a:ext cx="3638144" cy="4598987"/>
          </a:xfrm>
          <a:prstGeom prst="rect">
            <a:avLst/>
          </a:prstGeom>
          <a:noFill/>
          <a:ln w="19050">
            <a:solidFill>
              <a:schemeClr val="tx1"/>
            </a:solidFill>
          </a:ln>
          <a:effectLst>
            <a:outerShdw blurRad="50800" dist="76200" dir="2700000" algn="tl" rotWithShape="0">
              <a:prstClr val="black">
                <a:alpha val="40000"/>
              </a:prstClr>
            </a:outerShdw>
          </a:effectLst>
        </p:spPr>
      </p:pic>
      <p:pic>
        <p:nvPicPr>
          <p:cNvPr id="13" name="Shape 11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207102" y="3950413"/>
            <a:ext cx="4190296" cy="6045199"/>
          </a:xfrm>
          <a:prstGeom prst="rect">
            <a:avLst/>
          </a:prstGeom>
          <a:noFill/>
          <a:ln w="19050">
            <a:solidFill>
              <a:schemeClr val="tx1"/>
            </a:solidFill>
          </a:ln>
          <a:effectLst>
            <a:outerShdw blurRad="50800" dist="76200" dir="2700000" algn="tl" rotWithShape="0">
              <a:prstClr val="black">
                <a:alpha val="40000"/>
              </a:prstClr>
            </a:outerShdw>
          </a:effectLst>
        </p:spPr>
      </p:pic>
      <p:pic>
        <p:nvPicPr>
          <p:cNvPr id="14" name="Shape 11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195401" y="4935520"/>
            <a:ext cx="5447359" cy="5464969"/>
          </a:xfrm>
          <a:prstGeom prst="rect">
            <a:avLst/>
          </a:prstGeom>
          <a:noFill/>
          <a:ln w="19050">
            <a:solidFill>
              <a:schemeClr val="tx1"/>
            </a:solidFill>
          </a:ln>
          <a:effectLst>
            <a:outerShdw blurRad="50800" dist="76200" dir="2700000" algn="tl"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70650" y="3096293"/>
            <a:ext cx="3953270" cy="4990874"/>
          </a:xfrm>
          <a:prstGeom prst="rect">
            <a:avLst/>
          </a:prstGeom>
          <a:ln w="19050">
            <a:solidFill>
              <a:schemeClr val="tx1"/>
            </a:solidFill>
          </a:ln>
          <a:effectLst>
            <a:outerShdw blurRad="50800" dist="76200" dir="2700000" algn="tl" rotWithShape="0">
              <a:prstClr val="black">
                <a:alpha val="40000"/>
              </a:prstClr>
            </a:outerShdw>
          </a:effectLst>
        </p:spPr>
      </p:pic>
      <p:sp>
        <p:nvSpPr>
          <p:cNvPr id="17" name="Content Placeholder 7"/>
          <p:cNvSpPr>
            <a:spLocks noGrp="1"/>
          </p:cNvSpPr>
          <p:nvPr>
            <p:ph idx="1"/>
          </p:nvPr>
        </p:nvSpPr>
        <p:spPr>
          <a:xfrm>
            <a:off x="838200" y="1825625"/>
            <a:ext cx="10515600" cy="4351338"/>
          </a:xfrm>
        </p:spPr>
        <p:txBody>
          <a:bodyPr>
            <a:normAutofit/>
          </a:bodyPr>
          <a:lstStyle/>
          <a:p>
            <a:pPr marL="0" lvl="0" indent="0">
              <a:lnSpc>
                <a:spcPct val="100000"/>
              </a:lnSpc>
              <a:spcBef>
                <a:spcPts val="0"/>
              </a:spcBef>
              <a:buNone/>
            </a:pPr>
            <a:r>
              <a:rPr lang="en-US" sz="3200" dirty="0">
                <a:solidFill>
                  <a:srgbClr val="FF0000"/>
                </a:solidFill>
              </a:rPr>
              <a:t>Poor efficiency: </a:t>
            </a:r>
            <a:r>
              <a:rPr lang="en-US" sz="3200" dirty="0"/>
              <a:t>Average network utilization is well below 50%</a:t>
            </a:r>
          </a:p>
          <a:p>
            <a:pPr marL="0" lvl="0" indent="0">
              <a:lnSpc>
                <a:spcPct val="100000"/>
              </a:lnSpc>
              <a:spcBef>
                <a:spcPts val="0"/>
              </a:spcBef>
              <a:buNone/>
            </a:pPr>
            <a:r>
              <a:rPr lang="en-US" sz="3200" dirty="0">
                <a:solidFill>
                  <a:srgbClr val="FF0000"/>
                </a:solidFill>
              </a:rPr>
              <a:t>Poor reliability:</a:t>
            </a:r>
            <a:r>
              <a:rPr lang="en-US" sz="3200" dirty="0"/>
              <a:t> Outages, big and small, are common </a:t>
            </a:r>
          </a:p>
        </p:txBody>
      </p:sp>
    </p:spTree>
    <p:custDataLst>
      <p:tags r:id="rId1"/>
    </p:custDataLst>
    <p:extLst>
      <p:ext uri="{BB962C8B-B14F-4D97-AF65-F5344CB8AC3E}">
        <p14:creationId xmlns:p14="http://schemas.microsoft.com/office/powerpoint/2010/main" val="15639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network ERA today</a:t>
            </a:r>
          </a:p>
        </p:txBody>
      </p:sp>
      <p:sp>
        <p:nvSpPr>
          <p:cNvPr id="8" name="Content Placeholder 7"/>
          <p:cNvSpPr>
            <a:spLocks noGrp="1"/>
          </p:cNvSpPr>
          <p:nvPr>
            <p:ph idx="1"/>
          </p:nvPr>
        </p:nvSpPr>
        <p:spPr/>
        <p:txBody>
          <a:bodyPr>
            <a:normAutofit/>
          </a:bodyPr>
          <a:lstStyle/>
          <a:p>
            <a:pPr marL="0" lvl="0" indent="0">
              <a:lnSpc>
                <a:spcPct val="100000"/>
              </a:lnSpc>
              <a:spcBef>
                <a:spcPts val="0"/>
              </a:spcBef>
              <a:buNone/>
            </a:pPr>
            <a:r>
              <a:rPr lang="en-US" sz="3200" dirty="0">
                <a:solidFill>
                  <a:srgbClr val="FF0000"/>
                </a:solidFill>
              </a:rPr>
              <a:t>Poor efficiency: </a:t>
            </a:r>
            <a:r>
              <a:rPr lang="en-US" sz="3200" dirty="0"/>
              <a:t>Average network utilization is well below 50%</a:t>
            </a:r>
          </a:p>
          <a:p>
            <a:pPr marL="0" lvl="0" indent="0">
              <a:lnSpc>
                <a:spcPct val="100000"/>
              </a:lnSpc>
              <a:spcBef>
                <a:spcPts val="0"/>
              </a:spcBef>
              <a:buNone/>
            </a:pPr>
            <a:r>
              <a:rPr lang="en-US" sz="3200" dirty="0">
                <a:solidFill>
                  <a:srgbClr val="FF0000"/>
                </a:solidFill>
              </a:rPr>
              <a:t>Poor reliability:</a:t>
            </a:r>
            <a:r>
              <a:rPr lang="en-US" sz="3200" dirty="0"/>
              <a:t> Outages, big and small, are common </a:t>
            </a:r>
          </a:p>
          <a:p>
            <a:pPr marL="0" lvl="0" indent="0">
              <a:lnSpc>
                <a:spcPct val="100000"/>
              </a:lnSpc>
              <a:spcBef>
                <a:spcPts val="0"/>
              </a:spcBef>
              <a:buNone/>
            </a:pPr>
            <a:r>
              <a:rPr lang="en-US" sz="3200" dirty="0">
                <a:solidFill>
                  <a:srgbClr val="FF0000"/>
                </a:solidFill>
              </a:rPr>
              <a:t>Poor agility:</a:t>
            </a:r>
            <a:r>
              <a:rPr lang="en-US" sz="3200" dirty="0"/>
              <a:t> Evolving the network is onerous, time consuming</a:t>
            </a:r>
          </a:p>
        </p:txBody>
      </p:sp>
      <p:pic>
        <p:nvPicPr>
          <p:cNvPr id="9" name="Picture 8"/>
          <p:cNvPicPr>
            <a:picLocks noChangeAspect="1"/>
          </p:cNvPicPr>
          <p:nvPr/>
        </p:nvPicPr>
        <p:blipFill>
          <a:blip r:embed="rId4"/>
          <a:stretch>
            <a:fillRect/>
          </a:stretch>
        </p:blipFill>
        <p:spPr>
          <a:xfrm>
            <a:off x="660067" y="3550973"/>
            <a:ext cx="3061359" cy="2040906"/>
          </a:xfrm>
          <a:prstGeom prst="rect">
            <a:avLst/>
          </a:prstGeom>
        </p:spPr>
      </p:pic>
      <p:sp>
        <p:nvSpPr>
          <p:cNvPr id="10" name="Rounded Rectangle 9"/>
          <p:cNvSpPr/>
          <p:nvPr/>
        </p:nvSpPr>
        <p:spPr>
          <a:xfrm>
            <a:off x="3604917" y="3746412"/>
            <a:ext cx="7410411" cy="18198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One cloud provider reported that it can take </a:t>
            </a:r>
            <a:r>
              <a:rPr lang="en-US" sz="3600" dirty="0">
                <a:solidFill>
                  <a:srgbClr val="FF0000"/>
                </a:solidFill>
              </a:rPr>
              <a:t>a few weeks</a:t>
            </a:r>
            <a:r>
              <a:rPr lang="en-US" sz="3600" dirty="0">
                <a:solidFill>
                  <a:schemeClr val="tx1"/>
                </a:solidFill>
              </a:rPr>
              <a:t> to make even </a:t>
            </a:r>
            <a:r>
              <a:rPr lang="en-US" sz="3600">
                <a:solidFill>
                  <a:schemeClr val="tx1"/>
                </a:solidFill>
              </a:rPr>
              <a:t>simple changes </a:t>
            </a:r>
            <a:r>
              <a:rPr lang="en-US" sz="3600" dirty="0">
                <a:solidFill>
                  <a:schemeClr val="tx1"/>
                </a:solidFill>
              </a:rPr>
              <a:t>to the network.</a:t>
            </a:r>
          </a:p>
        </p:txBody>
      </p:sp>
      <p:sp>
        <p:nvSpPr>
          <p:cNvPr id="12" name="TextBox 11"/>
          <p:cNvSpPr txBox="1"/>
          <p:nvPr/>
        </p:nvSpPr>
        <p:spPr>
          <a:xfrm>
            <a:off x="2849143" y="5950532"/>
            <a:ext cx="6492240" cy="646331"/>
          </a:xfrm>
          <a:prstGeom prst="rect">
            <a:avLst/>
          </a:prstGeom>
          <a:noFill/>
          <a:ln>
            <a:solidFill>
              <a:schemeClr val="tx1"/>
            </a:solidFill>
          </a:ln>
        </p:spPr>
        <p:txBody>
          <a:bodyPr wrap="square" rtlCol="0">
            <a:spAutoFit/>
          </a:bodyPr>
          <a:lstStyle/>
          <a:p>
            <a:pPr algn="ctr"/>
            <a:r>
              <a:rPr lang="en-US" sz="3600" dirty="0">
                <a:solidFill>
                  <a:schemeClr val="accent5"/>
                </a:solidFill>
              </a:rPr>
              <a:t>Poor ERA impacts </a:t>
            </a:r>
            <a:r>
              <a:rPr lang="en-US" sz="3600" b="1" dirty="0">
                <a:solidFill>
                  <a:schemeClr val="accent5"/>
                </a:solidFill>
              </a:rPr>
              <a:t>you</a:t>
            </a:r>
            <a:r>
              <a:rPr lang="en-US" sz="3600" dirty="0">
                <a:solidFill>
                  <a:schemeClr val="accent5"/>
                </a:solidFill>
              </a:rPr>
              <a:t> too! </a:t>
            </a:r>
          </a:p>
        </p:txBody>
      </p:sp>
    </p:spTree>
    <p:custDataLst>
      <p:tags r:id="rId1"/>
    </p:custDataLst>
    <p:extLst>
      <p:ext uri="{BB962C8B-B14F-4D97-AF65-F5344CB8AC3E}">
        <p14:creationId xmlns:p14="http://schemas.microsoft.com/office/powerpoint/2010/main" val="205473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7236" y="2816225"/>
            <a:ext cx="9675114" cy="1155319"/>
          </a:xfrm>
        </p:spPr>
        <p:txBody>
          <a:bodyPr>
            <a:noAutofit/>
          </a:bodyPr>
          <a:lstStyle/>
          <a:p>
            <a:pPr marL="0" indent="0" algn="ctr">
              <a:buNone/>
            </a:pPr>
            <a:r>
              <a:rPr lang="en-US" sz="4000" dirty="0">
                <a:solidFill>
                  <a:schemeClr val="accent5"/>
                </a:solidFill>
              </a:rPr>
              <a:t>The current network programming model is a major contributor to poor network ERA</a:t>
            </a:r>
          </a:p>
        </p:txBody>
      </p:sp>
      <p:sp>
        <p:nvSpPr>
          <p:cNvPr id="4" name="Title 3"/>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290753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6"/>
</p:tagLst>
</file>

<file path=ppt/tags/tag10.xml><?xml version="1.0" encoding="utf-8"?>
<p:tagLst xmlns:a="http://schemas.openxmlformats.org/drawingml/2006/main" xmlns:r="http://schemas.openxmlformats.org/officeDocument/2006/relationships" xmlns:p="http://schemas.openxmlformats.org/presentationml/2006/main">
  <p:tag name="TIMING" val="|4.4|20.8"/>
</p:tagLst>
</file>

<file path=ppt/tags/tag11.xml><?xml version="1.0" encoding="utf-8"?>
<p:tagLst xmlns:a="http://schemas.openxmlformats.org/drawingml/2006/main" xmlns:r="http://schemas.openxmlformats.org/officeDocument/2006/relationships" xmlns:p="http://schemas.openxmlformats.org/presentationml/2006/main">
  <p:tag name="TIMING" val="|36.6"/>
</p:tagLst>
</file>

<file path=ppt/tags/tag12.xml><?xml version="1.0" encoding="utf-8"?>
<p:tagLst xmlns:a="http://schemas.openxmlformats.org/drawingml/2006/main" xmlns:r="http://schemas.openxmlformats.org/officeDocument/2006/relationships" xmlns:p="http://schemas.openxmlformats.org/presentationml/2006/main">
  <p:tag name="TIMING" val="|27|16.8"/>
</p:tagLst>
</file>

<file path=ppt/tags/tag13.xml><?xml version="1.0" encoding="utf-8"?>
<p:tagLst xmlns:a="http://schemas.openxmlformats.org/drawingml/2006/main" xmlns:r="http://schemas.openxmlformats.org/officeDocument/2006/relationships" xmlns:p="http://schemas.openxmlformats.org/presentationml/2006/main">
  <p:tag name="TIMING" val="|4.2|20.6|6.7"/>
</p:tagLst>
</file>

<file path=ppt/tags/tag14.xml><?xml version="1.0" encoding="utf-8"?>
<p:tagLst xmlns:a="http://schemas.openxmlformats.org/drawingml/2006/main" xmlns:r="http://schemas.openxmlformats.org/officeDocument/2006/relationships" xmlns:p="http://schemas.openxmlformats.org/presentationml/2006/main">
  <p:tag name="TIMING" val="|4.2|20.6|6.7"/>
</p:tagLst>
</file>

<file path=ppt/tags/tag15.xml><?xml version="1.0" encoding="utf-8"?>
<p:tagLst xmlns:a="http://schemas.openxmlformats.org/drawingml/2006/main" xmlns:r="http://schemas.openxmlformats.org/officeDocument/2006/relationships" xmlns:p="http://schemas.openxmlformats.org/presentationml/2006/main">
  <p:tag name="TIMING" val="|27.2"/>
</p:tagLst>
</file>

<file path=ppt/tags/tag16.xml><?xml version="1.0" encoding="utf-8"?>
<p:tagLst xmlns:a="http://schemas.openxmlformats.org/drawingml/2006/main" xmlns:r="http://schemas.openxmlformats.org/officeDocument/2006/relationships" xmlns:p="http://schemas.openxmlformats.org/presentationml/2006/main">
  <p:tag name="TIMING" val="|21.3|18.2|12.2"/>
</p:tagLst>
</file>

<file path=ppt/tags/tag17.xml><?xml version="1.0" encoding="utf-8"?>
<p:tagLst xmlns:a="http://schemas.openxmlformats.org/drawingml/2006/main" xmlns:r="http://schemas.openxmlformats.org/officeDocument/2006/relationships" xmlns:p="http://schemas.openxmlformats.org/presentationml/2006/main">
  <p:tag name="TIMING" val="|29.5|8.1|15.7"/>
</p:tagLst>
</file>

<file path=ppt/tags/tag18.xml><?xml version="1.0" encoding="utf-8"?>
<p:tagLst xmlns:a="http://schemas.openxmlformats.org/drawingml/2006/main" xmlns:r="http://schemas.openxmlformats.org/officeDocument/2006/relationships" xmlns:p="http://schemas.openxmlformats.org/presentationml/2006/main">
  <p:tag name="TIMING" val="|11.3|6|12.6"/>
</p:tagLst>
</file>

<file path=ppt/tags/tag19.xml><?xml version="1.0" encoding="utf-8"?>
<p:tagLst xmlns:a="http://schemas.openxmlformats.org/drawingml/2006/main" xmlns:r="http://schemas.openxmlformats.org/officeDocument/2006/relationships" xmlns:p="http://schemas.openxmlformats.org/presentationml/2006/main">
  <p:tag name="TIMING" val="|3.1|6.8|4.6|12|12.3"/>
</p:tagLst>
</file>

<file path=ppt/tags/tag2.xml><?xml version="1.0" encoding="utf-8"?>
<p:tagLst xmlns:a="http://schemas.openxmlformats.org/drawingml/2006/main" xmlns:r="http://schemas.openxmlformats.org/officeDocument/2006/relationships" xmlns:p="http://schemas.openxmlformats.org/presentationml/2006/main">
  <p:tag name="TIMING" val="|4.8|6.7"/>
</p:tagLst>
</file>

<file path=ppt/tags/tag20.xml><?xml version="1.0" encoding="utf-8"?>
<p:tagLst xmlns:a="http://schemas.openxmlformats.org/drawingml/2006/main" xmlns:r="http://schemas.openxmlformats.org/officeDocument/2006/relationships" xmlns:p="http://schemas.openxmlformats.org/presentationml/2006/main">
  <p:tag name="TIMING" val="|27.8|5.6"/>
</p:tagLst>
</file>

<file path=ppt/tags/tag21.xml><?xml version="1.0" encoding="utf-8"?>
<p:tagLst xmlns:a="http://schemas.openxmlformats.org/drawingml/2006/main" xmlns:r="http://schemas.openxmlformats.org/officeDocument/2006/relationships" xmlns:p="http://schemas.openxmlformats.org/presentationml/2006/main">
  <p:tag name="TIMING" val="|12.3|2.3|3.8|2.4"/>
</p:tagLst>
</file>

<file path=ppt/tags/tag22.xml><?xml version="1.0" encoding="utf-8"?>
<p:tagLst xmlns:a="http://schemas.openxmlformats.org/drawingml/2006/main" xmlns:r="http://schemas.openxmlformats.org/officeDocument/2006/relationships" xmlns:p="http://schemas.openxmlformats.org/presentationml/2006/main">
  <p:tag name="TIMING" val="|13.7|48.4|22.2"/>
</p:tagLst>
</file>

<file path=ppt/tags/tag23.xml><?xml version="1.0" encoding="utf-8"?>
<p:tagLst xmlns:a="http://schemas.openxmlformats.org/drawingml/2006/main" xmlns:r="http://schemas.openxmlformats.org/officeDocument/2006/relationships" xmlns:p="http://schemas.openxmlformats.org/presentationml/2006/main">
  <p:tag name="TIMING" val="|20.4|15.4|4.2"/>
</p:tagLst>
</file>

<file path=ppt/tags/tag24.xml><?xml version="1.0" encoding="utf-8"?>
<p:tagLst xmlns:a="http://schemas.openxmlformats.org/drawingml/2006/main" xmlns:r="http://schemas.openxmlformats.org/officeDocument/2006/relationships" xmlns:p="http://schemas.openxmlformats.org/presentationml/2006/main">
  <p:tag name="TIMING" val="|3.2|26.7|10.9"/>
</p:tagLst>
</file>

<file path=ppt/tags/tag25.xml><?xml version="1.0" encoding="utf-8"?>
<p:tagLst xmlns:a="http://schemas.openxmlformats.org/drawingml/2006/main" xmlns:r="http://schemas.openxmlformats.org/officeDocument/2006/relationships" xmlns:p="http://schemas.openxmlformats.org/presentationml/2006/main">
  <p:tag name="TIMING" val="|27.9|9.3|22.3|9.8|6.9|11.2"/>
</p:tagLst>
</file>

<file path=ppt/tags/tag26.xml><?xml version="1.0" encoding="utf-8"?>
<p:tagLst xmlns:a="http://schemas.openxmlformats.org/drawingml/2006/main" xmlns:r="http://schemas.openxmlformats.org/officeDocument/2006/relationships" xmlns:p="http://schemas.openxmlformats.org/presentationml/2006/main">
  <p:tag name="TIMING" val="|39.2|15.5|5.8|14.9|7.8"/>
</p:tagLst>
</file>

<file path=ppt/tags/tag27.xml><?xml version="1.0" encoding="utf-8"?>
<p:tagLst xmlns:a="http://schemas.openxmlformats.org/drawingml/2006/main" xmlns:r="http://schemas.openxmlformats.org/officeDocument/2006/relationships" xmlns:p="http://schemas.openxmlformats.org/presentationml/2006/main">
  <p:tag name="TIMING" val="|8.8|1.7|3.5|6.7"/>
</p:tagLst>
</file>

<file path=ppt/tags/tag28.xml><?xml version="1.0" encoding="utf-8"?>
<p:tagLst xmlns:a="http://schemas.openxmlformats.org/drawingml/2006/main" xmlns:r="http://schemas.openxmlformats.org/officeDocument/2006/relationships" xmlns:p="http://schemas.openxmlformats.org/presentationml/2006/main">
  <p:tag name="TIMING" val="|4.1|14.3|4.9|6.9|8.8"/>
</p:tagLst>
</file>

<file path=ppt/tags/tag29.xml><?xml version="1.0" encoding="utf-8"?>
<p:tagLst xmlns:a="http://schemas.openxmlformats.org/drawingml/2006/main" xmlns:r="http://schemas.openxmlformats.org/officeDocument/2006/relationships" xmlns:p="http://schemas.openxmlformats.org/presentationml/2006/main">
  <p:tag name="TIMING" val="|32.4|4.7"/>
</p:tagLst>
</file>

<file path=ppt/tags/tag3.xml><?xml version="1.0" encoding="utf-8"?>
<p:tagLst xmlns:a="http://schemas.openxmlformats.org/drawingml/2006/main" xmlns:r="http://schemas.openxmlformats.org/officeDocument/2006/relationships" xmlns:p="http://schemas.openxmlformats.org/presentationml/2006/main">
  <p:tag name="TIMING" val="|18|20.1|28.1|14.9|18"/>
</p:tagLst>
</file>

<file path=ppt/tags/tag30.xml><?xml version="1.0" encoding="utf-8"?>
<p:tagLst xmlns:a="http://schemas.openxmlformats.org/drawingml/2006/main" xmlns:r="http://schemas.openxmlformats.org/officeDocument/2006/relationships" xmlns:p="http://schemas.openxmlformats.org/presentationml/2006/main">
  <p:tag name="TIMING" val="|12.1|3.4"/>
</p:tagLst>
</file>

<file path=ppt/tags/tag31.xml><?xml version="1.0" encoding="utf-8"?>
<p:tagLst xmlns:a="http://schemas.openxmlformats.org/drawingml/2006/main" xmlns:r="http://schemas.openxmlformats.org/officeDocument/2006/relationships" xmlns:p="http://schemas.openxmlformats.org/presentationml/2006/main">
  <p:tag name="TIMING" val="|12.3|23"/>
</p:tagLst>
</file>

<file path=ppt/tags/tag32.xml><?xml version="1.0" encoding="utf-8"?>
<p:tagLst xmlns:a="http://schemas.openxmlformats.org/drawingml/2006/main" xmlns:r="http://schemas.openxmlformats.org/officeDocument/2006/relationships" xmlns:p="http://schemas.openxmlformats.org/presentationml/2006/main">
  <p:tag name="TIMING" val="|8.5|18.1|17.4|22.5"/>
</p:tagLst>
</file>

<file path=ppt/tags/tag33.xml><?xml version="1.0" encoding="utf-8"?>
<p:tagLst xmlns:a="http://schemas.openxmlformats.org/drawingml/2006/main" xmlns:r="http://schemas.openxmlformats.org/officeDocument/2006/relationships" xmlns:p="http://schemas.openxmlformats.org/presentationml/2006/main">
  <p:tag name="TIMING" val="|3.2|26.7|10.9"/>
</p:tagLst>
</file>

<file path=ppt/tags/tag34.xml><?xml version="1.0" encoding="utf-8"?>
<p:tagLst xmlns:a="http://schemas.openxmlformats.org/drawingml/2006/main" xmlns:r="http://schemas.openxmlformats.org/officeDocument/2006/relationships" xmlns:p="http://schemas.openxmlformats.org/presentationml/2006/main">
  <p:tag name="TIMING" val="|3.2|26.7|10.9"/>
</p:tagLst>
</file>

<file path=ppt/tags/tag35.xml><?xml version="1.0" encoding="utf-8"?>
<p:tagLst xmlns:a="http://schemas.openxmlformats.org/drawingml/2006/main" xmlns:r="http://schemas.openxmlformats.org/officeDocument/2006/relationships" xmlns:p="http://schemas.openxmlformats.org/presentationml/2006/main">
  <p:tag name="TIMING" val="|3.2|26.7|10.9"/>
</p:tagLst>
</file>

<file path=ppt/tags/tag36.xml><?xml version="1.0" encoding="utf-8"?>
<p:tagLst xmlns:a="http://schemas.openxmlformats.org/drawingml/2006/main" xmlns:r="http://schemas.openxmlformats.org/officeDocument/2006/relationships" xmlns:p="http://schemas.openxmlformats.org/presentationml/2006/main">
  <p:tag name="TIMING" val="|23.1"/>
</p:tagLst>
</file>

<file path=ppt/tags/tag37.xml><?xml version="1.0" encoding="utf-8"?>
<p:tagLst xmlns:a="http://schemas.openxmlformats.org/drawingml/2006/main" xmlns:r="http://schemas.openxmlformats.org/officeDocument/2006/relationships" xmlns:p="http://schemas.openxmlformats.org/presentationml/2006/main">
  <p:tag name="TIMING" val="|38.3"/>
</p:tagLst>
</file>

<file path=ppt/tags/tag38.xml><?xml version="1.0" encoding="utf-8"?>
<p:tagLst xmlns:a="http://schemas.openxmlformats.org/drawingml/2006/main" xmlns:r="http://schemas.openxmlformats.org/officeDocument/2006/relationships" xmlns:p="http://schemas.openxmlformats.org/presentationml/2006/main">
  <p:tag name="TIMING" val="|16.9"/>
</p:tagLst>
</file>

<file path=ppt/tags/tag39.xml><?xml version="1.0" encoding="utf-8"?>
<p:tagLst xmlns:a="http://schemas.openxmlformats.org/drawingml/2006/main" xmlns:r="http://schemas.openxmlformats.org/officeDocument/2006/relationships" xmlns:p="http://schemas.openxmlformats.org/presentationml/2006/main">
  <p:tag name="TIMING" val="|40|6.4|1.7|37.7"/>
</p:tagLst>
</file>

<file path=ppt/tags/tag4.xml><?xml version="1.0" encoding="utf-8"?>
<p:tagLst xmlns:a="http://schemas.openxmlformats.org/drawingml/2006/main" xmlns:r="http://schemas.openxmlformats.org/officeDocument/2006/relationships" xmlns:p="http://schemas.openxmlformats.org/presentationml/2006/main">
  <p:tag name="TIMING" val="|12.4"/>
</p:tagLst>
</file>

<file path=ppt/tags/tag40.xml><?xml version="1.0" encoding="utf-8"?>
<p:tagLst xmlns:a="http://schemas.openxmlformats.org/drawingml/2006/main" xmlns:r="http://schemas.openxmlformats.org/officeDocument/2006/relationships" xmlns:p="http://schemas.openxmlformats.org/presentationml/2006/main">
  <p:tag name="TIMING" val="|40|6.4|1.7|37.7"/>
</p:tagLst>
</file>

<file path=ppt/tags/tag41.xml><?xml version="1.0" encoding="utf-8"?>
<p:tagLst xmlns:a="http://schemas.openxmlformats.org/drawingml/2006/main" xmlns:r="http://schemas.openxmlformats.org/officeDocument/2006/relationships" xmlns:p="http://schemas.openxmlformats.org/presentationml/2006/main">
  <p:tag name="TIMING" val="|20.2|12.1|1.4|8.1|1.4"/>
</p:tagLst>
</file>

<file path=ppt/tags/tag42.xml><?xml version="1.0" encoding="utf-8"?>
<p:tagLst xmlns:a="http://schemas.openxmlformats.org/drawingml/2006/main" xmlns:r="http://schemas.openxmlformats.org/officeDocument/2006/relationships" xmlns:p="http://schemas.openxmlformats.org/presentationml/2006/main">
  <p:tag name="TIMING" val="|20.2|12.1|1.4|8.1|1.4"/>
</p:tagLst>
</file>

<file path=ppt/tags/tag43.xml><?xml version="1.0" encoding="utf-8"?>
<p:tagLst xmlns:a="http://schemas.openxmlformats.org/drawingml/2006/main" xmlns:r="http://schemas.openxmlformats.org/officeDocument/2006/relationships" xmlns:p="http://schemas.openxmlformats.org/presentationml/2006/main">
  <p:tag name="TIMING" val="|4.1|12.2|18.4"/>
</p:tagLst>
</file>

<file path=ppt/tags/tag5.xml><?xml version="1.0" encoding="utf-8"?>
<p:tagLst xmlns:a="http://schemas.openxmlformats.org/drawingml/2006/main" xmlns:r="http://schemas.openxmlformats.org/officeDocument/2006/relationships" xmlns:p="http://schemas.openxmlformats.org/presentationml/2006/main">
  <p:tag name="TIMING" val="|9"/>
</p:tagLst>
</file>

<file path=ppt/tags/tag6.xml><?xml version="1.0" encoding="utf-8"?>
<p:tagLst xmlns:a="http://schemas.openxmlformats.org/drawingml/2006/main" xmlns:r="http://schemas.openxmlformats.org/officeDocument/2006/relationships" xmlns:p="http://schemas.openxmlformats.org/presentationml/2006/main">
  <p:tag name="TIMING" val="|4.5|23.7"/>
</p:tagLst>
</file>

<file path=ppt/tags/tag7.xml><?xml version="1.0" encoding="utf-8"?>
<p:tagLst xmlns:a="http://schemas.openxmlformats.org/drawingml/2006/main" xmlns:r="http://schemas.openxmlformats.org/officeDocument/2006/relationships" xmlns:p="http://schemas.openxmlformats.org/presentationml/2006/main">
  <p:tag name="TIMING" val="|12.2|12.5|19.3"/>
</p:tagLst>
</file>

<file path=ppt/tags/tag8.xml><?xml version="1.0" encoding="utf-8"?>
<p:tagLst xmlns:a="http://schemas.openxmlformats.org/drawingml/2006/main" xmlns:r="http://schemas.openxmlformats.org/officeDocument/2006/relationships" xmlns:p="http://schemas.openxmlformats.org/presentationml/2006/main">
  <p:tag name="TIMING" val="|14.4|16|2.4|3.6|20.8|7.2|14"/>
</p:tagLst>
</file>

<file path=ppt/tags/tag9.xml><?xml version="1.0" encoding="utf-8"?>
<p:tagLst xmlns:a="http://schemas.openxmlformats.org/drawingml/2006/main" xmlns:r="http://schemas.openxmlformats.org/officeDocument/2006/relationships" xmlns:p="http://schemas.openxmlformats.org/presentationml/2006/main">
  <p:tag name="TIMING" val="|18.1|0.7|1.2|1|0.8|0.7|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tx1"/>
          </a:solidFill>
          <a:prstDash val="dash"/>
          <a:headEnd type="none" w="med" len="med"/>
          <a:tailEnd type="triangl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26332</TotalTime>
  <Words>3208</Words>
  <Application>Microsoft Office PowerPoint</Application>
  <PresentationFormat>Widescreen</PresentationFormat>
  <Paragraphs>739</Paragraphs>
  <Slides>55</Slides>
  <Notes>48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Al Bayan</vt:lpstr>
      <vt:lpstr>Arial</vt:lpstr>
      <vt:lpstr>Bell MT</vt:lpstr>
      <vt:lpstr>Calibri</vt:lpstr>
      <vt:lpstr>Calibri Light</vt:lpstr>
      <vt:lpstr>Cambria Math</vt:lpstr>
      <vt:lpstr>Courier New</vt:lpstr>
      <vt:lpstr>Helvetica Light</vt:lpstr>
      <vt:lpstr>Mangal</vt:lpstr>
      <vt:lpstr>Times New Roman</vt:lpstr>
      <vt:lpstr>Wingdings</vt:lpstr>
      <vt:lpstr>Office Theme</vt:lpstr>
      <vt:lpstr>Network programming for the cloud ERA</vt:lpstr>
      <vt:lpstr>Microsoft Azure network expanded 100x in 5 years</vt:lpstr>
      <vt:lpstr>Cloud has become the dominant computing paradigm</vt:lpstr>
      <vt:lpstr>Traditional workloads are also being cloudified</vt:lpstr>
      <vt:lpstr>How are cloud networks different?</vt:lpstr>
      <vt:lpstr>Cloud network ERA today</vt:lpstr>
      <vt:lpstr>Cloud network ERA today</vt:lpstr>
      <vt:lpstr>Cloud network ERA today</vt:lpstr>
      <vt:lpstr>PowerPoint Presentation</vt:lpstr>
      <vt:lpstr>The current network programming model</vt:lpstr>
      <vt:lpstr>The current network programming model</vt:lpstr>
      <vt:lpstr>Hypothesis</vt:lpstr>
      <vt:lpstr>Hypothesis</vt:lpstr>
      <vt:lpstr>What does a network (programmer) need?</vt:lpstr>
      <vt:lpstr>Network programming systems</vt:lpstr>
      <vt:lpstr>Network programming systems</vt:lpstr>
      <vt:lpstr>PowerPoint Presentation</vt:lpstr>
      <vt:lpstr>Inter-DC WAN: A critical, expensive resource</vt:lpstr>
      <vt:lpstr>Inefficiency of the inter-DC WAN</vt:lpstr>
      <vt:lpstr>Root cause: Service-level allocations</vt:lpstr>
      <vt:lpstr>Network-wide programming can increase ERA</vt:lpstr>
      <vt:lpstr>SWAN</vt:lpstr>
      <vt:lpstr>Challenges in developing SWAN</vt:lpstr>
      <vt:lpstr>Challenge: Congestion during network updates</vt:lpstr>
      <vt:lpstr>Solution: Congestion-free update plans</vt:lpstr>
      <vt:lpstr>Computing congestion-free update plans</vt:lpstr>
      <vt:lpstr>Minimal dependencies for a consistency property</vt:lpstr>
      <vt:lpstr>Efficiency improvement with SWAN</vt:lpstr>
      <vt:lpstr>Deploying SWAN</vt:lpstr>
      <vt:lpstr>Networking programming systems</vt:lpstr>
      <vt:lpstr>PowerPoint Presentation</vt:lpstr>
      <vt:lpstr>A primer on BGP (border gateway protocol)</vt:lpstr>
      <vt:lpstr>The hazards of device-level programming</vt:lpstr>
      <vt:lpstr>Propane</vt:lpstr>
      <vt:lpstr>The Propane policy language</vt:lpstr>
      <vt:lpstr>Compilation</vt:lpstr>
      <vt:lpstr>Compilation</vt:lpstr>
      <vt:lpstr>Propane on real networks</vt:lpstr>
      <vt:lpstr>Hidden agenda behind Propane</vt:lpstr>
      <vt:lpstr>PowerPoint Presentation</vt:lpstr>
      <vt:lpstr>Networking programming systems</vt:lpstr>
      <vt:lpstr>PowerPoint Presentation</vt:lpstr>
      <vt:lpstr>Past: Management “apps” interacted with devices</vt:lpstr>
      <vt:lpstr>Anatomy of a management app</vt:lpstr>
      <vt:lpstr>Statesman</vt:lpstr>
      <vt:lpstr>Statesman</vt:lpstr>
      <vt:lpstr>Networking programming systems</vt:lpstr>
      <vt:lpstr>Unlocking the next level of ERA</vt:lpstr>
      <vt:lpstr>Unlocking the next level of ERA</vt:lpstr>
      <vt:lpstr>Unlocking the next level of ERA</vt:lpstr>
      <vt:lpstr>Unlocking the next level of ERA</vt:lpstr>
      <vt:lpstr>Unlocking the next level of ERA</vt:lpstr>
      <vt:lpstr>Unlocking the next level of ERA</vt:lpstr>
      <vt:lpstr>Unlocking the next level of ERA</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programming for the cloud ERA</dc:title>
  <dc:creator>Ratul Mahajan</dc:creator>
  <cp:lastModifiedBy>Ratul Mahajan</cp:lastModifiedBy>
  <cp:revision>449</cp:revision>
  <dcterms:modified xsi:type="dcterms:W3CDTF">2017-04-07T05:33:36Z</dcterms:modified>
</cp:coreProperties>
</file>